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56" r:id="rId2"/>
    <p:sldId id="469" r:id="rId3"/>
    <p:sldId id="470" r:id="rId4"/>
    <p:sldId id="257" r:id="rId5"/>
    <p:sldId id="258" r:id="rId6"/>
    <p:sldId id="395" r:id="rId7"/>
    <p:sldId id="264" r:id="rId8"/>
    <p:sldId id="261" r:id="rId9"/>
    <p:sldId id="262" r:id="rId10"/>
    <p:sldId id="263" r:id="rId11"/>
    <p:sldId id="260" r:id="rId12"/>
    <p:sldId id="265" r:id="rId13"/>
    <p:sldId id="266" r:id="rId14"/>
    <p:sldId id="267" r:id="rId15"/>
    <p:sldId id="268" r:id="rId16"/>
    <p:sldId id="269" r:id="rId17"/>
    <p:sldId id="271"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1" r:id="rId38"/>
    <p:sldId id="292" r:id="rId39"/>
    <p:sldId id="290" r:id="rId40"/>
    <p:sldId id="293" r:id="rId41"/>
    <p:sldId id="294" r:id="rId42"/>
    <p:sldId id="295" r:id="rId43"/>
    <p:sldId id="296" r:id="rId44"/>
    <p:sldId id="471" r:id="rId45"/>
    <p:sldId id="472" r:id="rId46"/>
    <p:sldId id="297" r:id="rId47"/>
    <p:sldId id="298" r:id="rId48"/>
    <p:sldId id="299" r:id="rId49"/>
    <p:sldId id="300" r:id="rId50"/>
    <p:sldId id="301" r:id="rId51"/>
    <p:sldId id="302" r:id="rId52"/>
    <p:sldId id="303" r:id="rId53"/>
    <p:sldId id="304" r:id="rId54"/>
    <p:sldId id="305" r:id="rId55"/>
    <p:sldId id="306" r:id="rId56"/>
    <p:sldId id="307" r:id="rId57"/>
    <p:sldId id="477" r:id="rId58"/>
    <p:sldId id="478" r:id="rId59"/>
    <p:sldId id="308" r:id="rId60"/>
    <p:sldId id="309" r:id="rId61"/>
    <p:sldId id="473" r:id="rId62"/>
    <p:sldId id="474" r:id="rId63"/>
    <p:sldId id="479" r:id="rId64"/>
    <p:sldId id="475" r:id="rId65"/>
    <p:sldId id="476" r:id="rId66"/>
    <p:sldId id="310" r:id="rId67"/>
    <p:sldId id="480" r:id="rId68"/>
    <p:sldId id="481" r:id="rId69"/>
    <p:sldId id="482" r:id="rId70"/>
    <p:sldId id="487" r:id="rId71"/>
    <p:sldId id="483" r:id="rId72"/>
    <p:sldId id="484" r:id="rId73"/>
    <p:sldId id="485" r:id="rId74"/>
    <p:sldId id="488" r:id="rId75"/>
    <p:sldId id="490" r:id="rId76"/>
    <p:sldId id="491" r:id="rId77"/>
    <p:sldId id="489"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87" r:id="rId105"/>
    <p:sldId id="388" r:id="rId106"/>
    <p:sldId id="389" r:id="rId107"/>
    <p:sldId id="390" r:id="rId108"/>
    <p:sldId id="391" r:id="rId109"/>
    <p:sldId id="392" r:id="rId110"/>
    <p:sldId id="393" r:id="rId111"/>
    <p:sldId id="394"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384" r:id="rId160"/>
    <p:sldId id="385" r:id="rId161"/>
    <p:sldId id="386" r:id="rId162"/>
    <p:sldId id="396" r:id="rId163"/>
    <p:sldId id="397" r:id="rId164"/>
    <p:sldId id="398" r:id="rId165"/>
    <p:sldId id="492" r:id="rId166"/>
    <p:sldId id="493" r:id="rId167"/>
    <p:sldId id="494" r:id="rId168"/>
    <p:sldId id="399" r:id="rId169"/>
    <p:sldId id="495" r:id="rId170"/>
    <p:sldId id="496" r:id="rId171"/>
    <p:sldId id="400" r:id="rId172"/>
    <p:sldId id="401" r:id="rId173"/>
    <p:sldId id="497" r:id="rId174"/>
    <p:sldId id="402" r:id="rId175"/>
    <p:sldId id="403" r:id="rId176"/>
    <p:sldId id="404" r:id="rId177"/>
    <p:sldId id="405" r:id="rId178"/>
    <p:sldId id="406" r:id="rId179"/>
    <p:sldId id="498" r:id="rId180"/>
    <p:sldId id="499" r:id="rId181"/>
    <p:sldId id="500" r:id="rId182"/>
    <p:sldId id="501" r:id="rId183"/>
    <p:sldId id="502" r:id="rId184"/>
    <p:sldId id="503" r:id="rId185"/>
    <p:sldId id="504" r:id="rId186"/>
    <p:sldId id="505" r:id="rId187"/>
    <p:sldId id="506" r:id="rId188"/>
    <p:sldId id="407" r:id="rId189"/>
    <p:sldId id="408" r:id="rId190"/>
    <p:sldId id="409" r:id="rId191"/>
    <p:sldId id="410" r:id="rId192"/>
    <p:sldId id="411" r:id="rId193"/>
    <p:sldId id="412" r:id="rId194"/>
    <p:sldId id="413" r:id="rId195"/>
    <p:sldId id="414" r:id="rId196"/>
    <p:sldId id="415" r:id="rId197"/>
    <p:sldId id="416" r:id="rId198"/>
    <p:sldId id="417" r:id="rId199"/>
    <p:sldId id="418" r:id="rId200"/>
    <p:sldId id="419" r:id="rId201"/>
    <p:sldId id="420" r:id="rId202"/>
    <p:sldId id="421" r:id="rId203"/>
    <p:sldId id="422" r:id="rId204"/>
    <p:sldId id="423" r:id="rId205"/>
    <p:sldId id="424" r:id="rId206"/>
    <p:sldId id="425" r:id="rId207"/>
    <p:sldId id="426" r:id="rId208"/>
    <p:sldId id="427" r:id="rId209"/>
    <p:sldId id="428" r:id="rId210"/>
    <p:sldId id="429" r:id="rId211"/>
    <p:sldId id="430" r:id="rId212"/>
    <p:sldId id="431" r:id="rId213"/>
    <p:sldId id="432" r:id="rId214"/>
    <p:sldId id="433" r:id="rId215"/>
    <p:sldId id="434" r:id="rId216"/>
    <p:sldId id="435" r:id="rId217"/>
    <p:sldId id="436" r:id="rId218"/>
    <p:sldId id="437" r:id="rId219"/>
    <p:sldId id="438" r:id="rId220"/>
    <p:sldId id="439" r:id="rId221"/>
    <p:sldId id="440" r:id="rId222"/>
    <p:sldId id="441" r:id="rId223"/>
    <p:sldId id="442" r:id="rId224"/>
    <p:sldId id="443" r:id="rId225"/>
    <p:sldId id="444" r:id="rId226"/>
    <p:sldId id="445" r:id="rId227"/>
    <p:sldId id="446" r:id="rId228"/>
    <p:sldId id="447" r:id="rId229"/>
    <p:sldId id="448" r:id="rId230"/>
    <p:sldId id="449" r:id="rId231"/>
    <p:sldId id="450" r:id="rId232"/>
    <p:sldId id="451" r:id="rId233"/>
    <p:sldId id="452" r:id="rId234"/>
    <p:sldId id="507" r:id="rId235"/>
    <p:sldId id="508" r:id="rId236"/>
    <p:sldId id="509" r:id="rId237"/>
    <p:sldId id="510" r:id="rId238"/>
    <p:sldId id="511" r:id="rId239"/>
    <p:sldId id="512" r:id="rId240"/>
    <p:sldId id="513" r:id="rId241"/>
    <p:sldId id="514" r:id="rId242"/>
    <p:sldId id="515" r:id="rId243"/>
    <p:sldId id="516" r:id="rId244"/>
    <p:sldId id="517" r:id="rId245"/>
    <p:sldId id="518" r:id="rId246"/>
    <p:sldId id="519" r:id="rId247"/>
    <p:sldId id="453" r:id="rId248"/>
    <p:sldId id="454" r:id="rId249"/>
    <p:sldId id="455" r:id="rId250"/>
    <p:sldId id="456" r:id="rId251"/>
    <p:sldId id="520" r:id="rId252"/>
    <p:sldId id="521" r:id="rId253"/>
    <p:sldId id="522" r:id="rId254"/>
    <p:sldId id="523" r:id="rId255"/>
    <p:sldId id="524" r:id="rId256"/>
    <p:sldId id="525" r:id="rId257"/>
    <p:sldId id="457" r:id="rId258"/>
    <p:sldId id="458" r:id="rId259"/>
    <p:sldId id="459" r:id="rId260"/>
    <p:sldId id="460" r:id="rId261"/>
    <p:sldId id="461" r:id="rId262"/>
    <p:sldId id="462" r:id="rId263"/>
    <p:sldId id="463" r:id="rId264"/>
    <p:sldId id="464" r:id="rId265"/>
    <p:sldId id="465" r:id="rId266"/>
    <p:sldId id="466" r:id="rId267"/>
    <p:sldId id="467" r:id="rId268"/>
    <p:sldId id="468" r:id="rId269"/>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3" d="100"/>
          <a:sy n="113" d="100"/>
        </p:scale>
        <p:origin x="4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215ABB-AD21-4ED9-8E7E-139FF0852DB4}" type="datetimeFigureOut">
              <a:rPr lang="th-TH" smtClean="0"/>
              <a:t>11/06/58</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0BF61-919B-4429-B800-B74A11F96070}" type="slidenum">
              <a:rPr lang="th-TH" smtClean="0"/>
              <a:t>‹#›</a:t>
            </a:fld>
            <a:endParaRPr lang="th-TH"/>
          </a:p>
        </p:txBody>
      </p:sp>
    </p:spTree>
    <p:extLst>
      <p:ext uri="{BB962C8B-B14F-4D97-AF65-F5344CB8AC3E}">
        <p14:creationId xmlns:p14="http://schemas.microsoft.com/office/powerpoint/2010/main" val="108653508"/>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a:t>
            </a:fld>
            <a:endParaRPr lang="th-TH"/>
          </a:p>
        </p:txBody>
      </p:sp>
    </p:spTree>
    <p:extLst>
      <p:ext uri="{BB962C8B-B14F-4D97-AF65-F5344CB8AC3E}">
        <p14:creationId xmlns:p14="http://schemas.microsoft.com/office/powerpoint/2010/main" val="92953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a:t>
            </a:fld>
            <a:endParaRPr lang="th-TH"/>
          </a:p>
        </p:txBody>
      </p:sp>
    </p:spTree>
    <p:extLst>
      <p:ext uri="{BB962C8B-B14F-4D97-AF65-F5344CB8AC3E}">
        <p14:creationId xmlns:p14="http://schemas.microsoft.com/office/powerpoint/2010/main" val="21579979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114</a:t>
            </a:fld>
            <a:endParaRPr lang="th-TH"/>
          </a:p>
        </p:txBody>
      </p:sp>
    </p:spTree>
    <p:extLst>
      <p:ext uri="{BB962C8B-B14F-4D97-AF65-F5344CB8AC3E}">
        <p14:creationId xmlns:p14="http://schemas.microsoft.com/office/powerpoint/2010/main" val="3556600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115</a:t>
            </a:fld>
            <a:endParaRPr lang="th-TH"/>
          </a:p>
        </p:txBody>
      </p:sp>
    </p:spTree>
    <p:extLst>
      <p:ext uri="{BB962C8B-B14F-4D97-AF65-F5344CB8AC3E}">
        <p14:creationId xmlns:p14="http://schemas.microsoft.com/office/powerpoint/2010/main" val="5032781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116</a:t>
            </a:fld>
            <a:endParaRPr lang="th-TH"/>
          </a:p>
        </p:txBody>
      </p:sp>
    </p:spTree>
    <p:extLst>
      <p:ext uri="{BB962C8B-B14F-4D97-AF65-F5344CB8AC3E}">
        <p14:creationId xmlns:p14="http://schemas.microsoft.com/office/powerpoint/2010/main" val="16665422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117</a:t>
            </a:fld>
            <a:endParaRPr lang="th-TH"/>
          </a:p>
        </p:txBody>
      </p:sp>
    </p:spTree>
    <p:extLst>
      <p:ext uri="{BB962C8B-B14F-4D97-AF65-F5344CB8AC3E}">
        <p14:creationId xmlns:p14="http://schemas.microsoft.com/office/powerpoint/2010/main" val="24701819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118</a:t>
            </a:fld>
            <a:endParaRPr lang="th-TH"/>
          </a:p>
        </p:txBody>
      </p:sp>
    </p:spTree>
    <p:extLst>
      <p:ext uri="{BB962C8B-B14F-4D97-AF65-F5344CB8AC3E}">
        <p14:creationId xmlns:p14="http://schemas.microsoft.com/office/powerpoint/2010/main" val="11411444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120</a:t>
            </a:fld>
            <a:endParaRPr lang="th-TH"/>
          </a:p>
        </p:txBody>
      </p:sp>
    </p:spTree>
    <p:extLst>
      <p:ext uri="{BB962C8B-B14F-4D97-AF65-F5344CB8AC3E}">
        <p14:creationId xmlns:p14="http://schemas.microsoft.com/office/powerpoint/2010/main" val="13334321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121</a:t>
            </a:fld>
            <a:endParaRPr lang="th-TH"/>
          </a:p>
        </p:txBody>
      </p:sp>
    </p:spTree>
    <p:extLst>
      <p:ext uri="{BB962C8B-B14F-4D97-AF65-F5344CB8AC3E}">
        <p14:creationId xmlns:p14="http://schemas.microsoft.com/office/powerpoint/2010/main" val="2536461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122</a:t>
            </a:fld>
            <a:endParaRPr lang="th-TH"/>
          </a:p>
        </p:txBody>
      </p:sp>
    </p:spTree>
    <p:extLst>
      <p:ext uri="{BB962C8B-B14F-4D97-AF65-F5344CB8AC3E}">
        <p14:creationId xmlns:p14="http://schemas.microsoft.com/office/powerpoint/2010/main" val="29828306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124</a:t>
            </a:fld>
            <a:endParaRPr lang="th-TH"/>
          </a:p>
        </p:txBody>
      </p:sp>
    </p:spTree>
    <p:extLst>
      <p:ext uri="{BB962C8B-B14F-4D97-AF65-F5344CB8AC3E}">
        <p14:creationId xmlns:p14="http://schemas.microsoft.com/office/powerpoint/2010/main" val="25748472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125</a:t>
            </a:fld>
            <a:endParaRPr lang="th-TH"/>
          </a:p>
        </p:txBody>
      </p:sp>
    </p:spTree>
    <p:extLst>
      <p:ext uri="{BB962C8B-B14F-4D97-AF65-F5344CB8AC3E}">
        <p14:creationId xmlns:p14="http://schemas.microsoft.com/office/powerpoint/2010/main" val="69481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a:t>
            </a:fld>
            <a:endParaRPr lang="th-TH"/>
          </a:p>
        </p:txBody>
      </p:sp>
    </p:spTree>
    <p:extLst>
      <p:ext uri="{BB962C8B-B14F-4D97-AF65-F5344CB8AC3E}">
        <p14:creationId xmlns:p14="http://schemas.microsoft.com/office/powerpoint/2010/main" val="35080540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127</a:t>
            </a:fld>
            <a:endParaRPr lang="th-TH"/>
          </a:p>
        </p:txBody>
      </p:sp>
    </p:spTree>
    <p:extLst>
      <p:ext uri="{BB962C8B-B14F-4D97-AF65-F5344CB8AC3E}">
        <p14:creationId xmlns:p14="http://schemas.microsoft.com/office/powerpoint/2010/main" val="24455650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128</a:t>
            </a:fld>
            <a:endParaRPr lang="th-TH"/>
          </a:p>
        </p:txBody>
      </p:sp>
    </p:spTree>
    <p:extLst>
      <p:ext uri="{BB962C8B-B14F-4D97-AF65-F5344CB8AC3E}">
        <p14:creationId xmlns:p14="http://schemas.microsoft.com/office/powerpoint/2010/main" val="16179668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129</a:t>
            </a:fld>
            <a:endParaRPr lang="th-TH"/>
          </a:p>
        </p:txBody>
      </p:sp>
    </p:spTree>
    <p:extLst>
      <p:ext uri="{BB962C8B-B14F-4D97-AF65-F5344CB8AC3E}">
        <p14:creationId xmlns:p14="http://schemas.microsoft.com/office/powerpoint/2010/main" val="7703959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130</a:t>
            </a:fld>
            <a:endParaRPr lang="th-TH"/>
          </a:p>
        </p:txBody>
      </p:sp>
    </p:spTree>
    <p:extLst>
      <p:ext uri="{BB962C8B-B14F-4D97-AF65-F5344CB8AC3E}">
        <p14:creationId xmlns:p14="http://schemas.microsoft.com/office/powerpoint/2010/main" val="3618831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131</a:t>
            </a:fld>
            <a:endParaRPr lang="th-TH"/>
          </a:p>
        </p:txBody>
      </p:sp>
    </p:spTree>
    <p:extLst>
      <p:ext uri="{BB962C8B-B14F-4D97-AF65-F5344CB8AC3E}">
        <p14:creationId xmlns:p14="http://schemas.microsoft.com/office/powerpoint/2010/main" val="29355095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132</a:t>
            </a:fld>
            <a:endParaRPr lang="th-TH"/>
          </a:p>
        </p:txBody>
      </p:sp>
    </p:spTree>
    <p:extLst>
      <p:ext uri="{BB962C8B-B14F-4D97-AF65-F5344CB8AC3E}">
        <p14:creationId xmlns:p14="http://schemas.microsoft.com/office/powerpoint/2010/main" val="38683135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133</a:t>
            </a:fld>
            <a:endParaRPr lang="th-TH"/>
          </a:p>
        </p:txBody>
      </p:sp>
    </p:spTree>
    <p:extLst>
      <p:ext uri="{BB962C8B-B14F-4D97-AF65-F5344CB8AC3E}">
        <p14:creationId xmlns:p14="http://schemas.microsoft.com/office/powerpoint/2010/main" val="2125086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134</a:t>
            </a:fld>
            <a:endParaRPr lang="th-TH"/>
          </a:p>
        </p:txBody>
      </p:sp>
    </p:spTree>
    <p:extLst>
      <p:ext uri="{BB962C8B-B14F-4D97-AF65-F5344CB8AC3E}">
        <p14:creationId xmlns:p14="http://schemas.microsoft.com/office/powerpoint/2010/main" val="21918740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135</a:t>
            </a:fld>
            <a:endParaRPr lang="th-TH"/>
          </a:p>
        </p:txBody>
      </p:sp>
    </p:spTree>
    <p:extLst>
      <p:ext uri="{BB962C8B-B14F-4D97-AF65-F5344CB8AC3E}">
        <p14:creationId xmlns:p14="http://schemas.microsoft.com/office/powerpoint/2010/main" val="42895981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136</a:t>
            </a:fld>
            <a:endParaRPr lang="th-TH"/>
          </a:p>
        </p:txBody>
      </p:sp>
    </p:spTree>
    <p:extLst>
      <p:ext uri="{BB962C8B-B14F-4D97-AF65-F5344CB8AC3E}">
        <p14:creationId xmlns:p14="http://schemas.microsoft.com/office/powerpoint/2010/main" val="258203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a:t>
            </a:fld>
            <a:endParaRPr lang="th-TH"/>
          </a:p>
        </p:txBody>
      </p:sp>
    </p:spTree>
    <p:extLst>
      <p:ext uri="{BB962C8B-B14F-4D97-AF65-F5344CB8AC3E}">
        <p14:creationId xmlns:p14="http://schemas.microsoft.com/office/powerpoint/2010/main" val="38847408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137</a:t>
            </a:fld>
            <a:endParaRPr lang="th-TH"/>
          </a:p>
        </p:txBody>
      </p:sp>
    </p:spTree>
    <p:extLst>
      <p:ext uri="{BB962C8B-B14F-4D97-AF65-F5344CB8AC3E}">
        <p14:creationId xmlns:p14="http://schemas.microsoft.com/office/powerpoint/2010/main" val="34112663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139</a:t>
            </a:fld>
            <a:endParaRPr lang="th-TH"/>
          </a:p>
        </p:txBody>
      </p:sp>
    </p:spTree>
    <p:extLst>
      <p:ext uri="{BB962C8B-B14F-4D97-AF65-F5344CB8AC3E}">
        <p14:creationId xmlns:p14="http://schemas.microsoft.com/office/powerpoint/2010/main" val="29251621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140</a:t>
            </a:fld>
            <a:endParaRPr lang="th-TH"/>
          </a:p>
        </p:txBody>
      </p:sp>
    </p:spTree>
    <p:extLst>
      <p:ext uri="{BB962C8B-B14F-4D97-AF65-F5344CB8AC3E}">
        <p14:creationId xmlns:p14="http://schemas.microsoft.com/office/powerpoint/2010/main" val="3166553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141</a:t>
            </a:fld>
            <a:endParaRPr lang="th-TH"/>
          </a:p>
        </p:txBody>
      </p:sp>
    </p:spTree>
    <p:extLst>
      <p:ext uri="{BB962C8B-B14F-4D97-AF65-F5344CB8AC3E}">
        <p14:creationId xmlns:p14="http://schemas.microsoft.com/office/powerpoint/2010/main" val="8685123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142</a:t>
            </a:fld>
            <a:endParaRPr lang="th-TH"/>
          </a:p>
        </p:txBody>
      </p:sp>
    </p:spTree>
    <p:extLst>
      <p:ext uri="{BB962C8B-B14F-4D97-AF65-F5344CB8AC3E}">
        <p14:creationId xmlns:p14="http://schemas.microsoft.com/office/powerpoint/2010/main" val="758932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143</a:t>
            </a:fld>
            <a:endParaRPr lang="th-TH"/>
          </a:p>
        </p:txBody>
      </p:sp>
    </p:spTree>
    <p:extLst>
      <p:ext uri="{BB962C8B-B14F-4D97-AF65-F5344CB8AC3E}">
        <p14:creationId xmlns:p14="http://schemas.microsoft.com/office/powerpoint/2010/main" val="34542719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144</a:t>
            </a:fld>
            <a:endParaRPr lang="th-TH"/>
          </a:p>
        </p:txBody>
      </p:sp>
    </p:spTree>
    <p:extLst>
      <p:ext uri="{BB962C8B-B14F-4D97-AF65-F5344CB8AC3E}">
        <p14:creationId xmlns:p14="http://schemas.microsoft.com/office/powerpoint/2010/main" val="19318574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145</a:t>
            </a:fld>
            <a:endParaRPr lang="th-TH"/>
          </a:p>
        </p:txBody>
      </p:sp>
    </p:spTree>
    <p:extLst>
      <p:ext uri="{BB962C8B-B14F-4D97-AF65-F5344CB8AC3E}">
        <p14:creationId xmlns:p14="http://schemas.microsoft.com/office/powerpoint/2010/main" val="38258478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147</a:t>
            </a:fld>
            <a:endParaRPr lang="th-TH"/>
          </a:p>
        </p:txBody>
      </p:sp>
    </p:spTree>
    <p:extLst>
      <p:ext uri="{BB962C8B-B14F-4D97-AF65-F5344CB8AC3E}">
        <p14:creationId xmlns:p14="http://schemas.microsoft.com/office/powerpoint/2010/main" val="86769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148</a:t>
            </a:fld>
            <a:endParaRPr lang="th-TH"/>
          </a:p>
        </p:txBody>
      </p:sp>
    </p:spTree>
    <p:extLst>
      <p:ext uri="{BB962C8B-B14F-4D97-AF65-F5344CB8AC3E}">
        <p14:creationId xmlns:p14="http://schemas.microsoft.com/office/powerpoint/2010/main" val="4240086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a:t>
            </a:fld>
            <a:endParaRPr lang="th-TH"/>
          </a:p>
        </p:txBody>
      </p:sp>
    </p:spTree>
    <p:extLst>
      <p:ext uri="{BB962C8B-B14F-4D97-AF65-F5344CB8AC3E}">
        <p14:creationId xmlns:p14="http://schemas.microsoft.com/office/powerpoint/2010/main" val="32207307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149</a:t>
            </a:fld>
            <a:endParaRPr lang="th-TH"/>
          </a:p>
        </p:txBody>
      </p:sp>
    </p:spTree>
    <p:extLst>
      <p:ext uri="{BB962C8B-B14F-4D97-AF65-F5344CB8AC3E}">
        <p14:creationId xmlns:p14="http://schemas.microsoft.com/office/powerpoint/2010/main" val="33133150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150</a:t>
            </a:fld>
            <a:endParaRPr lang="th-TH"/>
          </a:p>
        </p:txBody>
      </p:sp>
    </p:spTree>
    <p:extLst>
      <p:ext uri="{BB962C8B-B14F-4D97-AF65-F5344CB8AC3E}">
        <p14:creationId xmlns:p14="http://schemas.microsoft.com/office/powerpoint/2010/main" val="152227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151</a:t>
            </a:fld>
            <a:endParaRPr lang="th-TH"/>
          </a:p>
        </p:txBody>
      </p:sp>
    </p:spTree>
    <p:extLst>
      <p:ext uri="{BB962C8B-B14F-4D97-AF65-F5344CB8AC3E}">
        <p14:creationId xmlns:p14="http://schemas.microsoft.com/office/powerpoint/2010/main" val="515599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152</a:t>
            </a:fld>
            <a:endParaRPr lang="th-TH"/>
          </a:p>
        </p:txBody>
      </p:sp>
    </p:spTree>
    <p:extLst>
      <p:ext uri="{BB962C8B-B14F-4D97-AF65-F5344CB8AC3E}">
        <p14:creationId xmlns:p14="http://schemas.microsoft.com/office/powerpoint/2010/main" val="4450414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153</a:t>
            </a:fld>
            <a:endParaRPr lang="th-TH"/>
          </a:p>
        </p:txBody>
      </p:sp>
    </p:spTree>
    <p:extLst>
      <p:ext uri="{BB962C8B-B14F-4D97-AF65-F5344CB8AC3E}">
        <p14:creationId xmlns:p14="http://schemas.microsoft.com/office/powerpoint/2010/main" val="30109728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155</a:t>
            </a:fld>
            <a:endParaRPr lang="th-TH"/>
          </a:p>
        </p:txBody>
      </p:sp>
    </p:spTree>
    <p:extLst>
      <p:ext uri="{BB962C8B-B14F-4D97-AF65-F5344CB8AC3E}">
        <p14:creationId xmlns:p14="http://schemas.microsoft.com/office/powerpoint/2010/main" val="13688270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156</a:t>
            </a:fld>
            <a:endParaRPr lang="th-TH"/>
          </a:p>
        </p:txBody>
      </p:sp>
    </p:spTree>
    <p:extLst>
      <p:ext uri="{BB962C8B-B14F-4D97-AF65-F5344CB8AC3E}">
        <p14:creationId xmlns:p14="http://schemas.microsoft.com/office/powerpoint/2010/main" val="120520261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157</a:t>
            </a:fld>
            <a:endParaRPr lang="th-TH"/>
          </a:p>
        </p:txBody>
      </p:sp>
    </p:spTree>
    <p:extLst>
      <p:ext uri="{BB962C8B-B14F-4D97-AF65-F5344CB8AC3E}">
        <p14:creationId xmlns:p14="http://schemas.microsoft.com/office/powerpoint/2010/main" val="28876610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158</a:t>
            </a:fld>
            <a:endParaRPr lang="th-TH"/>
          </a:p>
        </p:txBody>
      </p:sp>
    </p:spTree>
    <p:extLst>
      <p:ext uri="{BB962C8B-B14F-4D97-AF65-F5344CB8AC3E}">
        <p14:creationId xmlns:p14="http://schemas.microsoft.com/office/powerpoint/2010/main" val="2716868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159</a:t>
            </a:fld>
            <a:endParaRPr lang="th-TH"/>
          </a:p>
        </p:txBody>
      </p:sp>
    </p:spTree>
    <p:extLst>
      <p:ext uri="{BB962C8B-B14F-4D97-AF65-F5344CB8AC3E}">
        <p14:creationId xmlns:p14="http://schemas.microsoft.com/office/powerpoint/2010/main" val="2211344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a:t>
            </a:fld>
            <a:endParaRPr lang="th-TH"/>
          </a:p>
        </p:txBody>
      </p:sp>
    </p:spTree>
    <p:extLst>
      <p:ext uri="{BB962C8B-B14F-4D97-AF65-F5344CB8AC3E}">
        <p14:creationId xmlns:p14="http://schemas.microsoft.com/office/powerpoint/2010/main" val="6944123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160</a:t>
            </a:fld>
            <a:endParaRPr lang="th-TH"/>
          </a:p>
        </p:txBody>
      </p:sp>
    </p:spTree>
    <p:extLst>
      <p:ext uri="{BB962C8B-B14F-4D97-AF65-F5344CB8AC3E}">
        <p14:creationId xmlns:p14="http://schemas.microsoft.com/office/powerpoint/2010/main" val="7135689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161</a:t>
            </a:fld>
            <a:endParaRPr lang="th-TH"/>
          </a:p>
        </p:txBody>
      </p:sp>
    </p:spTree>
    <p:extLst>
      <p:ext uri="{BB962C8B-B14F-4D97-AF65-F5344CB8AC3E}">
        <p14:creationId xmlns:p14="http://schemas.microsoft.com/office/powerpoint/2010/main" val="22621597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162</a:t>
            </a:fld>
            <a:endParaRPr lang="th-TH"/>
          </a:p>
        </p:txBody>
      </p:sp>
    </p:spTree>
    <p:extLst>
      <p:ext uri="{BB962C8B-B14F-4D97-AF65-F5344CB8AC3E}">
        <p14:creationId xmlns:p14="http://schemas.microsoft.com/office/powerpoint/2010/main" val="31040013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164</a:t>
            </a:fld>
            <a:endParaRPr lang="th-TH"/>
          </a:p>
        </p:txBody>
      </p:sp>
    </p:spTree>
    <p:extLst>
      <p:ext uri="{BB962C8B-B14F-4D97-AF65-F5344CB8AC3E}">
        <p14:creationId xmlns:p14="http://schemas.microsoft.com/office/powerpoint/2010/main" val="28614029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165</a:t>
            </a:fld>
            <a:endParaRPr lang="th-TH"/>
          </a:p>
        </p:txBody>
      </p:sp>
    </p:spTree>
    <p:extLst>
      <p:ext uri="{BB962C8B-B14F-4D97-AF65-F5344CB8AC3E}">
        <p14:creationId xmlns:p14="http://schemas.microsoft.com/office/powerpoint/2010/main" val="13644053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166</a:t>
            </a:fld>
            <a:endParaRPr lang="th-TH"/>
          </a:p>
        </p:txBody>
      </p:sp>
    </p:spTree>
    <p:extLst>
      <p:ext uri="{BB962C8B-B14F-4D97-AF65-F5344CB8AC3E}">
        <p14:creationId xmlns:p14="http://schemas.microsoft.com/office/powerpoint/2010/main" val="23334179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167</a:t>
            </a:fld>
            <a:endParaRPr lang="th-TH"/>
          </a:p>
        </p:txBody>
      </p:sp>
    </p:spTree>
    <p:extLst>
      <p:ext uri="{BB962C8B-B14F-4D97-AF65-F5344CB8AC3E}">
        <p14:creationId xmlns:p14="http://schemas.microsoft.com/office/powerpoint/2010/main" val="30457232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168</a:t>
            </a:fld>
            <a:endParaRPr lang="th-TH"/>
          </a:p>
        </p:txBody>
      </p:sp>
    </p:spTree>
    <p:extLst>
      <p:ext uri="{BB962C8B-B14F-4D97-AF65-F5344CB8AC3E}">
        <p14:creationId xmlns:p14="http://schemas.microsoft.com/office/powerpoint/2010/main" val="6824818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169</a:t>
            </a:fld>
            <a:endParaRPr lang="th-TH"/>
          </a:p>
        </p:txBody>
      </p:sp>
    </p:spTree>
    <p:extLst>
      <p:ext uri="{BB962C8B-B14F-4D97-AF65-F5344CB8AC3E}">
        <p14:creationId xmlns:p14="http://schemas.microsoft.com/office/powerpoint/2010/main" val="1629054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170</a:t>
            </a:fld>
            <a:endParaRPr lang="th-TH"/>
          </a:p>
        </p:txBody>
      </p:sp>
    </p:spTree>
    <p:extLst>
      <p:ext uri="{BB962C8B-B14F-4D97-AF65-F5344CB8AC3E}">
        <p14:creationId xmlns:p14="http://schemas.microsoft.com/office/powerpoint/2010/main" val="325092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a:t>
            </a:fld>
            <a:endParaRPr lang="th-TH"/>
          </a:p>
        </p:txBody>
      </p:sp>
    </p:spTree>
    <p:extLst>
      <p:ext uri="{BB962C8B-B14F-4D97-AF65-F5344CB8AC3E}">
        <p14:creationId xmlns:p14="http://schemas.microsoft.com/office/powerpoint/2010/main" val="38219942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171</a:t>
            </a:fld>
            <a:endParaRPr lang="th-TH"/>
          </a:p>
        </p:txBody>
      </p:sp>
    </p:spTree>
    <p:extLst>
      <p:ext uri="{BB962C8B-B14F-4D97-AF65-F5344CB8AC3E}">
        <p14:creationId xmlns:p14="http://schemas.microsoft.com/office/powerpoint/2010/main" val="11391000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172</a:t>
            </a:fld>
            <a:endParaRPr lang="th-TH"/>
          </a:p>
        </p:txBody>
      </p:sp>
    </p:spTree>
    <p:extLst>
      <p:ext uri="{BB962C8B-B14F-4D97-AF65-F5344CB8AC3E}">
        <p14:creationId xmlns:p14="http://schemas.microsoft.com/office/powerpoint/2010/main" val="1121657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173</a:t>
            </a:fld>
            <a:endParaRPr lang="th-TH"/>
          </a:p>
        </p:txBody>
      </p:sp>
    </p:spTree>
    <p:extLst>
      <p:ext uri="{BB962C8B-B14F-4D97-AF65-F5344CB8AC3E}">
        <p14:creationId xmlns:p14="http://schemas.microsoft.com/office/powerpoint/2010/main" val="160856692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174</a:t>
            </a:fld>
            <a:endParaRPr lang="th-TH"/>
          </a:p>
        </p:txBody>
      </p:sp>
    </p:spTree>
    <p:extLst>
      <p:ext uri="{BB962C8B-B14F-4D97-AF65-F5344CB8AC3E}">
        <p14:creationId xmlns:p14="http://schemas.microsoft.com/office/powerpoint/2010/main" val="25588601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175</a:t>
            </a:fld>
            <a:endParaRPr lang="th-TH"/>
          </a:p>
        </p:txBody>
      </p:sp>
    </p:spTree>
    <p:extLst>
      <p:ext uri="{BB962C8B-B14F-4D97-AF65-F5344CB8AC3E}">
        <p14:creationId xmlns:p14="http://schemas.microsoft.com/office/powerpoint/2010/main" val="4030350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176</a:t>
            </a:fld>
            <a:endParaRPr lang="th-TH"/>
          </a:p>
        </p:txBody>
      </p:sp>
    </p:spTree>
    <p:extLst>
      <p:ext uri="{BB962C8B-B14F-4D97-AF65-F5344CB8AC3E}">
        <p14:creationId xmlns:p14="http://schemas.microsoft.com/office/powerpoint/2010/main" val="12841107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177</a:t>
            </a:fld>
            <a:endParaRPr lang="th-TH"/>
          </a:p>
        </p:txBody>
      </p:sp>
    </p:spTree>
    <p:extLst>
      <p:ext uri="{BB962C8B-B14F-4D97-AF65-F5344CB8AC3E}">
        <p14:creationId xmlns:p14="http://schemas.microsoft.com/office/powerpoint/2010/main" val="6092491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178</a:t>
            </a:fld>
            <a:endParaRPr lang="th-TH"/>
          </a:p>
        </p:txBody>
      </p:sp>
    </p:spTree>
    <p:extLst>
      <p:ext uri="{BB962C8B-B14F-4D97-AF65-F5344CB8AC3E}">
        <p14:creationId xmlns:p14="http://schemas.microsoft.com/office/powerpoint/2010/main" val="2155435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179</a:t>
            </a:fld>
            <a:endParaRPr lang="th-TH"/>
          </a:p>
        </p:txBody>
      </p:sp>
    </p:spTree>
    <p:extLst>
      <p:ext uri="{BB962C8B-B14F-4D97-AF65-F5344CB8AC3E}">
        <p14:creationId xmlns:p14="http://schemas.microsoft.com/office/powerpoint/2010/main" val="36350356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180</a:t>
            </a:fld>
            <a:endParaRPr lang="th-TH"/>
          </a:p>
        </p:txBody>
      </p:sp>
    </p:spTree>
    <p:extLst>
      <p:ext uri="{BB962C8B-B14F-4D97-AF65-F5344CB8AC3E}">
        <p14:creationId xmlns:p14="http://schemas.microsoft.com/office/powerpoint/2010/main" val="161094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a:t>
            </a:fld>
            <a:endParaRPr lang="th-TH"/>
          </a:p>
        </p:txBody>
      </p:sp>
    </p:spTree>
    <p:extLst>
      <p:ext uri="{BB962C8B-B14F-4D97-AF65-F5344CB8AC3E}">
        <p14:creationId xmlns:p14="http://schemas.microsoft.com/office/powerpoint/2010/main" val="31480973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181</a:t>
            </a:fld>
            <a:endParaRPr lang="th-TH"/>
          </a:p>
        </p:txBody>
      </p:sp>
    </p:spTree>
    <p:extLst>
      <p:ext uri="{BB962C8B-B14F-4D97-AF65-F5344CB8AC3E}">
        <p14:creationId xmlns:p14="http://schemas.microsoft.com/office/powerpoint/2010/main" val="388105527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182</a:t>
            </a:fld>
            <a:endParaRPr lang="th-TH"/>
          </a:p>
        </p:txBody>
      </p:sp>
    </p:spTree>
    <p:extLst>
      <p:ext uri="{BB962C8B-B14F-4D97-AF65-F5344CB8AC3E}">
        <p14:creationId xmlns:p14="http://schemas.microsoft.com/office/powerpoint/2010/main" val="62142584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183</a:t>
            </a:fld>
            <a:endParaRPr lang="th-TH"/>
          </a:p>
        </p:txBody>
      </p:sp>
    </p:spTree>
    <p:extLst>
      <p:ext uri="{BB962C8B-B14F-4D97-AF65-F5344CB8AC3E}">
        <p14:creationId xmlns:p14="http://schemas.microsoft.com/office/powerpoint/2010/main" val="42307688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185</a:t>
            </a:fld>
            <a:endParaRPr lang="th-TH"/>
          </a:p>
        </p:txBody>
      </p:sp>
    </p:spTree>
    <p:extLst>
      <p:ext uri="{BB962C8B-B14F-4D97-AF65-F5344CB8AC3E}">
        <p14:creationId xmlns:p14="http://schemas.microsoft.com/office/powerpoint/2010/main" val="33479900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186</a:t>
            </a:fld>
            <a:endParaRPr lang="th-TH"/>
          </a:p>
        </p:txBody>
      </p:sp>
    </p:spTree>
    <p:extLst>
      <p:ext uri="{BB962C8B-B14F-4D97-AF65-F5344CB8AC3E}">
        <p14:creationId xmlns:p14="http://schemas.microsoft.com/office/powerpoint/2010/main" val="281860806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187</a:t>
            </a:fld>
            <a:endParaRPr lang="th-TH"/>
          </a:p>
        </p:txBody>
      </p:sp>
    </p:spTree>
    <p:extLst>
      <p:ext uri="{BB962C8B-B14F-4D97-AF65-F5344CB8AC3E}">
        <p14:creationId xmlns:p14="http://schemas.microsoft.com/office/powerpoint/2010/main" val="13977434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189</a:t>
            </a:fld>
            <a:endParaRPr lang="th-TH"/>
          </a:p>
        </p:txBody>
      </p:sp>
    </p:spTree>
    <p:extLst>
      <p:ext uri="{BB962C8B-B14F-4D97-AF65-F5344CB8AC3E}">
        <p14:creationId xmlns:p14="http://schemas.microsoft.com/office/powerpoint/2010/main" val="36769071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190</a:t>
            </a:fld>
            <a:endParaRPr lang="th-TH"/>
          </a:p>
        </p:txBody>
      </p:sp>
    </p:spTree>
    <p:extLst>
      <p:ext uri="{BB962C8B-B14F-4D97-AF65-F5344CB8AC3E}">
        <p14:creationId xmlns:p14="http://schemas.microsoft.com/office/powerpoint/2010/main" val="13661996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191</a:t>
            </a:fld>
            <a:endParaRPr lang="th-TH"/>
          </a:p>
        </p:txBody>
      </p:sp>
    </p:spTree>
    <p:extLst>
      <p:ext uri="{BB962C8B-B14F-4D97-AF65-F5344CB8AC3E}">
        <p14:creationId xmlns:p14="http://schemas.microsoft.com/office/powerpoint/2010/main" val="110955327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192</a:t>
            </a:fld>
            <a:endParaRPr lang="th-TH"/>
          </a:p>
        </p:txBody>
      </p:sp>
    </p:spTree>
    <p:extLst>
      <p:ext uri="{BB962C8B-B14F-4D97-AF65-F5344CB8AC3E}">
        <p14:creationId xmlns:p14="http://schemas.microsoft.com/office/powerpoint/2010/main" val="205569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a:t>
            </a:fld>
            <a:endParaRPr lang="th-TH"/>
          </a:p>
        </p:txBody>
      </p:sp>
    </p:spTree>
    <p:extLst>
      <p:ext uri="{BB962C8B-B14F-4D97-AF65-F5344CB8AC3E}">
        <p14:creationId xmlns:p14="http://schemas.microsoft.com/office/powerpoint/2010/main" val="42960752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193</a:t>
            </a:fld>
            <a:endParaRPr lang="th-TH"/>
          </a:p>
        </p:txBody>
      </p:sp>
    </p:spTree>
    <p:extLst>
      <p:ext uri="{BB962C8B-B14F-4D97-AF65-F5344CB8AC3E}">
        <p14:creationId xmlns:p14="http://schemas.microsoft.com/office/powerpoint/2010/main" val="28357840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194</a:t>
            </a:fld>
            <a:endParaRPr lang="th-TH"/>
          </a:p>
        </p:txBody>
      </p:sp>
    </p:spTree>
    <p:extLst>
      <p:ext uri="{BB962C8B-B14F-4D97-AF65-F5344CB8AC3E}">
        <p14:creationId xmlns:p14="http://schemas.microsoft.com/office/powerpoint/2010/main" val="166048874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195</a:t>
            </a:fld>
            <a:endParaRPr lang="th-TH"/>
          </a:p>
        </p:txBody>
      </p:sp>
    </p:spTree>
    <p:extLst>
      <p:ext uri="{BB962C8B-B14F-4D97-AF65-F5344CB8AC3E}">
        <p14:creationId xmlns:p14="http://schemas.microsoft.com/office/powerpoint/2010/main" val="284255066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196</a:t>
            </a:fld>
            <a:endParaRPr lang="th-TH"/>
          </a:p>
        </p:txBody>
      </p:sp>
    </p:spTree>
    <p:extLst>
      <p:ext uri="{BB962C8B-B14F-4D97-AF65-F5344CB8AC3E}">
        <p14:creationId xmlns:p14="http://schemas.microsoft.com/office/powerpoint/2010/main" val="38602609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197</a:t>
            </a:fld>
            <a:endParaRPr lang="th-TH"/>
          </a:p>
        </p:txBody>
      </p:sp>
    </p:spTree>
    <p:extLst>
      <p:ext uri="{BB962C8B-B14F-4D97-AF65-F5344CB8AC3E}">
        <p14:creationId xmlns:p14="http://schemas.microsoft.com/office/powerpoint/2010/main" val="21245817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198</a:t>
            </a:fld>
            <a:endParaRPr lang="th-TH"/>
          </a:p>
        </p:txBody>
      </p:sp>
    </p:spTree>
    <p:extLst>
      <p:ext uri="{BB962C8B-B14F-4D97-AF65-F5344CB8AC3E}">
        <p14:creationId xmlns:p14="http://schemas.microsoft.com/office/powerpoint/2010/main" val="7099972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199</a:t>
            </a:fld>
            <a:endParaRPr lang="th-TH"/>
          </a:p>
        </p:txBody>
      </p:sp>
    </p:spTree>
    <p:extLst>
      <p:ext uri="{BB962C8B-B14F-4D97-AF65-F5344CB8AC3E}">
        <p14:creationId xmlns:p14="http://schemas.microsoft.com/office/powerpoint/2010/main" val="39693498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200</a:t>
            </a:fld>
            <a:endParaRPr lang="th-TH"/>
          </a:p>
        </p:txBody>
      </p:sp>
    </p:spTree>
    <p:extLst>
      <p:ext uri="{BB962C8B-B14F-4D97-AF65-F5344CB8AC3E}">
        <p14:creationId xmlns:p14="http://schemas.microsoft.com/office/powerpoint/2010/main" val="2367117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201</a:t>
            </a:fld>
            <a:endParaRPr lang="th-TH"/>
          </a:p>
        </p:txBody>
      </p:sp>
    </p:spTree>
    <p:extLst>
      <p:ext uri="{BB962C8B-B14F-4D97-AF65-F5344CB8AC3E}">
        <p14:creationId xmlns:p14="http://schemas.microsoft.com/office/powerpoint/2010/main" val="25985763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202</a:t>
            </a:fld>
            <a:endParaRPr lang="th-TH"/>
          </a:p>
        </p:txBody>
      </p:sp>
    </p:spTree>
    <p:extLst>
      <p:ext uri="{BB962C8B-B14F-4D97-AF65-F5344CB8AC3E}">
        <p14:creationId xmlns:p14="http://schemas.microsoft.com/office/powerpoint/2010/main" val="375836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a:t>
            </a:fld>
            <a:endParaRPr lang="th-TH"/>
          </a:p>
        </p:txBody>
      </p:sp>
    </p:spTree>
    <p:extLst>
      <p:ext uri="{BB962C8B-B14F-4D97-AF65-F5344CB8AC3E}">
        <p14:creationId xmlns:p14="http://schemas.microsoft.com/office/powerpoint/2010/main" val="147998500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203</a:t>
            </a:fld>
            <a:endParaRPr lang="th-TH"/>
          </a:p>
        </p:txBody>
      </p:sp>
    </p:spTree>
    <p:extLst>
      <p:ext uri="{BB962C8B-B14F-4D97-AF65-F5344CB8AC3E}">
        <p14:creationId xmlns:p14="http://schemas.microsoft.com/office/powerpoint/2010/main" val="36896169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204</a:t>
            </a:fld>
            <a:endParaRPr lang="th-TH"/>
          </a:p>
        </p:txBody>
      </p:sp>
    </p:spTree>
    <p:extLst>
      <p:ext uri="{BB962C8B-B14F-4D97-AF65-F5344CB8AC3E}">
        <p14:creationId xmlns:p14="http://schemas.microsoft.com/office/powerpoint/2010/main" val="28136123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205</a:t>
            </a:fld>
            <a:endParaRPr lang="th-TH"/>
          </a:p>
        </p:txBody>
      </p:sp>
    </p:spTree>
    <p:extLst>
      <p:ext uri="{BB962C8B-B14F-4D97-AF65-F5344CB8AC3E}">
        <p14:creationId xmlns:p14="http://schemas.microsoft.com/office/powerpoint/2010/main" val="421407931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206</a:t>
            </a:fld>
            <a:endParaRPr lang="th-TH"/>
          </a:p>
        </p:txBody>
      </p:sp>
    </p:spTree>
    <p:extLst>
      <p:ext uri="{BB962C8B-B14F-4D97-AF65-F5344CB8AC3E}">
        <p14:creationId xmlns:p14="http://schemas.microsoft.com/office/powerpoint/2010/main" val="96408716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207</a:t>
            </a:fld>
            <a:endParaRPr lang="th-TH"/>
          </a:p>
        </p:txBody>
      </p:sp>
    </p:spTree>
    <p:extLst>
      <p:ext uri="{BB962C8B-B14F-4D97-AF65-F5344CB8AC3E}">
        <p14:creationId xmlns:p14="http://schemas.microsoft.com/office/powerpoint/2010/main" val="33409941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208</a:t>
            </a:fld>
            <a:endParaRPr lang="th-TH"/>
          </a:p>
        </p:txBody>
      </p:sp>
    </p:spTree>
    <p:extLst>
      <p:ext uri="{BB962C8B-B14F-4D97-AF65-F5344CB8AC3E}">
        <p14:creationId xmlns:p14="http://schemas.microsoft.com/office/powerpoint/2010/main" val="39505258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209</a:t>
            </a:fld>
            <a:endParaRPr lang="th-TH"/>
          </a:p>
        </p:txBody>
      </p:sp>
    </p:spTree>
    <p:extLst>
      <p:ext uri="{BB962C8B-B14F-4D97-AF65-F5344CB8AC3E}">
        <p14:creationId xmlns:p14="http://schemas.microsoft.com/office/powerpoint/2010/main" val="1287642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210</a:t>
            </a:fld>
            <a:endParaRPr lang="th-TH"/>
          </a:p>
        </p:txBody>
      </p:sp>
    </p:spTree>
    <p:extLst>
      <p:ext uri="{BB962C8B-B14F-4D97-AF65-F5344CB8AC3E}">
        <p14:creationId xmlns:p14="http://schemas.microsoft.com/office/powerpoint/2010/main" val="32682084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211</a:t>
            </a:fld>
            <a:endParaRPr lang="th-TH"/>
          </a:p>
        </p:txBody>
      </p:sp>
    </p:spTree>
    <p:extLst>
      <p:ext uri="{BB962C8B-B14F-4D97-AF65-F5344CB8AC3E}">
        <p14:creationId xmlns:p14="http://schemas.microsoft.com/office/powerpoint/2010/main" val="74900432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212</a:t>
            </a:fld>
            <a:endParaRPr lang="th-TH"/>
          </a:p>
        </p:txBody>
      </p:sp>
    </p:spTree>
    <p:extLst>
      <p:ext uri="{BB962C8B-B14F-4D97-AF65-F5344CB8AC3E}">
        <p14:creationId xmlns:p14="http://schemas.microsoft.com/office/powerpoint/2010/main" val="255995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a:t>
            </a:fld>
            <a:endParaRPr lang="th-TH"/>
          </a:p>
        </p:txBody>
      </p:sp>
    </p:spTree>
    <p:extLst>
      <p:ext uri="{BB962C8B-B14F-4D97-AF65-F5344CB8AC3E}">
        <p14:creationId xmlns:p14="http://schemas.microsoft.com/office/powerpoint/2010/main" val="11562518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213</a:t>
            </a:fld>
            <a:endParaRPr lang="th-TH"/>
          </a:p>
        </p:txBody>
      </p:sp>
    </p:spTree>
    <p:extLst>
      <p:ext uri="{BB962C8B-B14F-4D97-AF65-F5344CB8AC3E}">
        <p14:creationId xmlns:p14="http://schemas.microsoft.com/office/powerpoint/2010/main" val="10536116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214</a:t>
            </a:fld>
            <a:endParaRPr lang="th-TH"/>
          </a:p>
        </p:txBody>
      </p:sp>
    </p:spTree>
    <p:extLst>
      <p:ext uri="{BB962C8B-B14F-4D97-AF65-F5344CB8AC3E}">
        <p14:creationId xmlns:p14="http://schemas.microsoft.com/office/powerpoint/2010/main" val="41075405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215</a:t>
            </a:fld>
            <a:endParaRPr lang="th-TH"/>
          </a:p>
        </p:txBody>
      </p:sp>
    </p:spTree>
    <p:extLst>
      <p:ext uri="{BB962C8B-B14F-4D97-AF65-F5344CB8AC3E}">
        <p14:creationId xmlns:p14="http://schemas.microsoft.com/office/powerpoint/2010/main" val="15410767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216</a:t>
            </a:fld>
            <a:endParaRPr lang="th-TH"/>
          </a:p>
        </p:txBody>
      </p:sp>
    </p:spTree>
    <p:extLst>
      <p:ext uri="{BB962C8B-B14F-4D97-AF65-F5344CB8AC3E}">
        <p14:creationId xmlns:p14="http://schemas.microsoft.com/office/powerpoint/2010/main" val="3126687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217</a:t>
            </a:fld>
            <a:endParaRPr lang="th-TH"/>
          </a:p>
        </p:txBody>
      </p:sp>
    </p:spTree>
    <p:extLst>
      <p:ext uri="{BB962C8B-B14F-4D97-AF65-F5344CB8AC3E}">
        <p14:creationId xmlns:p14="http://schemas.microsoft.com/office/powerpoint/2010/main" val="127905243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218</a:t>
            </a:fld>
            <a:endParaRPr lang="th-TH"/>
          </a:p>
        </p:txBody>
      </p:sp>
    </p:spTree>
    <p:extLst>
      <p:ext uri="{BB962C8B-B14F-4D97-AF65-F5344CB8AC3E}">
        <p14:creationId xmlns:p14="http://schemas.microsoft.com/office/powerpoint/2010/main" val="31548875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219</a:t>
            </a:fld>
            <a:endParaRPr lang="th-TH"/>
          </a:p>
        </p:txBody>
      </p:sp>
    </p:spTree>
    <p:extLst>
      <p:ext uri="{BB962C8B-B14F-4D97-AF65-F5344CB8AC3E}">
        <p14:creationId xmlns:p14="http://schemas.microsoft.com/office/powerpoint/2010/main" val="275140240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220</a:t>
            </a:fld>
            <a:endParaRPr lang="th-TH"/>
          </a:p>
        </p:txBody>
      </p:sp>
    </p:spTree>
    <p:extLst>
      <p:ext uri="{BB962C8B-B14F-4D97-AF65-F5344CB8AC3E}">
        <p14:creationId xmlns:p14="http://schemas.microsoft.com/office/powerpoint/2010/main" val="67172030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221</a:t>
            </a:fld>
            <a:endParaRPr lang="th-TH"/>
          </a:p>
        </p:txBody>
      </p:sp>
    </p:spTree>
    <p:extLst>
      <p:ext uri="{BB962C8B-B14F-4D97-AF65-F5344CB8AC3E}">
        <p14:creationId xmlns:p14="http://schemas.microsoft.com/office/powerpoint/2010/main" val="27278250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223</a:t>
            </a:fld>
            <a:endParaRPr lang="th-TH"/>
          </a:p>
        </p:txBody>
      </p:sp>
    </p:spTree>
    <p:extLst>
      <p:ext uri="{BB962C8B-B14F-4D97-AF65-F5344CB8AC3E}">
        <p14:creationId xmlns:p14="http://schemas.microsoft.com/office/powerpoint/2010/main" val="375460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a:t>
            </a:fld>
            <a:endParaRPr lang="th-TH"/>
          </a:p>
        </p:txBody>
      </p:sp>
    </p:spTree>
    <p:extLst>
      <p:ext uri="{BB962C8B-B14F-4D97-AF65-F5344CB8AC3E}">
        <p14:creationId xmlns:p14="http://schemas.microsoft.com/office/powerpoint/2010/main" val="589793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a:t>
            </a:fld>
            <a:endParaRPr lang="th-TH"/>
          </a:p>
        </p:txBody>
      </p:sp>
    </p:spTree>
    <p:extLst>
      <p:ext uri="{BB962C8B-B14F-4D97-AF65-F5344CB8AC3E}">
        <p14:creationId xmlns:p14="http://schemas.microsoft.com/office/powerpoint/2010/main" val="39509161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224</a:t>
            </a:fld>
            <a:endParaRPr lang="th-TH"/>
          </a:p>
        </p:txBody>
      </p:sp>
    </p:spTree>
    <p:extLst>
      <p:ext uri="{BB962C8B-B14F-4D97-AF65-F5344CB8AC3E}">
        <p14:creationId xmlns:p14="http://schemas.microsoft.com/office/powerpoint/2010/main" val="3726803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225</a:t>
            </a:fld>
            <a:endParaRPr lang="th-TH"/>
          </a:p>
        </p:txBody>
      </p:sp>
    </p:spTree>
    <p:extLst>
      <p:ext uri="{BB962C8B-B14F-4D97-AF65-F5344CB8AC3E}">
        <p14:creationId xmlns:p14="http://schemas.microsoft.com/office/powerpoint/2010/main" val="94636453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226</a:t>
            </a:fld>
            <a:endParaRPr lang="th-TH"/>
          </a:p>
        </p:txBody>
      </p:sp>
    </p:spTree>
    <p:extLst>
      <p:ext uri="{BB962C8B-B14F-4D97-AF65-F5344CB8AC3E}">
        <p14:creationId xmlns:p14="http://schemas.microsoft.com/office/powerpoint/2010/main" val="95560693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227</a:t>
            </a:fld>
            <a:endParaRPr lang="th-TH"/>
          </a:p>
        </p:txBody>
      </p:sp>
    </p:spTree>
    <p:extLst>
      <p:ext uri="{BB962C8B-B14F-4D97-AF65-F5344CB8AC3E}">
        <p14:creationId xmlns:p14="http://schemas.microsoft.com/office/powerpoint/2010/main" val="35469923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228</a:t>
            </a:fld>
            <a:endParaRPr lang="th-TH"/>
          </a:p>
        </p:txBody>
      </p:sp>
    </p:spTree>
    <p:extLst>
      <p:ext uri="{BB962C8B-B14F-4D97-AF65-F5344CB8AC3E}">
        <p14:creationId xmlns:p14="http://schemas.microsoft.com/office/powerpoint/2010/main" val="13154154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229</a:t>
            </a:fld>
            <a:endParaRPr lang="th-TH"/>
          </a:p>
        </p:txBody>
      </p:sp>
    </p:spTree>
    <p:extLst>
      <p:ext uri="{BB962C8B-B14F-4D97-AF65-F5344CB8AC3E}">
        <p14:creationId xmlns:p14="http://schemas.microsoft.com/office/powerpoint/2010/main" val="530449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231</a:t>
            </a:fld>
            <a:endParaRPr lang="th-TH"/>
          </a:p>
        </p:txBody>
      </p:sp>
    </p:spTree>
    <p:extLst>
      <p:ext uri="{BB962C8B-B14F-4D97-AF65-F5344CB8AC3E}">
        <p14:creationId xmlns:p14="http://schemas.microsoft.com/office/powerpoint/2010/main" val="10785434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232</a:t>
            </a:fld>
            <a:endParaRPr lang="th-TH"/>
          </a:p>
        </p:txBody>
      </p:sp>
    </p:spTree>
    <p:extLst>
      <p:ext uri="{BB962C8B-B14F-4D97-AF65-F5344CB8AC3E}">
        <p14:creationId xmlns:p14="http://schemas.microsoft.com/office/powerpoint/2010/main" val="41104098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233</a:t>
            </a:fld>
            <a:endParaRPr lang="th-TH"/>
          </a:p>
        </p:txBody>
      </p:sp>
    </p:spTree>
    <p:extLst>
      <p:ext uri="{BB962C8B-B14F-4D97-AF65-F5344CB8AC3E}">
        <p14:creationId xmlns:p14="http://schemas.microsoft.com/office/powerpoint/2010/main" val="24688025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234</a:t>
            </a:fld>
            <a:endParaRPr lang="th-TH"/>
          </a:p>
        </p:txBody>
      </p:sp>
    </p:spTree>
    <p:extLst>
      <p:ext uri="{BB962C8B-B14F-4D97-AF65-F5344CB8AC3E}">
        <p14:creationId xmlns:p14="http://schemas.microsoft.com/office/powerpoint/2010/main" val="52285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a:t>
            </a:fld>
            <a:endParaRPr lang="th-TH"/>
          </a:p>
        </p:txBody>
      </p:sp>
    </p:spTree>
    <p:extLst>
      <p:ext uri="{BB962C8B-B14F-4D97-AF65-F5344CB8AC3E}">
        <p14:creationId xmlns:p14="http://schemas.microsoft.com/office/powerpoint/2010/main" val="244174856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235</a:t>
            </a:fld>
            <a:endParaRPr lang="th-TH"/>
          </a:p>
        </p:txBody>
      </p:sp>
    </p:spTree>
    <p:extLst>
      <p:ext uri="{BB962C8B-B14F-4D97-AF65-F5344CB8AC3E}">
        <p14:creationId xmlns:p14="http://schemas.microsoft.com/office/powerpoint/2010/main" val="58200888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237</a:t>
            </a:fld>
            <a:endParaRPr lang="th-TH"/>
          </a:p>
        </p:txBody>
      </p:sp>
    </p:spTree>
    <p:extLst>
      <p:ext uri="{BB962C8B-B14F-4D97-AF65-F5344CB8AC3E}">
        <p14:creationId xmlns:p14="http://schemas.microsoft.com/office/powerpoint/2010/main" val="351350770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238</a:t>
            </a:fld>
            <a:endParaRPr lang="th-TH"/>
          </a:p>
        </p:txBody>
      </p:sp>
    </p:spTree>
    <p:extLst>
      <p:ext uri="{BB962C8B-B14F-4D97-AF65-F5344CB8AC3E}">
        <p14:creationId xmlns:p14="http://schemas.microsoft.com/office/powerpoint/2010/main" val="60023146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239</a:t>
            </a:fld>
            <a:endParaRPr lang="th-TH"/>
          </a:p>
        </p:txBody>
      </p:sp>
    </p:spTree>
    <p:extLst>
      <p:ext uri="{BB962C8B-B14F-4D97-AF65-F5344CB8AC3E}">
        <p14:creationId xmlns:p14="http://schemas.microsoft.com/office/powerpoint/2010/main" val="118434195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240</a:t>
            </a:fld>
            <a:endParaRPr lang="th-TH"/>
          </a:p>
        </p:txBody>
      </p:sp>
    </p:spTree>
    <p:extLst>
      <p:ext uri="{BB962C8B-B14F-4D97-AF65-F5344CB8AC3E}">
        <p14:creationId xmlns:p14="http://schemas.microsoft.com/office/powerpoint/2010/main" val="350884935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241</a:t>
            </a:fld>
            <a:endParaRPr lang="th-TH"/>
          </a:p>
        </p:txBody>
      </p:sp>
    </p:spTree>
    <p:extLst>
      <p:ext uri="{BB962C8B-B14F-4D97-AF65-F5344CB8AC3E}">
        <p14:creationId xmlns:p14="http://schemas.microsoft.com/office/powerpoint/2010/main" val="388887056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242</a:t>
            </a:fld>
            <a:endParaRPr lang="th-TH"/>
          </a:p>
        </p:txBody>
      </p:sp>
    </p:spTree>
    <p:extLst>
      <p:ext uri="{BB962C8B-B14F-4D97-AF65-F5344CB8AC3E}">
        <p14:creationId xmlns:p14="http://schemas.microsoft.com/office/powerpoint/2010/main" val="14710542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243</a:t>
            </a:fld>
            <a:endParaRPr lang="th-TH"/>
          </a:p>
        </p:txBody>
      </p:sp>
    </p:spTree>
    <p:extLst>
      <p:ext uri="{BB962C8B-B14F-4D97-AF65-F5344CB8AC3E}">
        <p14:creationId xmlns:p14="http://schemas.microsoft.com/office/powerpoint/2010/main" val="361160607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244</a:t>
            </a:fld>
            <a:endParaRPr lang="th-TH"/>
          </a:p>
        </p:txBody>
      </p:sp>
    </p:spTree>
    <p:extLst>
      <p:ext uri="{BB962C8B-B14F-4D97-AF65-F5344CB8AC3E}">
        <p14:creationId xmlns:p14="http://schemas.microsoft.com/office/powerpoint/2010/main" val="58728591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245</a:t>
            </a:fld>
            <a:endParaRPr lang="th-TH"/>
          </a:p>
        </p:txBody>
      </p:sp>
    </p:spTree>
    <p:extLst>
      <p:ext uri="{BB962C8B-B14F-4D97-AF65-F5344CB8AC3E}">
        <p14:creationId xmlns:p14="http://schemas.microsoft.com/office/powerpoint/2010/main" val="31984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a:t>
            </a:fld>
            <a:endParaRPr lang="th-TH"/>
          </a:p>
        </p:txBody>
      </p:sp>
    </p:spTree>
    <p:extLst>
      <p:ext uri="{BB962C8B-B14F-4D97-AF65-F5344CB8AC3E}">
        <p14:creationId xmlns:p14="http://schemas.microsoft.com/office/powerpoint/2010/main" val="327168057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246</a:t>
            </a:fld>
            <a:endParaRPr lang="th-TH"/>
          </a:p>
        </p:txBody>
      </p:sp>
    </p:spTree>
    <p:extLst>
      <p:ext uri="{BB962C8B-B14F-4D97-AF65-F5344CB8AC3E}">
        <p14:creationId xmlns:p14="http://schemas.microsoft.com/office/powerpoint/2010/main" val="258625491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248</a:t>
            </a:fld>
            <a:endParaRPr lang="th-TH"/>
          </a:p>
        </p:txBody>
      </p:sp>
    </p:spTree>
    <p:extLst>
      <p:ext uri="{BB962C8B-B14F-4D97-AF65-F5344CB8AC3E}">
        <p14:creationId xmlns:p14="http://schemas.microsoft.com/office/powerpoint/2010/main" val="73596171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249</a:t>
            </a:fld>
            <a:endParaRPr lang="th-TH"/>
          </a:p>
        </p:txBody>
      </p:sp>
    </p:spTree>
    <p:extLst>
      <p:ext uri="{BB962C8B-B14F-4D97-AF65-F5344CB8AC3E}">
        <p14:creationId xmlns:p14="http://schemas.microsoft.com/office/powerpoint/2010/main" val="61965378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250</a:t>
            </a:fld>
            <a:endParaRPr lang="th-TH"/>
          </a:p>
        </p:txBody>
      </p:sp>
    </p:spTree>
    <p:extLst>
      <p:ext uri="{BB962C8B-B14F-4D97-AF65-F5344CB8AC3E}">
        <p14:creationId xmlns:p14="http://schemas.microsoft.com/office/powerpoint/2010/main" val="205328330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251</a:t>
            </a:fld>
            <a:endParaRPr lang="th-TH"/>
          </a:p>
        </p:txBody>
      </p:sp>
    </p:spTree>
    <p:extLst>
      <p:ext uri="{BB962C8B-B14F-4D97-AF65-F5344CB8AC3E}">
        <p14:creationId xmlns:p14="http://schemas.microsoft.com/office/powerpoint/2010/main" val="129730874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252</a:t>
            </a:fld>
            <a:endParaRPr lang="th-TH"/>
          </a:p>
        </p:txBody>
      </p:sp>
    </p:spTree>
    <p:extLst>
      <p:ext uri="{BB962C8B-B14F-4D97-AF65-F5344CB8AC3E}">
        <p14:creationId xmlns:p14="http://schemas.microsoft.com/office/powerpoint/2010/main" val="33909933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253</a:t>
            </a:fld>
            <a:endParaRPr lang="th-TH"/>
          </a:p>
        </p:txBody>
      </p:sp>
    </p:spTree>
    <p:extLst>
      <p:ext uri="{BB962C8B-B14F-4D97-AF65-F5344CB8AC3E}">
        <p14:creationId xmlns:p14="http://schemas.microsoft.com/office/powerpoint/2010/main" val="38921503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254</a:t>
            </a:fld>
            <a:endParaRPr lang="th-TH"/>
          </a:p>
        </p:txBody>
      </p:sp>
    </p:spTree>
    <p:extLst>
      <p:ext uri="{BB962C8B-B14F-4D97-AF65-F5344CB8AC3E}">
        <p14:creationId xmlns:p14="http://schemas.microsoft.com/office/powerpoint/2010/main" val="12119167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255</a:t>
            </a:fld>
            <a:endParaRPr lang="th-TH"/>
          </a:p>
        </p:txBody>
      </p:sp>
    </p:spTree>
    <p:extLst>
      <p:ext uri="{BB962C8B-B14F-4D97-AF65-F5344CB8AC3E}">
        <p14:creationId xmlns:p14="http://schemas.microsoft.com/office/powerpoint/2010/main" val="9493297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256</a:t>
            </a:fld>
            <a:endParaRPr lang="th-TH"/>
          </a:p>
        </p:txBody>
      </p:sp>
    </p:spTree>
    <p:extLst>
      <p:ext uri="{BB962C8B-B14F-4D97-AF65-F5344CB8AC3E}">
        <p14:creationId xmlns:p14="http://schemas.microsoft.com/office/powerpoint/2010/main" val="2596549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27</a:t>
            </a:fld>
            <a:endParaRPr lang="th-TH"/>
          </a:p>
        </p:txBody>
      </p:sp>
    </p:spTree>
    <p:extLst>
      <p:ext uri="{BB962C8B-B14F-4D97-AF65-F5344CB8AC3E}">
        <p14:creationId xmlns:p14="http://schemas.microsoft.com/office/powerpoint/2010/main" val="114253678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258</a:t>
            </a:fld>
            <a:endParaRPr lang="th-TH"/>
          </a:p>
        </p:txBody>
      </p:sp>
    </p:spTree>
    <p:extLst>
      <p:ext uri="{BB962C8B-B14F-4D97-AF65-F5344CB8AC3E}">
        <p14:creationId xmlns:p14="http://schemas.microsoft.com/office/powerpoint/2010/main" val="42103222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259</a:t>
            </a:fld>
            <a:endParaRPr lang="th-TH"/>
          </a:p>
        </p:txBody>
      </p:sp>
    </p:spTree>
    <p:extLst>
      <p:ext uri="{BB962C8B-B14F-4D97-AF65-F5344CB8AC3E}">
        <p14:creationId xmlns:p14="http://schemas.microsoft.com/office/powerpoint/2010/main" val="9923866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260</a:t>
            </a:fld>
            <a:endParaRPr lang="th-TH"/>
          </a:p>
        </p:txBody>
      </p:sp>
    </p:spTree>
    <p:extLst>
      <p:ext uri="{BB962C8B-B14F-4D97-AF65-F5344CB8AC3E}">
        <p14:creationId xmlns:p14="http://schemas.microsoft.com/office/powerpoint/2010/main" val="339562908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261</a:t>
            </a:fld>
            <a:endParaRPr lang="th-TH"/>
          </a:p>
        </p:txBody>
      </p:sp>
    </p:spTree>
    <p:extLst>
      <p:ext uri="{BB962C8B-B14F-4D97-AF65-F5344CB8AC3E}">
        <p14:creationId xmlns:p14="http://schemas.microsoft.com/office/powerpoint/2010/main" val="168112581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263</a:t>
            </a:fld>
            <a:endParaRPr lang="th-TH"/>
          </a:p>
        </p:txBody>
      </p:sp>
    </p:spTree>
    <p:extLst>
      <p:ext uri="{BB962C8B-B14F-4D97-AF65-F5344CB8AC3E}">
        <p14:creationId xmlns:p14="http://schemas.microsoft.com/office/powerpoint/2010/main" val="22877429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264</a:t>
            </a:fld>
            <a:endParaRPr lang="th-TH"/>
          </a:p>
        </p:txBody>
      </p:sp>
    </p:spTree>
    <p:extLst>
      <p:ext uri="{BB962C8B-B14F-4D97-AF65-F5344CB8AC3E}">
        <p14:creationId xmlns:p14="http://schemas.microsoft.com/office/powerpoint/2010/main" val="97086351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265</a:t>
            </a:fld>
            <a:endParaRPr lang="th-TH"/>
          </a:p>
        </p:txBody>
      </p:sp>
    </p:spTree>
    <p:extLst>
      <p:ext uri="{BB962C8B-B14F-4D97-AF65-F5344CB8AC3E}">
        <p14:creationId xmlns:p14="http://schemas.microsoft.com/office/powerpoint/2010/main" val="1005103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266</a:t>
            </a:fld>
            <a:endParaRPr lang="th-TH"/>
          </a:p>
        </p:txBody>
      </p:sp>
    </p:spTree>
    <p:extLst>
      <p:ext uri="{BB962C8B-B14F-4D97-AF65-F5344CB8AC3E}">
        <p14:creationId xmlns:p14="http://schemas.microsoft.com/office/powerpoint/2010/main" val="142311860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267</a:t>
            </a:fld>
            <a:endParaRPr lang="th-TH"/>
          </a:p>
        </p:txBody>
      </p:sp>
    </p:spTree>
    <p:extLst>
      <p:ext uri="{BB962C8B-B14F-4D97-AF65-F5344CB8AC3E}">
        <p14:creationId xmlns:p14="http://schemas.microsoft.com/office/powerpoint/2010/main" val="296369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28</a:t>
            </a:fld>
            <a:endParaRPr lang="th-TH"/>
          </a:p>
        </p:txBody>
      </p:sp>
    </p:spTree>
    <p:extLst>
      <p:ext uri="{BB962C8B-B14F-4D97-AF65-F5344CB8AC3E}">
        <p14:creationId xmlns:p14="http://schemas.microsoft.com/office/powerpoint/2010/main" val="4138294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29</a:t>
            </a:fld>
            <a:endParaRPr lang="th-TH"/>
          </a:p>
        </p:txBody>
      </p:sp>
    </p:spTree>
    <p:extLst>
      <p:ext uri="{BB962C8B-B14F-4D97-AF65-F5344CB8AC3E}">
        <p14:creationId xmlns:p14="http://schemas.microsoft.com/office/powerpoint/2010/main" val="2425797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30</a:t>
            </a:fld>
            <a:endParaRPr lang="th-TH"/>
          </a:p>
        </p:txBody>
      </p:sp>
    </p:spTree>
    <p:extLst>
      <p:ext uri="{BB962C8B-B14F-4D97-AF65-F5344CB8AC3E}">
        <p14:creationId xmlns:p14="http://schemas.microsoft.com/office/powerpoint/2010/main" val="1795666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31</a:t>
            </a:fld>
            <a:endParaRPr lang="th-TH"/>
          </a:p>
        </p:txBody>
      </p:sp>
    </p:spTree>
    <p:extLst>
      <p:ext uri="{BB962C8B-B14F-4D97-AF65-F5344CB8AC3E}">
        <p14:creationId xmlns:p14="http://schemas.microsoft.com/office/powerpoint/2010/main" val="2112548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32</a:t>
            </a:fld>
            <a:endParaRPr lang="th-TH"/>
          </a:p>
        </p:txBody>
      </p:sp>
    </p:spTree>
    <p:extLst>
      <p:ext uri="{BB962C8B-B14F-4D97-AF65-F5344CB8AC3E}">
        <p14:creationId xmlns:p14="http://schemas.microsoft.com/office/powerpoint/2010/main" val="995914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33</a:t>
            </a:fld>
            <a:endParaRPr lang="th-TH"/>
          </a:p>
        </p:txBody>
      </p:sp>
    </p:spTree>
    <p:extLst>
      <p:ext uri="{BB962C8B-B14F-4D97-AF65-F5344CB8AC3E}">
        <p14:creationId xmlns:p14="http://schemas.microsoft.com/office/powerpoint/2010/main" val="268695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a:t>
            </a:fld>
            <a:endParaRPr lang="th-TH"/>
          </a:p>
        </p:txBody>
      </p:sp>
    </p:spTree>
    <p:extLst>
      <p:ext uri="{BB962C8B-B14F-4D97-AF65-F5344CB8AC3E}">
        <p14:creationId xmlns:p14="http://schemas.microsoft.com/office/powerpoint/2010/main" val="2287880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34</a:t>
            </a:fld>
            <a:endParaRPr lang="th-TH"/>
          </a:p>
        </p:txBody>
      </p:sp>
    </p:spTree>
    <p:extLst>
      <p:ext uri="{BB962C8B-B14F-4D97-AF65-F5344CB8AC3E}">
        <p14:creationId xmlns:p14="http://schemas.microsoft.com/office/powerpoint/2010/main" val="1493530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35</a:t>
            </a:fld>
            <a:endParaRPr lang="th-TH"/>
          </a:p>
        </p:txBody>
      </p:sp>
    </p:spTree>
    <p:extLst>
      <p:ext uri="{BB962C8B-B14F-4D97-AF65-F5344CB8AC3E}">
        <p14:creationId xmlns:p14="http://schemas.microsoft.com/office/powerpoint/2010/main" val="2820093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36</a:t>
            </a:fld>
            <a:endParaRPr lang="th-TH"/>
          </a:p>
        </p:txBody>
      </p:sp>
    </p:spTree>
    <p:extLst>
      <p:ext uri="{BB962C8B-B14F-4D97-AF65-F5344CB8AC3E}">
        <p14:creationId xmlns:p14="http://schemas.microsoft.com/office/powerpoint/2010/main" val="3763960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37</a:t>
            </a:fld>
            <a:endParaRPr lang="th-TH"/>
          </a:p>
        </p:txBody>
      </p:sp>
    </p:spTree>
    <p:extLst>
      <p:ext uri="{BB962C8B-B14F-4D97-AF65-F5344CB8AC3E}">
        <p14:creationId xmlns:p14="http://schemas.microsoft.com/office/powerpoint/2010/main" val="2719677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38</a:t>
            </a:fld>
            <a:endParaRPr lang="th-TH"/>
          </a:p>
        </p:txBody>
      </p:sp>
    </p:spTree>
    <p:extLst>
      <p:ext uri="{BB962C8B-B14F-4D97-AF65-F5344CB8AC3E}">
        <p14:creationId xmlns:p14="http://schemas.microsoft.com/office/powerpoint/2010/main" val="2143360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39</a:t>
            </a:fld>
            <a:endParaRPr lang="th-TH"/>
          </a:p>
        </p:txBody>
      </p:sp>
    </p:spTree>
    <p:extLst>
      <p:ext uri="{BB962C8B-B14F-4D97-AF65-F5344CB8AC3E}">
        <p14:creationId xmlns:p14="http://schemas.microsoft.com/office/powerpoint/2010/main" val="2418891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40</a:t>
            </a:fld>
            <a:endParaRPr lang="th-TH"/>
          </a:p>
        </p:txBody>
      </p:sp>
    </p:spTree>
    <p:extLst>
      <p:ext uri="{BB962C8B-B14F-4D97-AF65-F5344CB8AC3E}">
        <p14:creationId xmlns:p14="http://schemas.microsoft.com/office/powerpoint/2010/main" val="447809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41</a:t>
            </a:fld>
            <a:endParaRPr lang="th-TH"/>
          </a:p>
        </p:txBody>
      </p:sp>
    </p:spTree>
    <p:extLst>
      <p:ext uri="{BB962C8B-B14F-4D97-AF65-F5344CB8AC3E}">
        <p14:creationId xmlns:p14="http://schemas.microsoft.com/office/powerpoint/2010/main" val="3754769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42</a:t>
            </a:fld>
            <a:endParaRPr lang="th-TH"/>
          </a:p>
        </p:txBody>
      </p:sp>
    </p:spTree>
    <p:extLst>
      <p:ext uri="{BB962C8B-B14F-4D97-AF65-F5344CB8AC3E}">
        <p14:creationId xmlns:p14="http://schemas.microsoft.com/office/powerpoint/2010/main" val="2420392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43</a:t>
            </a:fld>
            <a:endParaRPr lang="th-TH"/>
          </a:p>
        </p:txBody>
      </p:sp>
    </p:spTree>
    <p:extLst>
      <p:ext uri="{BB962C8B-B14F-4D97-AF65-F5344CB8AC3E}">
        <p14:creationId xmlns:p14="http://schemas.microsoft.com/office/powerpoint/2010/main" val="118999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a:t>
            </a:fld>
            <a:endParaRPr lang="th-TH"/>
          </a:p>
        </p:txBody>
      </p:sp>
    </p:spTree>
    <p:extLst>
      <p:ext uri="{BB962C8B-B14F-4D97-AF65-F5344CB8AC3E}">
        <p14:creationId xmlns:p14="http://schemas.microsoft.com/office/powerpoint/2010/main" val="3098500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45</a:t>
            </a:fld>
            <a:endParaRPr lang="th-TH"/>
          </a:p>
        </p:txBody>
      </p:sp>
    </p:spTree>
    <p:extLst>
      <p:ext uri="{BB962C8B-B14F-4D97-AF65-F5344CB8AC3E}">
        <p14:creationId xmlns:p14="http://schemas.microsoft.com/office/powerpoint/2010/main" val="2662921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47</a:t>
            </a:fld>
            <a:endParaRPr lang="th-TH"/>
          </a:p>
        </p:txBody>
      </p:sp>
    </p:spTree>
    <p:extLst>
      <p:ext uri="{BB962C8B-B14F-4D97-AF65-F5344CB8AC3E}">
        <p14:creationId xmlns:p14="http://schemas.microsoft.com/office/powerpoint/2010/main" val="3106431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48</a:t>
            </a:fld>
            <a:endParaRPr lang="th-TH"/>
          </a:p>
        </p:txBody>
      </p:sp>
    </p:spTree>
    <p:extLst>
      <p:ext uri="{BB962C8B-B14F-4D97-AF65-F5344CB8AC3E}">
        <p14:creationId xmlns:p14="http://schemas.microsoft.com/office/powerpoint/2010/main" val="576325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49</a:t>
            </a:fld>
            <a:endParaRPr lang="th-TH"/>
          </a:p>
        </p:txBody>
      </p:sp>
    </p:spTree>
    <p:extLst>
      <p:ext uri="{BB962C8B-B14F-4D97-AF65-F5344CB8AC3E}">
        <p14:creationId xmlns:p14="http://schemas.microsoft.com/office/powerpoint/2010/main" val="2190015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50</a:t>
            </a:fld>
            <a:endParaRPr lang="th-TH"/>
          </a:p>
        </p:txBody>
      </p:sp>
    </p:spTree>
    <p:extLst>
      <p:ext uri="{BB962C8B-B14F-4D97-AF65-F5344CB8AC3E}">
        <p14:creationId xmlns:p14="http://schemas.microsoft.com/office/powerpoint/2010/main" val="3814791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51</a:t>
            </a:fld>
            <a:endParaRPr lang="th-TH"/>
          </a:p>
        </p:txBody>
      </p:sp>
    </p:spTree>
    <p:extLst>
      <p:ext uri="{BB962C8B-B14F-4D97-AF65-F5344CB8AC3E}">
        <p14:creationId xmlns:p14="http://schemas.microsoft.com/office/powerpoint/2010/main" val="2719745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52</a:t>
            </a:fld>
            <a:endParaRPr lang="th-TH"/>
          </a:p>
        </p:txBody>
      </p:sp>
    </p:spTree>
    <p:extLst>
      <p:ext uri="{BB962C8B-B14F-4D97-AF65-F5344CB8AC3E}">
        <p14:creationId xmlns:p14="http://schemas.microsoft.com/office/powerpoint/2010/main" val="909098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53</a:t>
            </a:fld>
            <a:endParaRPr lang="th-TH"/>
          </a:p>
        </p:txBody>
      </p:sp>
    </p:spTree>
    <p:extLst>
      <p:ext uri="{BB962C8B-B14F-4D97-AF65-F5344CB8AC3E}">
        <p14:creationId xmlns:p14="http://schemas.microsoft.com/office/powerpoint/2010/main" val="1645901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54</a:t>
            </a:fld>
            <a:endParaRPr lang="th-TH"/>
          </a:p>
        </p:txBody>
      </p:sp>
    </p:spTree>
    <p:extLst>
      <p:ext uri="{BB962C8B-B14F-4D97-AF65-F5344CB8AC3E}">
        <p14:creationId xmlns:p14="http://schemas.microsoft.com/office/powerpoint/2010/main" val="1842938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55</a:t>
            </a:fld>
            <a:endParaRPr lang="th-TH"/>
          </a:p>
        </p:txBody>
      </p:sp>
    </p:spTree>
    <p:extLst>
      <p:ext uri="{BB962C8B-B14F-4D97-AF65-F5344CB8AC3E}">
        <p14:creationId xmlns:p14="http://schemas.microsoft.com/office/powerpoint/2010/main" val="117065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a:t>
            </a:fld>
            <a:endParaRPr lang="th-TH"/>
          </a:p>
        </p:txBody>
      </p:sp>
    </p:spTree>
    <p:extLst>
      <p:ext uri="{BB962C8B-B14F-4D97-AF65-F5344CB8AC3E}">
        <p14:creationId xmlns:p14="http://schemas.microsoft.com/office/powerpoint/2010/main" val="391768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56</a:t>
            </a:fld>
            <a:endParaRPr lang="th-TH"/>
          </a:p>
        </p:txBody>
      </p:sp>
    </p:spTree>
    <p:extLst>
      <p:ext uri="{BB962C8B-B14F-4D97-AF65-F5344CB8AC3E}">
        <p14:creationId xmlns:p14="http://schemas.microsoft.com/office/powerpoint/2010/main" val="4205271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58</a:t>
            </a:fld>
            <a:endParaRPr lang="th-TH"/>
          </a:p>
        </p:txBody>
      </p:sp>
    </p:spTree>
    <p:extLst>
      <p:ext uri="{BB962C8B-B14F-4D97-AF65-F5344CB8AC3E}">
        <p14:creationId xmlns:p14="http://schemas.microsoft.com/office/powerpoint/2010/main" val="616526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60</a:t>
            </a:fld>
            <a:endParaRPr lang="th-TH"/>
          </a:p>
        </p:txBody>
      </p:sp>
    </p:spTree>
    <p:extLst>
      <p:ext uri="{BB962C8B-B14F-4D97-AF65-F5344CB8AC3E}">
        <p14:creationId xmlns:p14="http://schemas.microsoft.com/office/powerpoint/2010/main" val="3158898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61</a:t>
            </a:fld>
            <a:endParaRPr lang="th-TH"/>
          </a:p>
        </p:txBody>
      </p:sp>
    </p:spTree>
    <p:extLst>
      <p:ext uri="{BB962C8B-B14F-4D97-AF65-F5344CB8AC3E}">
        <p14:creationId xmlns:p14="http://schemas.microsoft.com/office/powerpoint/2010/main" val="1899889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62</a:t>
            </a:fld>
            <a:endParaRPr lang="th-TH"/>
          </a:p>
        </p:txBody>
      </p:sp>
    </p:spTree>
    <p:extLst>
      <p:ext uri="{BB962C8B-B14F-4D97-AF65-F5344CB8AC3E}">
        <p14:creationId xmlns:p14="http://schemas.microsoft.com/office/powerpoint/2010/main" val="3895208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64</a:t>
            </a:fld>
            <a:endParaRPr lang="th-TH"/>
          </a:p>
        </p:txBody>
      </p:sp>
    </p:spTree>
    <p:extLst>
      <p:ext uri="{BB962C8B-B14F-4D97-AF65-F5344CB8AC3E}">
        <p14:creationId xmlns:p14="http://schemas.microsoft.com/office/powerpoint/2010/main" val="2200337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65</a:t>
            </a:fld>
            <a:endParaRPr lang="th-TH"/>
          </a:p>
        </p:txBody>
      </p:sp>
    </p:spTree>
    <p:extLst>
      <p:ext uri="{BB962C8B-B14F-4D97-AF65-F5344CB8AC3E}">
        <p14:creationId xmlns:p14="http://schemas.microsoft.com/office/powerpoint/2010/main" val="3759702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66</a:t>
            </a:fld>
            <a:endParaRPr lang="th-TH"/>
          </a:p>
        </p:txBody>
      </p:sp>
    </p:spTree>
    <p:extLst>
      <p:ext uri="{BB962C8B-B14F-4D97-AF65-F5344CB8AC3E}">
        <p14:creationId xmlns:p14="http://schemas.microsoft.com/office/powerpoint/2010/main" val="2495304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67</a:t>
            </a:fld>
            <a:endParaRPr lang="th-TH"/>
          </a:p>
        </p:txBody>
      </p:sp>
    </p:spTree>
    <p:extLst>
      <p:ext uri="{BB962C8B-B14F-4D97-AF65-F5344CB8AC3E}">
        <p14:creationId xmlns:p14="http://schemas.microsoft.com/office/powerpoint/2010/main" val="2648754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68</a:t>
            </a:fld>
            <a:endParaRPr lang="th-TH"/>
          </a:p>
        </p:txBody>
      </p:sp>
    </p:spTree>
    <p:extLst>
      <p:ext uri="{BB962C8B-B14F-4D97-AF65-F5344CB8AC3E}">
        <p14:creationId xmlns:p14="http://schemas.microsoft.com/office/powerpoint/2010/main" val="181439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a:t>
            </a:fld>
            <a:endParaRPr lang="th-TH"/>
          </a:p>
        </p:txBody>
      </p:sp>
    </p:spTree>
    <p:extLst>
      <p:ext uri="{BB962C8B-B14F-4D97-AF65-F5344CB8AC3E}">
        <p14:creationId xmlns:p14="http://schemas.microsoft.com/office/powerpoint/2010/main" val="40367846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69</a:t>
            </a:fld>
            <a:endParaRPr lang="th-TH"/>
          </a:p>
        </p:txBody>
      </p:sp>
    </p:spTree>
    <p:extLst>
      <p:ext uri="{BB962C8B-B14F-4D97-AF65-F5344CB8AC3E}">
        <p14:creationId xmlns:p14="http://schemas.microsoft.com/office/powerpoint/2010/main" val="4235519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70</a:t>
            </a:fld>
            <a:endParaRPr lang="th-TH"/>
          </a:p>
        </p:txBody>
      </p:sp>
    </p:spTree>
    <p:extLst>
      <p:ext uri="{BB962C8B-B14F-4D97-AF65-F5344CB8AC3E}">
        <p14:creationId xmlns:p14="http://schemas.microsoft.com/office/powerpoint/2010/main" val="108157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71</a:t>
            </a:fld>
            <a:endParaRPr lang="th-TH"/>
          </a:p>
        </p:txBody>
      </p:sp>
    </p:spTree>
    <p:extLst>
      <p:ext uri="{BB962C8B-B14F-4D97-AF65-F5344CB8AC3E}">
        <p14:creationId xmlns:p14="http://schemas.microsoft.com/office/powerpoint/2010/main" val="20460384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72</a:t>
            </a:fld>
            <a:endParaRPr lang="th-TH"/>
          </a:p>
        </p:txBody>
      </p:sp>
    </p:spTree>
    <p:extLst>
      <p:ext uri="{BB962C8B-B14F-4D97-AF65-F5344CB8AC3E}">
        <p14:creationId xmlns:p14="http://schemas.microsoft.com/office/powerpoint/2010/main" val="3960495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73</a:t>
            </a:fld>
            <a:endParaRPr lang="th-TH"/>
          </a:p>
        </p:txBody>
      </p:sp>
    </p:spTree>
    <p:extLst>
      <p:ext uri="{BB962C8B-B14F-4D97-AF65-F5344CB8AC3E}">
        <p14:creationId xmlns:p14="http://schemas.microsoft.com/office/powerpoint/2010/main" val="3010454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74</a:t>
            </a:fld>
            <a:endParaRPr lang="th-TH"/>
          </a:p>
        </p:txBody>
      </p:sp>
    </p:spTree>
    <p:extLst>
      <p:ext uri="{BB962C8B-B14F-4D97-AF65-F5344CB8AC3E}">
        <p14:creationId xmlns:p14="http://schemas.microsoft.com/office/powerpoint/2010/main" val="1815916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75</a:t>
            </a:fld>
            <a:endParaRPr lang="th-TH"/>
          </a:p>
        </p:txBody>
      </p:sp>
    </p:spTree>
    <p:extLst>
      <p:ext uri="{BB962C8B-B14F-4D97-AF65-F5344CB8AC3E}">
        <p14:creationId xmlns:p14="http://schemas.microsoft.com/office/powerpoint/2010/main" val="412558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76</a:t>
            </a:fld>
            <a:endParaRPr lang="th-TH"/>
          </a:p>
        </p:txBody>
      </p:sp>
    </p:spTree>
    <p:extLst>
      <p:ext uri="{BB962C8B-B14F-4D97-AF65-F5344CB8AC3E}">
        <p14:creationId xmlns:p14="http://schemas.microsoft.com/office/powerpoint/2010/main" val="574583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77</a:t>
            </a:fld>
            <a:endParaRPr lang="th-TH"/>
          </a:p>
        </p:txBody>
      </p:sp>
    </p:spTree>
    <p:extLst>
      <p:ext uri="{BB962C8B-B14F-4D97-AF65-F5344CB8AC3E}">
        <p14:creationId xmlns:p14="http://schemas.microsoft.com/office/powerpoint/2010/main" val="2978975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78</a:t>
            </a:fld>
            <a:endParaRPr lang="th-TH"/>
          </a:p>
        </p:txBody>
      </p:sp>
    </p:spTree>
    <p:extLst>
      <p:ext uri="{BB962C8B-B14F-4D97-AF65-F5344CB8AC3E}">
        <p14:creationId xmlns:p14="http://schemas.microsoft.com/office/powerpoint/2010/main" val="285914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a:t>
            </a:fld>
            <a:endParaRPr lang="th-TH"/>
          </a:p>
        </p:txBody>
      </p:sp>
    </p:spTree>
    <p:extLst>
      <p:ext uri="{BB962C8B-B14F-4D97-AF65-F5344CB8AC3E}">
        <p14:creationId xmlns:p14="http://schemas.microsoft.com/office/powerpoint/2010/main" val="2900327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80</a:t>
            </a:fld>
            <a:endParaRPr lang="th-TH"/>
          </a:p>
        </p:txBody>
      </p:sp>
    </p:spTree>
    <p:extLst>
      <p:ext uri="{BB962C8B-B14F-4D97-AF65-F5344CB8AC3E}">
        <p14:creationId xmlns:p14="http://schemas.microsoft.com/office/powerpoint/2010/main" val="26641611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81</a:t>
            </a:fld>
            <a:endParaRPr lang="th-TH"/>
          </a:p>
        </p:txBody>
      </p:sp>
    </p:spTree>
    <p:extLst>
      <p:ext uri="{BB962C8B-B14F-4D97-AF65-F5344CB8AC3E}">
        <p14:creationId xmlns:p14="http://schemas.microsoft.com/office/powerpoint/2010/main" val="1100158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82</a:t>
            </a:fld>
            <a:endParaRPr lang="th-TH"/>
          </a:p>
        </p:txBody>
      </p:sp>
    </p:spTree>
    <p:extLst>
      <p:ext uri="{BB962C8B-B14F-4D97-AF65-F5344CB8AC3E}">
        <p14:creationId xmlns:p14="http://schemas.microsoft.com/office/powerpoint/2010/main" val="2810474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83</a:t>
            </a:fld>
            <a:endParaRPr lang="th-TH"/>
          </a:p>
        </p:txBody>
      </p:sp>
    </p:spTree>
    <p:extLst>
      <p:ext uri="{BB962C8B-B14F-4D97-AF65-F5344CB8AC3E}">
        <p14:creationId xmlns:p14="http://schemas.microsoft.com/office/powerpoint/2010/main" val="166834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84</a:t>
            </a:fld>
            <a:endParaRPr lang="th-TH"/>
          </a:p>
        </p:txBody>
      </p:sp>
    </p:spTree>
    <p:extLst>
      <p:ext uri="{BB962C8B-B14F-4D97-AF65-F5344CB8AC3E}">
        <p14:creationId xmlns:p14="http://schemas.microsoft.com/office/powerpoint/2010/main" val="9312419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86</a:t>
            </a:fld>
            <a:endParaRPr lang="th-TH"/>
          </a:p>
        </p:txBody>
      </p:sp>
    </p:spTree>
    <p:extLst>
      <p:ext uri="{BB962C8B-B14F-4D97-AF65-F5344CB8AC3E}">
        <p14:creationId xmlns:p14="http://schemas.microsoft.com/office/powerpoint/2010/main" val="1421467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87</a:t>
            </a:fld>
            <a:endParaRPr lang="th-TH"/>
          </a:p>
        </p:txBody>
      </p:sp>
    </p:spTree>
    <p:extLst>
      <p:ext uri="{BB962C8B-B14F-4D97-AF65-F5344CB8AC3E}">
        <p14:creationId xmlns:p14="http://schemas.microsoft.com/office/powerpoint/2010/main" val="713836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88</a:t>
            </a:fld>
            <a:endParaRPr lang="th-TH"/>
          </a:p>
        </p:txBody>
      </p:sp>
    </p:spTree>
    <p:extLst>
      <p:ext uri="{BB962C8B-B14F-4D97-AF65-F5344CB8AC3E}">
        <p14:creationId xmlns:p14="http://schemas.microsoft.com/office/powerpoint/2010/main" val="15319062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89</a:t>
            </a:fld>
            <a:endParaRPr lang="th-TH"/>
          </a:p>
        </p:txBody>
      </p:sp>
    </p:spTree>
    <p:extLst>
      <p:ext uri="{BB962C8B-B14F-4D97-AF65-F5344CB8AC3E}">
        <p14:creationId xmlns:p14="http://schemas.microsoft.com/office/powerpoint/2010/main" val="27294214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90</a:t>
            </a:fld>
            <a:endParaRPr lang="th-TH"/>
          </a:p>
        </p:txBody>
      </p:sp>
    </p:spTree>
    <p:extLst>
      <p:ext uri="{BB962C8B-B14F-4D97-AF65-F5344CB8AC3E}">
        <p14:creationId xmlns:p14="http://schemas.microsoft.com/office/powerpoint/2010/main" val="291448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a:t>
            </a:fld>
            <a:endParaRPr lang="th-TH"/>
          </a:p>
        </p:txBody>
      </p:sp>
    </p:spTree>
    <p:extLst>
      <p:ext uri="{BB962C8B-B14F-4D97-AF65-F5344CB8AC3E}">
        <p14:creationId xmlns:p14="http://schemas.microsoft.com/office/powerpoint/2010/main" val="3120625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91</a:t>
            </a:fld>
            <a:endParaRPr lang="th-TH"/>
          </a:p>
        </p:txBody>
      </p:sp>
    </p:spTree>
    <p:extLst>
      <p:ext uri="{BB962C8B-B14F-4D97-AF65-F5344CB8AC3E}">
        <p14:creationId xmlns:p14="http://schemas.microsoft.com/office/powerpoint/2010/main" val="17216316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92</a:t>
            </a:fld>
            <a:endParaRPr lang="th-TH"/>
          </a:p>
        </p:txBody>
      </p:sp>
    </p:spTree>
    <p:extLst>
      <p:ext uri="{BB962C8B-B14F-4D97-AF65-F5344CB8AC3E}">
        <p14:creationId xmlns:p14="http://schemas.microsoft.com/office/powerpoint/2010/main" val="2536927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93</a:t>
            </a:fld>
            <a:endParaRPr lang="th-TH"/>
          </a:p>
        </p:txBody>
      </p:sp>
    </p:spTree>
    <p:extLst>
      <p:ext uri="{BB962C8B-B14F-4D97-AF65-F5344CB8AC3E}">
        <p14:creationId xmlns:p14="http://schemas.microsoft.com/office/powerpoint/2010/main" val="41191677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94</a:t>
            </a:fld>
            <a:endParaRPr lang="th-TH"/>
          </a:p>
        </p:txBody>
      </p:sp>
    </p:spTree>
    <p:extLst>
      <p:ext uri="{BB962C8B-B14F-4D97-AF65-F5344CB8AC3E}">
        <p14:creationId xmlns:p14="http://schemas.microsoft.com/office/powerpoint/2010/main" val="16662740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95</a:t>
            </a:fld>
            <a:endParaRPr lang="th-TH"/>
          </a:p>
        </p:txBody>
      </p:sp>
    </p:spTree>
    <p:extLst>
      <p:ext uri="{BB962C8B-B14F-4D97-AF65-F5344CB8AC3E}">
        <p14:creationId xmlns:p14="http://schemas.microsoft.com/office/powerpoint/2010/main" val="23865177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96</a:t>
            </a:fld>
            <a:endParaRPr lang="th-TH"/>
          </a:p>
        </p:txBody>
      </p:sp>
    </p:spTree>
    <p:extLst>
      <p:ext uri="{BB962C8B-B14F-4D97-AF65-F5344CB8AC3E}">
        <p14:creationId xmlns:p14="http://schemas.microsoft.com/office/powerpoint/2010/main" val="6475736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97</a:t>
            </a:fld>
            <a:endParaRPr lang="th-TH"/>
          </a:p>
        </p:txBody>
      </p:sp>
    </p:spTree>
    <p:extLst>
      <p:ext uri="{BB962C8B-B14F-4D97-AF65-F5344CB8AC3E}">
        <p14:creationId xmlns:p14="http://schemas.microsoft.com/office/powerpoint/2010/main" val="24745962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98</a:t>
            </a:fld>
            <a:endParaRPr lang="th-TH"/>
          </a:p>
        </p:txBody>
      </p:sp>
    </p:spTree>
    <p:extLst>
      <p:ext uri="{BB962C8B-B14F-4D97-AF65-F5344CB8AC3E}">
        <p14:creationId xmlns:p14="http://schemas.microsoft.com/office/powerpoint/2010/main" val="1908045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99</a:t>
            </a:fld>
            <a:endParaRPr lang="th-TH"/>
          </a:p>
        </p:txBody>
      </p:sp>
    </p:spTree>
    <p:extLst>
      <p:ext uri="{BB962C8B-B14F-4D97-AF65-F5344CB8AC3E}">
        <p14:creationId xmlns:p14="http://schemas.microsoft.com/office/powerpoint/2010/main" val="14464009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100</a:t>
            </a:fld>
            <a:endParaRPr lang="th-TH"/>
          </a:p>
        </p:txBody>
      </p:sp>
    </p:spTree>
    <p:extLst>
      <p:ext uri="{BB962C8B-B14F-4D97-AF65-F5344CB8AC3E}">
        <p14:creationId xmlns:p14="http://schemas.microsoft.com/office/powerpoint/2010/main" val="290847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12</a:t>
            </a:fld>
            <a:endParaRPr lang="th-TH"/>
          </a:p>
        </p:txBody>
      </p:sp>
    </p:spTree>
    <p:extLst>
      <p:ext uri="{BB962C8B-B14F-4D97-AF65-F5344CB8AC3E}">
        <p14:creationId xmlns:p14="http://schemas.microsoft.com/office/powerpoint/2010/main" val="36904953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101</a:t>
            </a:fld>
            <a:endParaRPr lang="th-TH"/>
          </a:p>
        </p:txBody>
      </p:sp>
    </p:spTree>
    <p:extLst>
      <p:ext uri="{BB962C8B-B14F-4D97-AF65-F5344CB8AC3E}">
        <p14:creationId xmlns:p14="http://schemas.microsoft.com/office/powerpoint/2010/main" val="2714504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103</a:t>
            </a:fld>
            <a:endParaRPr lang="th-TH"/>
          </a:p>
        </p:txBody>
      </p:sp>
    </p:spTree>
    <p:extLst>
      <p:ext uri="{BB962C8B-B14F-4D97-AF65-F5344CB8AC3E}">
        <p14:creationId xmlns:p14="http://schemas.microsoft.com/office/powerpoint/2010/main" val="29589160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105</a:t>
            </a:fld>
            <a:endParaRPr lang="th-TH"/>
          </a:p>
        </p:txBody>
      </p:sp>
    </p:spTree>
    <p:extLst>
      <p:ext uri="{BB962C8B-B14F-4D97-AF65-F5344CB8AC3E}">
        <p14:creationId xmlns:p14="http://schemas.microsoft.com/office/powerpoint/2010/main" val="2926163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106</a:t>
            </a:fld>
            <a:endParaRPr lang="th-TH"/>
          </a:p>
        </p:txBody>
      </p:sp>
    </p:spTree>
    <p:extLst>
      <p:ext uri="{BB962C8B-B14F-4D97-AF65-F5344CB8AC3E}">
        <p14:creationId xmlns:p14="http://schemas.microsoft.com/office/powerpoint/2010/main" val="2692972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107</a:t>
            </a:fld>
            <a:endParaRPr lang="th-TH"/>
          </a:p>
        </p:txBody>
      </p:sp>
    </p:spTree>
    <p:extLst>
      <p:ext uri="{BB962C8B-B14F-4D97-AF65-F5344CB8AC3E}">
        <p14:creationId xmlns:p14="http://schemas.microsoft.com/office/powerpoint/2010/main" val="27194964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108</a:t>
            </a:fld>
            <a:endParaRPr lang="th-TH"/>
          </a:p>
        </p:txBody>
      </p:sp>
    </p:spTree>
    <p:extLst>
      <p:ext uri="{BB962C8B-B14F-4D97-AF65-F5344CB8AC3E}">
        <p14:creationId xmlns:p14="http://schemas.microsoft.com/office/powerpoint/2010/main" val="6211792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109</a:t>
            </a:fld>
            <a:endParaRPr lang="th-TH"/>
          </a:p>
        </p:txBody>
      </p:sp>
    </p:spTree>
    <p:extLst>
      <p:ext uri="{BB962C8B-B14F-4D97-AF65-F5344CB8AC3E}">
        <p14:creationId xmlns:p14="http://schemas.microsoft.com/office/powerpoint/2010/main" val="35692454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110</a:t>
            </a:fld>
            <a:endParaRPr lang="th-TH"/>
          </a:p>
        </p:txBody>
      </p:sp>
    </p:spTree>
    <p:extLst>
      <p:ext uri="{BB962C8B-B14F-4D97-AF65-F5344CB8AC3E}">
        <p14:creationId xmlns:p14="http://schemas.microsoft.com/office/powerpoint/2010/main" val="319826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111</a:t>
            </a:fld>
            <a:endParaRPr lang="th-TH"/>
          </a:p>
        </p:txBody>
      </p:sp>
    </p:spTree>
    <p:extLst>
      <p:ext uri="{BB962C8B-B14F-4D97-AF65-F5344CB8AC3E}">
        <p14:creationId xmlns:p14="http://schemas.microsoft.com/office/powerpoint/2010/main" val="2010350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10"/>
          </p:nvPr>
        </p:nvSpPr>
        <p:spPr/>
        <p:txBody>
          <a:bodyPr/>
          <a:lstStyle/>
          <a:p>
            <a:fld id="{BD00BF61-919B-4429-B800-B74A11F96070}" type="slidenum">
              <a:rPr lang="th-TH" smtClean="0"/>
              <a:t>113</a:t>
            </a:fld>
            <a:endParaRPr lang="th-TH"/>
          </a:p>
        </p:txBody>
      </p:sp>
    </p:spTree>
    <p:extLst>
      <p:ext uri="{BB962C8B-B14F-4D97-AF65-F5344CB8AC3E}">
        <p14:creationId xmlns:p14="http://schemas.microsoft.com/office/powerpoint/2010/main" val="376998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th-T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th-TH"/>
          </a:p>
        </p:txBody>
      </p:sp>
      <p:sp>
        <p:nvSpPr>
          <p:cNvPr id="4" name="Date Placeholder 3"/>
          <p:cNvSpPr>
            <a:spLocks noGrp="1"/>
          </p:cNvSpPr>
          <p:nvPr>
            <p:ph type="dt" sz="half" idx="10"/>
          </p:nvPr>
        </p:nvSpPr>
        <p:spPr/>
        <p:txBody>
          <a:bodyPr/>
          <a:lstStyle/>
          <a:p>
            <a:fld id="{1FA71BDE-D83E-4F0A-9032-A88A3AF11E89}" type="datetimeFigureOut">
              <a:rPr lang="th-TH" smtClean="0"/>
              <a:t>11/06/58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619983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1FA71BDE-D83E-4F0A-9032-A88A3AF11E89}" type="datetimeFigureOut">
              <a:rPr lang="th-TH" smtClean="0"/>
              <a:t>11/06/58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423566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1FA71BDE-D83E-4F0A-9032-A88A3AF11E89}" type="datetimeFigureOut">
              <a:rPr lang="th-TH" smtClean="0"/>
              <a:t>11/06/58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236037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p>
            <a:fld id="{1FA71BDE-D83E-4F0A-9032-A88A3AF11E89}" type="datetimeFigureOut">
              <a:rPr lang="th-TH" smtClean="0"/>
              <a:t>11/06/58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275350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th-T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A71BDE-D83E-4F0A-9032-A88A3AF11E89}" type="datetimeFigureOut">
              <a:rPr lang="th-TH" smtClean="0"/>
              <a:t>11/06/58</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177601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p:txBody>
          <a:bodyPr/>
          <a:lstStyle/>
          <a:p>
            <a:fld id="{1FA71BDE-D83E-4F0A-9032-A88A3AF11E89}" type="datetimeFigureOut">
              <a:rPr lang="th-TH" smtClean="0"/>
              <a:t>11/06/58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338683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th-T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Date Placeholder 6"/>
          <p:cNvSpPr>
            <a:spLocks noGrp="1"/>
          </p:cNvSpPr>
          <p:nvPr>
            <p:ph type="dt" sz="half" idx="10"/>
          </p:nvPr>
        </p:nvSpPr>
        <p:spPr/>
        <p:txBody>
          <a:bodyPr/>
          <a:lstStyle/>
          <a:p>
            <a:fld id="{1FA71BDE-D83E-4F0A-9032-A88A3AF11E89}" type="datetimeFigureOut">
              <a:rPr lang="th-TH" smtClean="0"/>
              <a:t>11/06/58</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1691594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Date Placeholder 2"/>
          <p:cNvSpPr>
            <a:spLocks noGrp="1"/>
          </p:cNvSpPr>
          <p:nvPr>
            <p:ph type="dt" sz="half" idx="10"/>
          </p:nvPr>
        </p:nvSpPr>
        <p:spPr/>
        <p:txBody>
          <a:bodyPr/>
          <a:lstStyle/>
          <a:p>
            <a:fld id="{1FA71BDE-D83E-4F0A-9032-A88A3AF11E89}" type="datetimeFigureOut">
              <a:rPr lang="th-TH" smtClean="0"/>
              <a:t>11/06/58</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3143102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71BDE-D83E-4F0A-9032-A88A3AF11E89}" type="datetimeFigureOut">
              <a:rPr lang="th-TH" smtClean="0"/>
              <a:t>11/06/58</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61888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h-T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71BDE-D83E-4F0A-9032-A88A3AF11E89}" type="datetimeFigureOut">
              <a:rPr lang="th-TH" smtClean="0"/>
              <a:t>11/06/58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397959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h-T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71BDE-D83E-4F0A-9032-A88A3AF11E89}" type="datetimeFigureOut">
              <a:rPr lang="th-TH" smtClean="0"/>
              <a:t>11/06/58</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6FB1B0A9-42A8-4503-909C-E117E8588235}" type="slidenum">
              <a:rPr lang="th-TH" smtClean="0"/>
              <a:t>‹#›</a:t>
            </a:fld>
            <a:endParaRPr lang="th-TH"/>
          </a:p>
        </p:txBody>
      </p:sp>
    </p:spTree>
    <p:extLst>
      <p:ext uri="{BB962C8B-B14F-4D97-AF65-F5344CB8AC3E}">
        <p14:creationId xmlns:p14="http://schemas.microsoft.com/office/powerpoint/2010/main" val="255760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th-T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71BDE-D83E-4F0A-9032-A88A3AF11E89}" type="datetimeFigureOut">
              <a:rPr lang="th-TH" smtClean="0"/>
              <a:t>11/06/58</a:t>
            </a:fld>
            <a:endParaRPr lang="th-T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1B0A9-42A8-4503-909C-E117E8588235}" type="slidenum">
              <a:rPr lang="th-TH" smtClean="0"/>
              <a:t>‹#›</a:t>
            </a:fld>
            <a:endParaRPr lang="th-TH"/>
          </a:p>
        </p:txBody>
      </p:sp>
    </p:spTree>
    <p:extLst>
      <p:ext uri="{BB962C8B-B14F-4D97-AF65-F5344CB8AC3E}">
        <p14:creationId xmlns:p14="http://schemas.microsoft.com/office/powerpoint/2010/main" val="227709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getcomposer.org/"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home.blade.ph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14.xml"/><Relationship Id="rId1" Type="http://schemas.openxmlformats.org/officeDocument/2006/relationships/slideLayout" Target="../slideLayouts/slideLayout1.xml"/><Relationship Id="rId4" Type="http://schemas.openxmlformats.org/officeDocument/2006/relationships/image" Target="../media/image95.jpg"/></Relationships>
</file>

<file path=ppt/slides/_rels/slide24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15.xml"/><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41929"/>
            <a:ext cx="9144000" cy="2387600"/>
          </a:xfrm>
        </p:spPr>
        <p:txBody>
          <a:bodyPr/>
          <a:lstStyle/>
          <a:p>
            <a:r>
              <a:rPr lang="en-US" sz="96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9600" dirty="0" smtClean="0">
                <a:solidFill>
                  <a:schemeClr val="accent2"/>
                </a:solidFill>
                <a:latin typeface="DB Helvethaica X 45 Li" panose="02000506090000020004" pitchFamily="2" charset="-34"/>
                <a:cs typeface="DB Helvethaica X 45 Li" panose="02000506090000020004" pitchFamily="2" charset="-34"/>
              </a:rPr>
              <a:t> </a:t>
            </a:r>
            <a:r>
              <a:rPr lang="en-US" sz="9600" dirty="0" smtClean="0">
                <a:solidFill>
                  <a:schemeClr val="accent2"/>
                </a:solidFill>
                <a:latin typeface="DB Helvethaica X 45 Li" panose="02000506090000020004" pitchFamily="2" charset="-34"/>
                <a:cs typeface="DB Helvethaica X 45 Li" panose="02000506090000020004" pitchFamily="2" charset="-34"/>
              </a:rPr>
              <a:t>5</a:t>
            </a:r>
            <a:endParaRPr lang="th-TH" sz="9600" dirty="0">
              <a:solidFill>
                <a:schemeClr val="accent2"/>
              </a:solidFill>
              <a:latin typeface="DB Helvethaica X 45 Li" panose="02000506090000020004" pitchFamily="2" charset="-34"/>
              <a:cs typeface="DB Helvethaica X 45 Li" panose="02000506090000020004" pitchFamily="2" charset="-34"/>
            </a:endParaRPr>
          </a:p>
        </p:txBody>
      </p:sp>
      <p:sp>
        <p:nvSpPr>
          <p:cNvPr id="3" name="Subtitle 2"/>
          <p:cNvSpPr>
            <a:spLocks noGrp="1"/>
          </p:cNvSpPr>
          <p:nvPr>
            <p:ph type="subTitle" idx="1"/>
          </p:nvPr>
        </p:nvSpPr>
        <p:spPr>
          <a:xfrm>
            <a:off x="1524000" y="3668664"/>
            <a:ext cx="9144000" cy="674127"/>
          </a:xfrm>
        </p:spPr>
        <p:txBody>
          <a:bodyPr>
            <a:noAutofit/>
          </a:bodyPr>
          <a:lstStyle/>
          <a:p>
            <a:r>
              <a:rPr lang="en-US" sz="5400" dirty="0" smtClean="0">
                <a:solidFill>
                  <a:schemeClr val="tx2">
                    <a:lumMod val="60000"/>
                    <a:lumOff val="40000"/>
                  </a:schemeClr>
                </a:solidFill>
                <a:latin typeface="DB Helvethaica X 45 Li" panose="02000506090000020004" pitchFamily="2" charset="-34"/>
                <a:cs typeface="DB Helvethaica X 45 Li" panose="02000506090000020004" pitchFamily="2" charset="-34"/>
              </a:rPr>
              <a:t>Intermediate &amp; Advanced</a:t>
            </a:r>
            <a:endParaRPr lang="th-TH" sz="5400" dirty="0">
              <a:solidFill>
                <a:schemeClr val="tx2">
                  <a:lumMod val="60000"/>
                  <a:lumOff val="40000"/>
                </a:schemeClr>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682637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57989" y="3141655"/>
            <a:ext cx="10587790"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solidFill>
                  <a:schemeClr val="accent2"/>
                </a:solidFill>
                <a:latin typeface="DB Helvethaica X 45 Li" panose="02000506090000020004" pitchFamily="2" charset="-34"/>
                <a:cs typeface="DB Helvethaica X 45 Li" panose="02000506090000020004" pitchFamily="2" charset="-34"/>
              </a:rPr>
              <a:t>Customizing </a:t>
            </a:r>
            <a:r>
              <a:rPr lang="en-US" sz="54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5400" dirty="0" smtClean="0">
                <a:solidFill>
                  <a:schemeClr val="accent2"/>
                </a:solidFill>
                <a:latin typeface="DB Helvethaica X 45 Li" panose="02000506090000020004" pitchFamily="2" charset="-34"/>
                <a:cs typeface="DB Helvethaica X 45 Li" panose="02000506090000020004" pitchFamily="2" charset="-34"/>
              </a:rPr>
              <a:t> 5 </a:t>
            </a:r>
            <a:r>
              <a:rPr lang="en-US" sz="5400" dirty="0">
                <a:solidFill>
                  <a:schemeClr val="accent2"/>
                </a:solidFill>
                <a:latin typeface="DB Helvethaica X 45 Li" panose="02000506090000020004" pitchFamily="2" charset="-34"/>
                <a:cs typeface="DB Helvethaica X 45 Li" panose="02000506090000020004" pitchFamily="2" charset="-34"/>
              </a:rPr>
              <a:t>Structure </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4581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86140" y="909642"/>
            <a:ext cx="4493538" cy="461665"/>
          </a:xfrm>
          <a:prstGeom prst="rect">
            <a:avLst/>
          </a:prstGeom>
        </p:spPr>
        <p:txBody>
          <a:bodyPr wrap="none">
            <a:spAutoFit/>
          </a:bodyPr>
          <a:lstStyle/>
          <a:p>
            <a:r>
              <a:rPr lang="en-US" sz="2400" dirty="0" smtClean="0"/>
              <a:t>Mail failures for check send mail success or not</a:t>
            </a:r>
            <a:endParaRPr lang="th-TH" sz="2400" dirty="0"/>
          </a:p>
        </p:txBody>
      </p:sp>
      <p:sp>
        <p:nvSpPr>
          <p:cNvPr id="13" name="Rectangle 12"/>
          <p:cNvSpPr/>
          <p:nvPr/>
        </p:nvSpPr>
        <p:spPr>
          <a:xfrm>
            <a:off x="449414" y="1445342"/>
            <a:ext cx="11463185" cy="4524315"/>
          </a:xfrm>
          <a:prstGeom prst="rect">
            <a:avLst/>
          </a:prstGeom>
          <a:ln>
            <a:solidFill>
              <a:schemeClr val="bg1">
                <a:lumMod val="75000"/>
              </a:schemeClr>
            </a:solidFill>
          </a:ln>
        </p:spPr>
        <p:txBody>
          <a:bodyPr wrap="square">
            <a:spAutoFit/>
          </a:bodyPr>
          <a:lstStyle/>
          <a:p>
            <a:r>
              <a:rPr lang="en-US" sz="1600" dirty="0"/>
              <a:t>Mail::send('</a:t>
            </a:r>
            <a:r>
              <a:rPr lang="en-US" sz="1600" dirty="0" err="1"/>
              <a:t>emails.welcome</a:t>
            </a:r>
            <a:r>
              <a:rPr lang="en-US" sz="1600" dirty="0"/>
              <a:t>',[],function($message){</a:t>
            </a:r>
          </a:p>
          <a:p>
            <a:r>
              <a:rPr lang="en-US" sz="1600" dirty="0"/>
              <a:t>	$message</a:t>
            </a:r>
          </a:p>
          <a:p>
            <a:r>
              <a:rPr lang="en-US" sz="1600" dirty="0"/>
              <a:t>	-&gt;to('</a:t>
            </a:r>
            <a:r>
              <a:rPr lang="en-US" sz="1600" dirty="0" err="1"/>
              <a:t>samitkoyom@gmail.com','Samit</a:t>
            </a:r>
            <a:r>
              <a:rPr lang="en-US" sz="1600" dirty="0"/>
              <a:t> Koyom')</a:t>
            </a:r>
          </a:p>
          <a:p>
            <a:r>
              <a:rPr lang="en-US" sz="1600" dirty="0"/>
              <a:t>	-&gt;cc(</a:t>
            </a:r>
            <a:r>
              <a:rPr lang="en-US" sz="1600" dirty="0" smtClean="0"/>
              <a:t>'contact@itgenius.co.th</a:t>
            </a:r>
            <a:r>
              <a:rPr lang="en-US" sz="1600" dirty="0"/>
              <a:t>')</a:t>
            </a:r>
          </a:p>
          <a:p>
            <a:r>
              <a:rPr lang="en-US" sz="1600" dirty="0"/>
              <a:t>	-&gt;bcc('itgenius2015@gmail.com')</a:t>
            </a:r>
          </a:p>
          <a:p>
            <a:r>
              <a:rPr lang="en-US" sz="1600" dirty="0"/>
              <a:t>	-&gt;subject('Test my send email');</a:t>
            </a:r>
          </a:p>
          <a:p>
            <a:r>
              <a:rPr lang="en-US" sz="1600" dirty="0"/>
              <a:t>});</a:t>
            </a:r>
          </a:p>
          <a:p>
            <a:endParaRPr lang="en-US" sz="1600" dirty="0"/>
          </a:p>
          <a:p>
            <a:endParaRPr lang="en-US" sz="1600" dirty="0"/>
          </a:p>
          <a:p>
            <a:r>
              <a:rPr lang="en-US" sz="1600" dirty="0"/>
              <a:t>if(count(Mail::failures()) &gt; 0 ) {</a:t>
            </a:r>
          </a:p>
          <a:p>
            <a:r>
              <a:rPr lang="en-US" sz="1600" dirty="0"/>
              <a:t>   	echo "There was one or more failures. They were: &lt;</a:t>
            </a:r>
            <a:r>
              <a:rPr lang="en-US" sz="1600" dirty="0" err="1"/>
              <a:t>br</a:t>
            </a:r>
            <a:r>
              <a:rPr lang="en-US" sz="1600" dirty="0"/>
              <a:t> /&gt;";</a:t>
            </a:r>
          </a:p>
          <a:p>
            <a:r>
              <a:rPr lang="en-US" sz="1600" dirty="0"/>
              <a:t>	</a:t>
            </a:r>
            <a:r>
              <a:rPr lang="en-US" sz="1600" dirty="0" err="1"/>
              <a:t>foreach</a:t>
            </a:r>
            <a:r>
              <a:rPr lang="en-US" sz="1600" dirty="0"/>
              <a:t>(Mail::failures as $</a:t>
            </a:r>
            <a:r>
              <a:rPr lang="en-US" sz="1600" dirty="0" err="1"/>
              <a:t>email_address</a:t>
            </a:r>
            <a:r>
              <a:rPr lang="en-US" sz="1600" dirty="0"/>
              <a:t>) {</a:t>
            </a:r>
          </a:p>
          <a:p>
            <a:r>
              <a:rPr lang="en-US" sz="1600" dirty="0"/>
              <a:t>	       echo " - $</a:t>
            </a:r>
            <a:r>
              <a:rPr lang="en-US" sz="1600" dirty="0" err="1"/>
              <a:t>email_address</a:t>
            </a:r>
            <a:r>
              <a:rPr lang="en-US" sz="1600" dirty="0"/>
              <a:t> &lt;</a:t>
            </a:r>
            <a:r>
              <a:rPr lang="en-US" sz="1600" dirty="0" err="1"/>
              <a:t>br</a:t>
            </a:r>
            <a:r>
              <a:rPr lang="en-US" sz="1600" dirty="0"/>
              <a:t> /&gt;";</a:t>
            </a:r>
          </a:p>
          <a:p>
            <a:r>
              <a:rPr lang="en-US" sz="1600" dirty="0"/>
              <a:t>	}</a:t>
            </a:r>
          </a:p>
          <a:p>
            <a:endParaRPr lang="en-US" sz="1600" dirty="0"/>
          </a:p>
          <a:p>
            <a:r>
              <a:rPr lang="en-US" sz="1600" dirty="0"/>
              <a:t>} else {</a:t>
            </a:r>
          </a:p>
          <a:p>
            <a:r>
              <a:rPr lang="en-US" sz="1600" dirty="0"/>
              <a:t>    	echo "No errors, all sent successfully!";</a:t>
            </a:r>
          </a:p>
          <a:p>
            <a:r>
              <a:rPr lang="en-US" sz="1600" dirty="0"/>
              <a:t>}</a:t>
            </a:r>
            <a:endParaRPr lang="th-TH" sz="1600" dirty="0"/>
          </a:p>
        </p:txBody>
      </p:sp>
    </p:spTree>
    <p:extLst>
      <p:ext uri="{BB962C8B-B14F-4D97-AF65-F5344CB8AC3E}">
        <p14:creationId xmlns:p14="http://schemas.microsoft.com/office/powerpoint/2010/main" val="273175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86140" y="909642"/>
            <a:ext cx="2584362" cy="461665"/>
          </a:xfrm>
          <a:prstGeom prst="rect">
            <a:avLst/>
          </a:prstGeom>
        </p:spPr>
        <p:txBody>
          <a:bodyPr wrap="none">
            <a:spAutoFit/>
          </a:bodyPr>
          <a:lstStyle/>
          <a:p>
            <a:r>
              <a:rPr lang="en-US" sz="2400" dirty="0"/>
              <a:t>Mail::queue and Mail::later</a:t>
            </a:r>
            <a:endParaRPr lang="th-TH" sz="2400" dirty="0"/>
          </a:p>
        </p:txBody>
      </p:sp>
      <p:sp>
        <p:nvSpPr>
          <p:cNvPr id="13" name="Rectangle 12"/>
          <p:cNvSpPr/>
          <p:nvPr/>
        </p:nvSpPr>
        <p:spPr>
          <a:xfrm>
            <a:off x="449414" y="1445342"/>
            <a:ext cx="11463185" cy="1815882"/>
          </a:xfrm>
          <a:prstGeom prst="rect">
            <a:avLst/>
          </a:prstGeom>
          <a:ln>
            <a:solidFill>
              <a:schemeClr val="bg1">
                <a:lumMod val="75000"/>
              </a:schemeClr>
            </a:solidFill>
          </a:ln>
        </p:spPr>
        <p:txBody>
          <a:bodyPr wrap="square">
            <a:spAutoFit/>
          </a:bodyPr>
          <a:lstStyle/>
          <a:p>
            <a:r>
              <a:rPr lang="en-US" sz="1600" dirty="0"/>
              <a:t>Mail::queue('</a:t>
            </a:r>
            <a:r>
              <a:rPr lang="en-US" sz="1600" dirty="0" err="1"/>
              <a:t>emails.welcome',array</a:t>
            </a:r>
            <a:r>
              <a:rPr lang="en-US" sz="1600" dirty="0"/>
              <a:t>(),function($</a:t>
            </a:r>
            <a:r>
              <a:rPr lang="en-US" sz="1600" dirty="0" err="1"/>
              <a:t>msg</a:t>
            </a:r>
            <a:r>
              <a:rPr lang="en-US" sz="1600" dirty="0"/>
              <a:t>){</a:t>
            </a:r>
          </a:p>
          <a:p>
            <a:r>
              <a:rPr lang="en-US" sz="1600" dirty="0"/>
              <a:t>	</a:t>
            </a:r>
            <a:r>
              <a:rPr lang="en-US" sz="1600" dirty="0" smtClean="0"/>
              <a:t>$</a:t>
            </a:r>
            <a:r>
              <a:rPr lang="en-US" sz="1600" dirty="0"/>
              <a:t>file = </a:t>
            </a:r>
            <a:r>
              <a:rPr lang="en-US" sz="1600" dirty="0" err="1"/>
              <a:t>url</a:t>
            </a:r>
            <a:r>
              <a:rPr lang="en-US" sz="1600" dirty="0"/>
              <a:t>()."/resources/assets/upload/</a:t>
            </a:r>
            <a:r>
              <a:rPr lang="en-US" sz="1600" dirty="0" err="1"/>
              <a:t>Presentations.rar</a:t>
            </a:r>
            <a:r>
              <a:rPr lang="en-US" sz="1600" dirty="0"/>
              <a:t>";</a:t>
            </a:r>
          </a:p>
          <a:p>
            <a:r>
              <a:rPr lang="en-US" sz="1600" dirty="0"/>
              <a:t>	$</a:t>
            </a:r>
            <a:r>
              <a:rPr lang="en-US" sz="1600" dirty="0" err="1"/>
              <a:t>msg</a:t>
            </a:r>
            <a:r>
              <a:rPr lang="en-US" sz="1600" dirty="0"/>
              <a:t>-&gt;from('contact@itgenius.co.</a:t>
            </a:r>
            <a:r>
              <a:rPr lang="en-US" sz="1600" dirty="0" err="1"/>
              <a:t>th</a:t>
            </a:r>
            <a:r>
              <a:rPr lang="en-US" sz="1600" dirty="0"/>
              <a:t>','IT GENIUS');</a:t>
            </a:r>
          </a:p>
          <a:p>
            <a:r>
              <a:rPr lang="en-US" sz="1600" dirty="0"/>
              <a:t>	$</a:t>
            </a:r>
            <a:r>
              <a:rPr lang="en-US" sz="1600" dirty="0" err="1"/>
              <a:t>msg</a:t>
            </a:r>
            <a:r>
              <a:rPr lang="en-US" sz="1600" dirty="0"/>
              <a:t>-&gt;to('itgenius2015@gmail.com','Samit Koyom');</a:t>
            </a:r>
          </a:p>
          <a:p>
            <a:r>
              <a:rPr lang="en-US" sz="1600" dirty="0"/>
              <a:t>	//$</a:t>
            </a:r>
            <a:r>
              <a:rPr lang="en-US" sz="1600" dirty="0" err="1"/>
              <a:t>msg</a:t>
            </a:r>
            <a:r>
              <a:rPr lang="en-US" sz="1600" dirty="0"/>
              <a:t>-&gt;attach($file);</a:t>
            </a:r>
          </a:p>
          <a:p>
            <a:r>
              <a:rPr lang="en-US" sz="1600" dirty="0"/>
              <a:t>	$</a:t>
            </a:r>
            <a:r>
              <a:rPr lang="en-US" sz="1600" dirty="0" err="1"/>
              <a:t>msg</a:t>
            </a:r>
            <a:r>
              <a:rPr lang="en-US" sz="1600" dirty="0"/>
              <a:t>-&gt;subject('Test my email');</a:t>
            </a:r>
          </a:p>
          <a:p>
            <a:r>
              <a:rPr lang="en-US" sz="1600" dirty="0"/>
              <a:t>});</a:t>
            </a:r>
          </a:p>
        </p:txBody>
      </p:sp>
      <p:sp>
        <p:nvSpPr>
          <p:cNvPr id="10" name="Rectangle 9"/>
          <p:cNvSpPr/>
          <p:nvPr/>
        </p:nvSpPr>
        <p:spPr>
          <a:xfrm>
            <a:off x="449414" y="3790608"/>
            <a:ext cx="11463185" cy="1815882"/>
          </a:xfrm>
          <a:prstGeom prst="rect">
            <a:avLst/>
          </a:prstGeom>
          <a:ln>
            <a:solidFill>
              <a:schemeClr val="bg1">
                <a:lumMod val="75000"/>
              </a:schemeClr>
            </a:solidFill>
          </a:ln>
        </p:spPr>
        <p:txBody>
          <a:bodyPr wrap="square">
            <a:spAutoFit/>
          </a:bodyPr>
          <a:lstStyle/>
          <a:p>
            <a:r>
              <a:rPr lang="en-US" sz="1600" dirty="0"/>
              <a:t>Mail::later(60,'emails.welcome',array(),function($</a:t>
            </a:r>
            <a:r>
              <a:rPr lang="en-US" sz="1600" dirty="0" err="1"/>
              <a:t>msg</a:t>
            </a:r>
            <a:r>
              <a:rPr lang="en-US" sz="1600" dirty="0"/>
              <a:t>){</a:t>
            </a:r>
          </a:p>
          <a:p>
            <a:r>
              <a:rPr lang="en-US" sz="1600" dirty="0"/>
              <a:t>	</a:t>
            </a:r>
            <a:r>
              <a:rPr lang="en-US" sz="1600" dirty="0" smtClean="0"/>
              <a:t>$</a:t>
            </a:r>
            <a:r>
              <a:rPr lang="en-US" sz="1600" dirty="0"/>
              <a:t>file = </a:t>
            </a:r>
            <a:r>
              <a:rPr lang="en-US" sz="1600" dirty="0" err="1"/>
              <a:t>url</a:t>
            </a:r>
            <a:r>
              <a:rPr lang="en-US" sz="1600" dirty="0"/>
              <a:t>()."/resources/assets/upload/</a:t>
            </a:r>
            <a:r>
              <a:rPr lang="en-US" sz="1600" dirty="0" err="1"/>
              <a:t>Presentations.rar</a:t>
            </a:r>
            <a:r>
              <a:rPr lang="en-US" sz="1600" dirty="0"/>
              <a:t>";</a:t>
            </a:r>
          </a:p>
          <a:p>
            <a:r>
              <a:rPr lang="en-US" sz="1600" dirty="0"/>
              <a:t>	$</a:t>
            </a:r>
            <a:r>
              <a:rPr lang="en-US" sz="1600" dirty="0" err="1"/>
              <a:t>msg</a:t>
            </a:r>
            <a:r>
              <a:rPr lang="en-US" sz="1600" dirty="0"/>
              <a:t>-&gt;from('contact@itgenius.co.</a:t>
            </a:r>
            <a:r>
              <a:rPr lang="en-US" sz="1600" dirty="0" err="1"/>
              <a:t>th</a:t>
            </a:r>
            <a:r>
              <a:rPr lang="en-US" sz="1600" dirty="0"/>
              <a:t>','IT GENIUS');</a:t>
            </a:r>
          </a:p>
          <a:p>
            <a:r>
              <a:rPr lang="en-US" sz="1600" dirty="0"/>
              <a:t>	$</a:t>
            </a:r>
            <a:r>
              <a:rPr lang="en-US" sz="1600" dirty="0" err="1"/>
              <a:t>msg</a:t>
            </a:r>
            <a:r>
              <a:rPr lang="en-US" sz="1600" dirty="0"/>
              <a:t>-&gt;to('itgenius2015@gmail.com','Samit Koyom');</a:t>
            </a:r>
          </a:p>
          <a:p>
            <a:r>
              <a:rPr lang="en-US" sz="1600" dirty="0"/>
              <a:t>	</a:t>
            </a:r>
            <a:r>
              <a:rPr lang="en-US" sz="1600" dirty="0" smtClean="0"/>
              <a:t>$</a:t>
            </a:r>
            <a:r>
              <a:rPr lang="en-US" sz="1600" dirty="0" err="1"/>
              <a:t>msg</a:t>
            </a:r>
            <a:r>
              <a:rPr lang="en-US" sz="1600" dirty="0"/>
              <a:t>-&gt;attach($file);</a:t>
            </a:r>
          </a:p>
          <a:p>
            <a:r>
              <a:rPr lang="en-US" sz="1600" dirty="0"/>
              <a:t>	$</a:t>
            </a:r>
            <a:r>
              <a:rPr lang="en-US" sz="1600" dirty="0" err="1"/>
              <a:t>msg</a:t>
            </a:r>
            <a:r>
              <a:rPr lang="en-US" sz="1600" dirty="0"/>
              <a:t>-&gt;subject('Test my email');</a:t>
            </a:r>
          </a:p>
          <a:p>
            <a:r>
              <a:rPr lang="en-US" sz="1600" dirty="0"/>
              <a:t>});</a:t>
            </a:r>
          </a:p>
        </p:txBody>
      </p:sp>
    </p:spTree>
    <p:extLst>
      <p:ext uri="{BB962C8B-B14F-4D97-AF65-F5344CB8AC3E}">
        <p14:creationId xmlns:p14="http://schemas.microsoft.com/office/powerpoint/2010/main" val="337179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Search Essentials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2177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Search Essentials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86140" y="909642"/>
            <a:ext cx="1247457" cy="461665"/>
          </a:xfrm>
          <a:prstGeom prst="rect">
            <a:avLst/>
          </a:prstGeom>
        </p:spPr>
        <p:txBody>
          <a:bodyPr wrap="none">
            <a:spAutoFit/>
          </a:bodyPr>
          <a:lstStyle/>
          <a:p>
            <a:r>
              <a:rPr lang="en-US" sz="2400" dirty="0" err="1"/>
              <a:t>Routes.php</a:t>
            </a:r>
            <a:endParaRPr lang="th-TH" sz="2400" dirty="0"/>
          </a:p>
        </p:txBody>
      </p:sp>
      <p:sp>
        <p:nvSpPr>
          <p:cNvPr id="13" name="Rectangle 12"/>
          <p:cNvSpPr/>
          <p:nvPr/>
        </p:nvSpPr>
        <p:spPr>
          <a:xfrm>
            <a:off x="449414" y="1445342"/>
            <a:ext cx="11463185" cy="400110"/>
          </a:xfrm>
          <a:prstGeom prst="rect">
            <a:avLst/>
          </a:prstGeom>
          <a:ln>
            <a:solidFill>
              <a:schemeClr val="bg1">
                <a:lumMod val="75000"/>
              </a:schemeClr>
            </a:solidFill>
          </a:ln>
        </p:spPr>
        <p:txBody>
          <a:bodyPr wrap="square">
            <a:spAutoFit/>
          </a:bodyPr>
          <a:lstStyle/>
          <a:p>
            <a:r>
              <a:rPr lang="en-US" sz="2000" dirty="0"/>
              <a:t>Route::get('/handle-index','</a:t>
            </a:r>
            <a:r>
              <a:rPr lang="en-US" sz="2000" dirty="0" err="1"/>
              <a:t>GameController@handleIndex</a:t>
            </a:r>
            <a:r>
              <a:rPr lang="en-US" sz="2000" dirty="0"/>
              <a:t>');</a:t>
            </a:r>
          </a:p>
        </p:txBody>
      </p:sp>
      <p:sp>
        <p:nvSpPr>
          <p:cNvPr id="10" name="Rectangle 9"/>
          <p:cNvSpPr/>
          <p:nvPr/>
        </p:nvSpPr>
        <p:spPr>
          <a:xfrm>
            <a:off x="5449509" y="2544222"/>
            <a:ext cx="6395357" cy="3139321"/>
          </a:xfrm>
          <a:prstGeom prst="rect">
            <a:avLst/>
          </a:prstGeom>
          <a:ln>
            <a:solidFill>
              <a:schemeClr val="bg1">
                <a:lumMod val="75000"/>
              </a:schemeClr>
            </a:solidFill>
          </a:ln>
        </p:spPr>
        <p:txBody>
          <a:bodyPr wrap="square">
            <a:spAutoFit/>
          </a:bodyPr>
          <a:lstStyle/>
          <a:p>
            <a:r>
              <a:rPr lang="en-US" sz="1800" dirty="0" smtClean="0"/>
              <a:t>&lt;</a:t>
            </a:r>
            <a:r>
              <a:rPr lang="en-US" sz="1800" dirty="0"/>
              <a:t>div&gt;In&lt;/div&gt;</a:t>
            </a:r>
          </a:p>
          <a:p>
            <a:r>
              <a:rPr lang="en-US" sz="1800" dirty="0"/>
              <a:t>                &lt;input type="text" placeholder="Enter State" name=""&gt;</a:t>
            </a:r>
          </a:p>
          <a:p>
            <a:r>
              <a:rPr lang="en-US" sz="1800" dirty="0"/>
              <a:t>        &lt;div&gt;</a:t>
            </a:r>
          </a:p>
          <a:p>
            <a:r>
              <a:rPr lang="en-US" sz="1800" dirty="0"/>
              <a:t>            &lt;div&gt;Search by Game&lt;/div&gt;   </a:t>
            </a:r>
          </a:p>
          <a:p>
            <a:r>
              <a:rPr lang="en-US" sz="1800" dirty="0"/>
              <a:t>                &lt;input type="text" placeholder="Name A Game" name=""&gt;</a:t>
            </a:r>
          </a:p>
          <a:p>
            <a:r>
              <a:rPr lang="en-US" sz="1800" dirty="0"/>
              <a:t>        &lt;/div&gt;</a:t>
            </a:r>
          </a:p>
          <a:p>
            <a:r>
              <a:rPr lang="en-US" sz="1800" dirty="0"/>
              <a:t>    &lt;div&gt;   </a:t>
            </a:r>
          </a:p>
          <a:p>
            <a:r>
              <a:rPr lang="en-US" sz="1800" dirty="0"/>
              <a:t>        {{Form::submit('Find A Game', array('class' =&gt; '</a:t>
            </a:r>
            <a:r>
              <a:rPr lang="en-US" sz="1800" dirty="0" err="1"/>
              <a:t>btn</a:t>
            </a:r>
            <a:r>
              <a:rPr lang="en-US" sz="1800" dirty="0"/>
              <a:t>')) }}</a:t>
            </a:r>
          </a:p>
          <a:p>
            <a:r>
              <a:rPr lang="en-US" sz="1800" dirty="0"/>
              <a:t>    &lt;/div&gt;</a:t>
            </a:r>
          </a:p>
          <a:p>
            <a:r>
              <a:rPr lang="en-US" sz="1800" dirty="0"/>
              <a:t>    {{ Form::close() }}</a:t>
            </a:r>
          </a:p>
          <a:p>
            <a:r>
              <a:rPr lang="en-US" sz="1800" dirty="0"/>
              <a:t>  &lt;!--  &lt;/form&gt; --&gt;</a:t>
            </a:r>
          </a:p>
        </p:txBody>
      </p:sp>
      <p:sp>
        <p:nvSpPr>
          <p:cNvPr id="5" name="Rectangle 4"/>
          <p:cNvSpPr/>
          <p:nvPr/>
        </p:nvSpPr>
        <p:spPr>
          <a:xfrm>
            <a:off x="386140" y="2036518"/>
            <a:ext cx="2162772" cy="461665"/>
          </a:xfrm>
          <a:prstGeom prst="rect">
            <a:avLst/>
          </a:prstGeom>
        </p:spPr>
        <p:txBody>
          <a:bodyPr wrap="none">
            <a:spAutoFit/>
          </a:bodyPr>
          <a:lstStyle/>
          <a:p>
            <a:r>
              <a:rPr lang="th-TH" sz="2400" dirty="0"/>
              <a:t>View index.blade.php</a:t>
            </a:r>
          </a:p>
        </p:txBody>
      </p:sp>
      <p:sp>
        <p:nvSpPr>
          <p:cNvPr id="7" name="Rectangle 6"/>
          <p:cNvSpPr/>
          <p:nvPr/>
        </p:nvSpPr>
        <p:spPr>
          <a:xfrm>
            <a:off x="449414" y="2538142"/>
            <a:ext cx="4859186" cy="3785652"/>
          </a:xfrm>
          <a:prstGeom prst="rect">
            <a:avLst/>
          </a:prstGeom>
          <a:ln>
            <a:solidFill>
              <a:schemeClr val="bg1">
                <a:lumMod val="75000"/>
              </a:schemeClr>
            </a:solidFill>
          </a:ln>
        </p:spPr>
        <p:txBody>
          <a:bodyPr wrap="square">
            <a:spAutoFit/>
          </a:bodyPr>
          <a:lstStyle/>
          <a:p>
            <a:r>
              <a:rPr lang="en-US" sz="1600" dirty="0"/>
              <a:t>&lt;div class='</a:t>
            </a:r>
            <a:r>
              <a:rPr lang="en-US" sz="1600" dirty="0" err="1"/>
              <a:t>main_search_form</a:t>
            </a:r>
            <a:r>
              <a:rPr lang="en-US" sz="1600" dirty="0"/>
              <a:t>'&gt; </a:t>
            </a:r>
          </a:p>
          <a:p>
            <a:r>
              <a:rPr lang="en-US" sz="1600" dirty="0"/>
              <a:t>    &lt;!--&lt;form action="login" method="get"&gt; --&gt;</a:t>
            </a:r>
          </a:p>
          <a:p>
            <a:r>
              <a:rPr lang="en-US" sz="1600" dirty="0"/>
              <a:t>    &lt;!-- Added </a:t>
            </a:r>
            <a:r>
              <a:rPr lang="en-US" sz="1600" dirty="0" err="1"/>
              <a:t>url</a:t>
            </a:r>
            <a:r>
              <a:rPr lang="en-US" sz="1600" dirty="0"/>
              <a:t> parameter to form open --&gt;</a:t>
            </a:r>
          </a:p>
          <a:p>
            <a:r>
              <a:rPr lang="en-US" sz="1600" dirty="0"/>
              <a:t>    {{ Form::open(array('method' =&gt;'GET','</a:t>
            </a:r>
            <a:r>
              <a:rPr lang="en-US" sz="1600" dirty="0" err="1"/>
              <a:t>url</a:t>
            </a:r>
            <a:r>
              <a:rPr lang="en-US" sz="1600" dirty="0"/>
              <a:t>'=&gt;'/handle-index')) }}</a:t>
            </a:r>
          </a:p>
          <a:p>
            <a:r>
              <a:rPr lang="en-US" sz="1600" dirty="0"/>
              <a:t>    &lt;div&gt;</a:t>
            </a:r>
          </a:p>
          <a:p>
            <a:r>
              <a:rPr lang="en-US" sz="1600" dirty="0"/>
              <a:t>        &lt;div&gt;Find a Game to Join. Love the Work you do.&lt;/div&gt;</a:t>
            </a:r>
          </a:p>
          <a:p>
            <a:r>
              <a:rPr lang="en-US" sz="1600" dirty="0"/>
              <a:t>            &lt;div&gt;Get Started&lt;/div&gt;</a:t>
            </a:r>
          </a:p>
          <a:p>
            <a:r>
              <a:rPr lang="en-US" sz="1600" dirty="0"/>
              <a:t>            &lt;select id="</a:t>
            </a:r>
            <a:r>
              <a:rPr lang="en-US" sz="1600" dirty="0" err="1"/>
              <a:t>jobclass</a:t>
            </a:r>
            <a:r>
              <a:rPr lang="en-US" sz="1600" dirty="0"/>
              <a:t>"&gt;</a:t>
            </a:r>
          </a:p>
          <a:p>
            <a:r>
              <a:rPr lang="en-US" sz="1600" dirty="0"/>
              <a:t>                &lt;option id="</a:t>
            </a:r>
            <a:r>
              <a:rPr lang="en-US" sz="1600" dirty="0" err="1"/>
              <a:t>jobclass</a:t>
            </a:r>
            <a:r>
              <a:rPr lang="en-US" sz="1600" dirty="0"/>
              <a:t>" name="</a:t>
            </a:r>
            <a:r>
              <a:rPr lang="en-US" sz="1600" dirty="0" err="1"/>
              <a:t>jobclass</a:t>
            </a:r>
            <a:r>
              <a:rPr lang="en-US" sz="1600" dirty="0"/>
              <a:t>" value="" disabled selected&gt;What Type of Work Do You Do?&lt;/option&gt;</a:t>
            </a:r>
          </a:p>
          <a:p>
            <a:r>
              <a:rPr lang="en-US" sz="1600" dirty="0"/>
              <a:t>                &lt;option&gt;Truck Driver&lt;/option&gt;</a:t>
            </a:r>
          </a:p>
          <a:p>
            <a:r>
              <a:rPr lang="en-US" sz="1600" dirty="0"/>
              <a:t>                &lt;option&gt;Web Developer&lt;/option&gt;</a:t>
            </a:r>
          </a:p>
          <a:p>
            <a:r>
              <a:rPr lang="en-US" sz="1600" dirty="0"/>
              <a:t>            &lt;/select&gt;</a:t>
            </a:r>
          </a:p>
          <a:p>
            <a:r>
              <a:rPr lang="en-US" sz="1600" dirty="0"/>
              <a:t>        &lt;/div&gt;</a:t>
            </a:r>
          </a:p>
          <a:p>
            <a:r>
              <a:rPr lang="en-US" sz="1600" dirty="0"/>
              <a:t>        &lt;div&gt;</a:t>
            </a:r>
          </a:p>
        </p:txBody>
      </p:sp>
      <p:sp>
        <p:nvSpPr>
          <p:cNvPr id="11" name="Rectangle 10"/>
          <p:cNvSpPr/>
          <p:nvPr/>
        </p:nvSpPr>
        <p:spPr>
          <a:xfrm>
            <a:off x="5449508" y="5876100"/>
            <a:ext cx="6395357" cy="307777"/>
          </a:xfrm>
          <a:prstGeom prst="rect">
            <a:avLst/>
          </a:prstGeom>
        </p:spPr>
        <p:txBody>
          <a:bodyPr wrap="square">
            <a:spAutoFit/>
          </a:bodyPr>
          <a:lstStyle/>
          <a:p>
            <a:r>
              <a:rPr lang="th-TH" sz="1400" dirty="0"/>
              <a:t>http://stackoverflow.com/questions/27976223/laravel-eloquent-search-form-query-multiple-parameters-in-form</a:t>
            </a:r>
          </a:p>
        </p:txBody>
      </p:sp>
    </p:spTree>
    <p:extLst>
      <p:ext uri="{BB962C8B-B14F-4D97-AF65-F5344CB8AC3E}">
        <p14:creationId xmlns:p14="http://schemas.microsoft.com/office/powerpoint/2010/main" val="2408187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File Uploads With </a:t>
            </a: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6878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1297860" cy="1200329"/>
          </a:xfrm>
          <a:prstGeom prst="rect">
            <a:avLst/>
          </a:prstGeom>
        </p:spPr>
        <p:txBody>
          <a:bodyPr wrap="square">
            <a:spAutoFit/>
          </a:bodyPr>
          <a:lstStyle/>
          <a:p>
            <a:r>
              <a:rPr lang="th-TH" sz="1800" dirty="0"/>
              <a:t>I’m currently working on a Laravel 5 application which includes a restricted administration console used to manage products sold through an online catalog. Each product includes a name, SKU, price, description, and image. The image is uploaded using the Form::file helper made available through the LaravelCollective/html package, validated alongside the other form inputs using a Laravel 5 form request (see this tutorial if you’re not familiar with form requests), and if valid, stored in a special directory. In this blog post I’ll show you how this was implemented.</a:t>
            </a:r>
          </a:p>
        </p:txBody>
      </p:sp>
      <p:sp>
        <p:nvSpPr>
          <p:cNvPr id="14" name="Rectangle 13"/>
          <p:cNvSpPr/>
          <p:nvPr/>
        </p:nvSpPr>
        <p:spPr>
          <a:xfrm>
            <a:off x="521607" y="2275526"/>
            <a:ext cx="11297860" cy="646331"/>
          </a:xfrm>
          <a:prstGeom prst="rect">
            <a:avLst/>
          </a:prstGeom>
        </p:spPr>
        <p:txBody>
          <a:bodyPr wrap="square">
            <a:spAutoFit/>
          </a:bodyPr>
          <a:lstStyle/>
          <a:p>
            <a:r>
              <a:rPr lang="th-TH" sz="1800" dirty="0"/>
              <a:t>Let’s begin with a simplified version of the form used in my project. Again, this uses the LaravelCollective/html package’s form helpers to generate the various form fields:</a:t>
            </a:r>
          </a:p>
        </p:txBody>
      </p:sp>
      <p:sp>
        <p:nvSpPr>
          <p:cNvPr id="15" name="Rectangle 14"/>
          <p:cNvSpPr/>
          <p:nvPr/>
        </p:nvSpPr>
        <p:spPr>
          <a:xfrm>
            <a:off x="564470" y="3044556"/>
            <a:ext cx="5024060" cy="3139321"/>
          </a:xfrm>
          <a:prstGeom prst="rect">
            <a:avLst/>
          </a:prstGeom>
          <a:ln>
            <a:solidFill>
              <a:schemeClr val="bg1">
                <a:lumMod val="65000"/>
              </a:schemeClr>
            </a:solidFill>
          </a:ln>
        </p:spPr>
        <p:txBody>
          <a:bodyPr wrap="square">
            <a:spAutoFit/>
          </a:bodyPr>
          <a:lstStyle/>
          <a:p>
            <a:r>
              <a:rPr lang="th-TH" sz="1800" dirty="0"/>
              <a:t>{!! Form::open(</a:t>
            </a:r>
          </a:p>
          <a:p>
            <a:r>
              <a:rPr lang="th-TH" sz="1800" dirty="0"/>
              <a:t>    array(</a:t>
            </a:r>
          </a:p>
          <a:p>
            <a:r>
              <a:rPr lang="th-TH" sz="1800" dirty="0"/>
              <a:t>        'route' =&gt; 'admin.products.store', </a:t>
            </a:r>
          </a:p>
          <a:p>
            <a:r>
              <a:rPr lang="th-TH" sz="1800" dirty="0"/>
              <a:t>        'class' =&gt; 'form', </a:t>
            </a:r>
          </a:p>
          <a:p>
            <a:r>
              <a:rPr lang="th-TH" sz="1800" dirty="0"/>
              <a:t>        'novalidate' =&gt; 'novalidate', </a:t>
            </a:r>
          </a:p>
          <a:p>
            <a:r>
              <a:rPr lang="th-TH" sz="1800" dirty="0"/>
              <a:t>        'files' =&gt; true)) !!}</a:t>
            </a:r>
          </a:p>
          <a:p>
            <a:endParaRPr lang="th-TH" sz="1800" dirty="0"/>
          </a:p>
          <a:p>
            <a:r>
              <a:rPr lang="th-TH" sz="1800" dirty="0"/>
              <a:t>&lt;div class="form-group"&gt;</a:t>
            </a:r>
          </a:p>
          <a:p>
            <a:r>
              <a:rPr lang="th-TH" sz="1800" dirty="0"/>
              <a:t>    {!! Form::label('Product Name') !!}</a:t>
            </a:r>
          </a:p>
          <a:p>
            <a:r>
              <a:rPr lang="th-TH" sz="1800" dirty="0"/>
              <a:t>    {!! Form::text('name', null, array('placeholder'=&gt;'Chess Board')) !!}</a:t>
            </a:r>
          </a:p>
          <a:p>
            <a:r>
              <a:rPr lang="th-TH" sz="1800" dirty="0"/>
              <a:t>&lt;/div&gt;</a:t>
            </a:r>
          </a:p>
        </p:txBody>
      </p:sp>
      <p:sp>
        <p:nvSpPr>
          <p:cNvPr id="16" name="Rectangle 15"/>
          <p:cNvSpPr/>
          <p:nvPr/>
        </p:nvSpPr>
        <p:spPr>
          <a:xfrm>
            <a:off x="5826276" y="2859890"/>
            <a:ext cx="5706533" cy="3323987"/>
          </a:xfrm>
          <a:prstGeom prst="rect">
            <a:avLst/>
          </a:prstGeom>
          <a:ln>
            <a:solidFill>
              <a:schemeClr val="bg1">
                <a:lumMod val="65000"/>
              </a:schemeClr>
            </a:solidFill>
          </a:ln>
        </p:spPr>
        <p:txBody>
          <a:bodyPr wrap="square">
            <a:spAutoFit/>
          </a:bodyPr>
          <a:lstStyle/>
          <a:p>
            <a:r>
              <a:rPr lang="th-TH" sz="1400" dirty="0"/>
              <a:t>&lt;div class="form-group"&gt;</a:t>
            </a:r>
          </a:p>
          <a:p>
            <a:r>
              <a:rPr lang="th-TH" sz="1400" dirty="0"/>
              <a:t>    {!! Form::label('Product SKU') !!}</a:t>
            </a:r>
          </a:p>
          <a:p>
            <a:r>
              <a:rPr lang="th-TH" sz="1400" dirty="0"/>
              <a:t>    {!! Form::text('sku', null, array('placeholder'=&gt;'1234')) !!}</a:t>
            </a:r>
          </a:p>
          <a:p>
            <a:r>
              <a:rPr lang="th-TH" sz="1400" dirty="0"/>
              <a:t>&lt;/div&gt;</a:t>
            </a:r>
          </a:p>
          <a:p>
            <a:endParaRPr lang="th-TH" sz="1400" dirty="0"/>
          </a:p>
          <a:p>
            <a:r>
              <a:rPr lang="th-TH" sz="1400" dirty="0"/>
              <a:t>&lt;div class="form-group"&gt;</a:t>
            </a:r>
          </a:p>
          <a:p>
            <a:r>
              <a:rPr lang="th-TH" sz="1400" dirty="0"/>
              <a:t>    {!! Form::label('Product Image') !!}</a:t>
            </a:r>
          </a:p>
          <a:p>
            <a:r>
              <a:rPr lang="th-TH" sz="1400" dirty="0"/>
              <a:t>    {!! Form::file('image', null) !!}</a:t>
            </a:r>
          </a:p>
          <a:p>
            <a:r>
              <a:rPr lang="th-TH" sz="1400" dirty="0"/>
              <a:t>&lt;/div&gt;</a:t>
            </a:r>
          </a:p>
          <a:p>
            <a:endParaRPr lang="th-TH" sz="1400" dirty="0"/>
          </a:p>
          <a:p>
            <a:r>
              <a:rPr lang="th-TH" sz="1400" dirty="0"/>
              <a:t>&lt;div class="form-group"&gt;</a:t>
            </a:r>
          </a:p>
          <a:p>
            <a:r>
              <a:rPr lang="th-TH" sz="1400" dirty="0"/>
              <a:t>    {!! Form::submit('Create Product!') !!}</a:t>
            </a:r>
          </a:p>
          <a:p>
            <a:r>
              <a:rPr lang="th-TH" sz="1400" dirty="0"/>
              <a:t>&lt;/div&gt;</a:t>
            </a:r>
          </a:p>
          <a:p>
            <a:r>
              <a:rPr lang="th-TH" sz="1400" dirty="0"/>
              <a:t>{!! Form::close() !!}</a:t>
            </a:r>
          </a:p>
          <a:p>
            <a:r>
              <a:rPr lang="th-TH" sz="1400" dirty="0"/>
              <a:t>&lt;/div&gt;</a:t>
            </a:r>
          </a:p>
        </p:txBody>
      </p:sp>
    </p:spTree>
    <p:extLst>
      <p:ext uri="{BB962C8B-B14F-4D97-AF65-F5344CB8AC3E}">
        <p14:creationId xmlns:p14="http://schemas.microsoft.com/office/powerpoint/2010/main" val="4272130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1297860" cy="1754326"/>
          </a:xfrm>
          <a:prstGeom prst="rect">
            <a:avLst/>
          </a:prstGeom>
        </p:spPr>
        <p:txBody>
          <a:bodyPr wrap="square">
            <a:spAutoFit/>
          </a:bodyPr>
          <a:lstStyle/>
          <a:p>
            <a:r>
              <a:rPr lang="en-US" sz="1800" dirty="0"/>
              <a:t>Specific to the matter of file uploading there are two key characteristics of this form you’ll need to keep in mind when implementing your own uploader:</a:t>
            </a:r>
          </a:p>
          <a:p>
            <a:endParaRPr lang="en-US" sz="1800" dirty="0"/>
          </a:p>
          <a:p>
            <a:r>
              <a:rPr lang="en-US" sz="1800" dirty="0"/>
              <a:t>The Form::open method sets the 'files' =&gt; true attribute. This results in the form data being encoded as “multipart/form-data”, which is required when files will be included as form data.</a:t>
            </a:r>
          </a:p>
          <a:p>
            <a:r>
              <a:rPr lang="en-US" sz="1800" dirty="0"/>
              <a:t>The Form::file helper is used to generate the file upload control.</a:t>
            </a:r>
          </a:p>
          <a:p>
            <a:r>
              <a:rPr lang="en-US" sz="1800" dirty="0"/>
              <a:t>When rendered to the browser the form looks like this:</a:t>
            </a:r>
            <a:endParaRPr lang="th-TH" sz="1800" dirty="0"/>
          </a:p>
        </p:txBody>
      </p:sp>
      <p:pic>
        <p:nvPicPr>
          <p:cNvPr id="69634" name="Picture 2" descr="http://www.easylaravelbook.com/images/file_upload_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2208602"/>
            <a:ext cx="5113866" cy="3805942"/>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2821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1297860" cy="923330"/>
          </a:xfrm>
          <a:prstGeom prst="rect">
            <a:avLst/>
          </a:prstGeom>
        </p:spPr>
        <p:txBody>
          <a:bodyPr wrap="square">
            <a:spAutoFit/>
          </a:bodyPr>
          <a:lstStyle/>
          <a:p>
            <a:r>
              <a:rPr lang="en-US" sz="1800" dirty="0"/>
              <a:t>As you can see, the form is submitted to a route named </a:t>
            </a:r>
            <a:r>
              <a:rPr lang="en-US" sz="1800" dirty="0" err="1"/>
              <a:t>admin.products.store</a:t>
            </a:r>
            <a:r>
              <a:rPr lang="en-US" sz="1800" dirty="0"/>
              <a:t>. As is typical of any </a:t>
            </a:r>
            <a:r>
              <a:rPr lang="en-US" sz="1800" dirty="0" err="1"/>
              <a:t>Laravel</a:t>
            </a:r>
            <a:r>
              <a:rPr lang="en-US" sz="1800" dirty="0"/>
              <a:t> 5 application, the submitted form data is first routed through a form request. The validation rules are found in the form request’s rules() method. Here’s an example which validates the supplied image to ensure one is present and that it is specifically a PNG (image file):</a:t>
            </a:r>
            <a:endParaRPr lang="th-TH" sz="1800" dirty="0"/>
          </a:p>
        </p:txBody>
      </p:sp>
      <p:sp>
        <p:nvSpPr>
          <p:cNvPr id="5" name="Rectangle 4"/>
          <p:cNvSpPr/>
          <p:nvPr/>
        </p:nvSpPr>
        <p:spPr>
          <a:xfrm>
            <a:off x="521607" y="2057941"/>
            <a:ext cx="10947400" cy="2308324"/>
          </a:xfrm>
          <a:prstGeom prst="rect">
            <a:avLst/>
          </a:prstGeom>
          <a:ln>
            <a:solidFill>
              <a:schemeClr val="bg1">
                <a:lumMod val="65000"/>
              </a:schemeClr>
            </a:solidFill>
          </a:ln>
        </p:spPr>
        <p:txBody>
          <a:bodyPr wrap="square">
            <a:spAutoFit/>
          </a:bodyPr>
          <a:lstStyle/>
          <a:p>
            <a:r>
              <a:rPr lang="th-TH" sz="1800" dirty="0"/>
              <a:t>public function rules()</a:t>
            </a:r>
          </a:p>
          <a:p>
            <a:r>
              <a:rPr lang="th-TH" sz="1800" dirty="0"/>
              <a:t>{</a:t>
            </a:r>
          </a:p>
          <a:p>
            <a:r>
              <a:rPr lang="th-TH" sz="1800" dirty="0"/>
              <a:t>    return [</a:t>
            </a:r>
          </a:p>
          <a:p>
            <a:r>
              <a:rPr lang="th-TH" sz="1800" dirty="0"/>
              <a:t>      'name'        =&gt; 'required',</a:t>
            </a:r>
          </a:p>
          <a:p>
            <a:r>
              <a:rPr lang="th-TH" sz="1800" dirty="0"/>
              <a:t>      'sku'         =&gt; 'required|unique:products,sku,' . $this-&gt;get('id'),</a:t>
            </a:r>
          </a:p>
          <a:p>
            <a:r>
              <a:rPr lang="th-TH" sz="1800" dirty="0"/>
              <a:t>      'image'       =&gt; 'required|mimes:png'</a:t>
            </a:r>
          </a:p>
          <a:p>
            <a:r>
              <a:rPr lang="th-TH" sz="1800" dirty="0"/>
              <a:t>    ];</a:t>
            </a:r>
          </a:p>
          <a:p>
            <a:r>
              <a:rPr lang="th-TH" sz="1800" dirty="0"/>
              <a:t>}</a:t>
            </a:r>
          </a:p>
        </p:txBody>
      </p:sp>
      <p:sp>
        <p:nvSpPr>
          <p:cNvPr id="7" name="Rectangle 6"/>
          <p:cNvSpPr/>
          <p:nvPr/>
        </p:nvSpPr>
        <p:spPr>
          <a:xfrm>
            <a:off x="449415" y="4518662"/>
            <a:ext cx="11019592" cy="707886"/>
          </a:xfrm>
          <a:prstGeom prst="rect">
            <a:avLst/>
          </a:prstGeom>
        </p:spPr>
        <p:txBody>
          <a:bodyPr wrap="square">
            <a:spAutoFit/>
          </a:bodyPr>
          <a:lstStyle/>
          <a:p>
            <a:r>
              <a:rPr lang="th-TH" sz="2000" dirty="0"/>
              <a:t>You can validate uploads using plenty of other approaches such as ensuring it is a Word document or PDF. See the Laravel documentation for more information. This request is passed into the Admin/ProductController.php’s store method, which looks like this:</a:t>
            </a:r>
          </a:p>
        </p:txBody>
      </p:sp>
    </p:spTree>
    <p:extLst>
      <p:ext uri="{BB962C8B-B14F-4D97-AF65-F5344CB8AC3E}">
        <p14:creationId xmlns:p14="http://schemas.microsoft.com/office/powerpoint/2010/main" val="3590288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12852"/>
            <a:ext cx="10947400" cy="5355312"/>
          </a:xfrm>
          <a:prstGeom prst="rect">
            <a:avLst/>
          </a:prstGeom>
          <a:ln>
            <a:solidFill>
              <a:schemeClr val="bg1">
                <a:lumMod val="65000"/>
              </a:schemeClr>
            </a:solidFill>
          </a:ln>
        </p:spPr>
        <p:txBody>
          <a:bodyPr wrap="square">
            <a:spAutoFit/>
          </a:bodyPr>
          <a:lstStyle/>
          <a:p>
            <a:r>
              <a:rPr lang="en-US" sz="1800" dirty="0"/>
              <a:t>public function store(</a:t>
            </a:r>
            <a:r>
              <a:rPr lang="en-US" sz="1800" dirty="0" err="1"/>
              <a:t>ProductRequest</a:t>
            </a:r>
            <a:r>
              <a:rPr lang="en-US" sz="1800" dirty="0"/>
              <a:t> $request)</a:t>
            </a:r>
          </a:p>
          <a:p>
            <a:r>
              <a:rPr lang="en-US" sz="1800" dirty="0" smtClean="0"/>
              <a:t>{</a:t>
            </a:r>
            <a:endParaRPr lang="en-US" sz="1800" dirty="0"/>
          </a:p>
          <a:p>
            <a:r>
              <a:rPr lang="en-US" sz="1800" dirty="0"/>
              <a:t>    $product = new Product(array(</a:t>
            </a:r>
          </a:p>
          <a:p>
            <a:r>
              <a:rPr lang="en-US" sz="1800" dirty="0"/>
              <a:t>      'name' =&gt; $request-&gt;get('name'),</a:t>
            </a:r>
          </a:p>
          <a:p>
            <a:r>
              <a:rPr lang="en-US" sz="1800" dirty="0"/>
              <a:t>      '</a:t>
            </a:r>
            <a:r>
              <a:rPr lang="en-US" sz="1800" dirty="0" err="1"/>
              <a:t>sku</a:t>
            </a:r>
            <a:r>
              <a:rPr lang="en-US" sz="1800" dirty="0"/>
              <a:t>'  =&gt; $request-&gt;get('</a:t>
            </a:r>
            <a:r>
              <a:rPr lang="en-US" sz="1800" dirty="0" err="1"/>
              <a:t>sku</a:t>
            </a:r>
            <a:r>
              <a:rPr lang="en-US" sz="1800" dirty="0"/>
              <a:t>')</a:t>
            </a:r>
          </a:p>
          <a:p>
            <a:r>
              <a:rPr lang="en-US" sz="1800" dirty="0"/>
              <a:t>    ));</a:t>
            </a:r>
          </a:p>
          <a:p>
            <a:endParaRPr lang="en-US" sz="1800" dirty="0"/>
          </a:p>
          <a:p>
            <a:r>
              <a:rPr lang="en-US" sz="1800" dirty="0"/>
              <a:t>    $product-&gt;save();</a:t>
            </a:r>
          </a:p>
          <a:p>
            <a:endParaRPr lang="en-US" sz="1800" dirty="0"/>
          </a:p>
          <a:p>
            <a:r>
              <a:rPr lang="en-US" sz="1800" dirty="0"/>
              <a:t>    $</a:t>
            </a:r>
            <a:r>
              <a:rPr lang="en-US" sz="1800" dirty="0" err="1"/>
              <a:t>imageName</a:t>
            </a:r>
            <a:r>
              <a:rPr lang="en-US" sz="1800" dirty="0"/>
              <a:t> = $product-&gt;id . '.' . </a:t>
            </a:r>
          </a:p>
          <a:p>
            <a:r>
              <a:rPr lang="en-US" sz="1800" dirty="0"/>
              <a:t>        $request-&gt;file('image')-&gt;</a:t>
            </a:r>
            <a:r>
              <a:rPr lang="en-US" sz="1800" dirty="0" err="1"/>
              <a:t>getClientOriginalExtension</a:t>
            </a:r>
            <a:r>
              <a:rPr lang="en-US" sz="1800" dirty="0"/>
              <a:t>();</a:t>
            </a:r>
          </a:p>
          <a:p>
            <a:endParaRPr lang="en-US" sz="1800" dirty="0"/>
          </a:p>
          <a:p>
            <a:r>
              <a:rPr lang="en-US" sz="1800" dirty="0"/>
              <a:t>    $request-&gt;file('image')-&gt;move(</a:t>
            </a:r>
          </a:p>
          <a:p>
            <a:r>
              <a:rPr lang="en-US" sz="1800" dirty="0"/>
              <a:t>        </a:t>
            </a:r>
            <a:r>
              <a:rPr lang="en-US" sz="1800" dirty="0" err="1"/>
              <a:t>base_path</a:t>
            </a:r>
            <a:r>
              <a:rPr lang="en-US" sz="1800" dirty="0"/>
              <a:t>() . '/public/images/catalog/', $</a:t>
            </a:r>
            <a:r>
              <a:rPr lang="en-US" sz="1800" dirty="0" err="1"/>
              <a:t>imageName</a:t>
            </a:r>
            <a:endParaRPr lang="en-US" sz="1800" dirty="0"/>
          </a:p>
          <a:p>
            <a:r>
              <a:rPr lang="en-US" sz="1800" dirty="0"/>
              <a:t>    );</a:t>
            </a:r>
          </a:p>
          <a:p>
            <a:endParaRPr lang="en-US" sz="1800" dirty="0"/>
          </a:p>
          <a:p>
            <a:r>
              <a:rPr lang="en-US" sz="1800" dirty="0"/>
              <a:t>    return \Redirect::route('</a:t>
            </a:r>
            <a:r>
              <a:rPr lang="en-US" sz="1800" dirty="0" err="1"/>
              <a:t>admin.products.edit</a:t>
            </a:r>
            <a:r>
              <a:rPr lang="en-US" sz="1800" dirty="0"/>
              <a:t>', </a:t>
            </a:r>
          </a:p>
          <a:p>
            <a:r>
              <a:rPr lang="en-US" sz="1800" dirty="0"/>
              <a:t>        array($product-&gt;id))-&gt;with('message', 'Product added!');    </a:t>
            </a:r>
          </a:p>
          <a:p>
            <a:r>
              <a:rPr lang="en-US" sz="1800" dirty="0"/>
              <a:t>}</a:t>
            </a:r>
            <a:endParaRPr lang="th-TH" sz="1800" dirty="0"/>
          </a:p>
        </p:txBody>
      </p:sp>
    </p:spTree>
    <p:extLst>
      <p:ext uri="{BB962C8B-B14F-4D97-AF65-F5344CB8AC3E}">
        <p14:creationId xmlns:p14="http://schemas.microsoft.com/office/powerpoint/2010/main" val="24109651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109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1075348"/>
            <a:ext cx="11407926" cy="1477328"/>
          </a:xfrm>
          <a:prstGeom prst="rect">
            <a:avLst/>
          </a:prstGeom>
        </p:spPr>
        <p:txBody>
          <a:bodyPr wrap="square">
            <a:spAutoFit/>
          </a:bodyPr>
          <a:lstStyle/>
          <a:p>
            <a:r>
              <a:rPr lang="th-TH" sz="1800" dirty="0"/>
              <a:t>In this action we first save the product, and then process the image. There are plenty of different approaches to processing the uploaded image; I’m keeping this simple and just saving the image using a name matching the product ID, so for instance if the saved product using the ID 42 then the associated uploaded image will be named 42.png. The image name is first created (and stored in $imageName) and then it is moved into the application’s /public/images/catalog directory.</a:t>
            </a:r>
          </a:p>
          <a:p>
            <a:endParaRPr lang="th-TH" sz="1800" dirty="0"/>
          </a:p>
          <a:p>
            <a:r>
              <a:rPr lang="th-TH" sz="1800" dirty="0"/>
              <a:t>Believe it or not, uploading an image using Laravel 5 is really that simple!</a:t>
            </a:r>
          </a:p>
        </p:txBody>
      </p:sp>
      <p:sp>
        <p:nvSpPr>
          <p:cNvPr id="10" name="Rectangle 9"/>
          <p:cNvSpPr/>
          <p:nvPr/>
        </p:nvSpPr>
        <p:spPr>
          <a:xfrm>
            <a:off x="462340" y="5785904"/>
            <a:ext cx="11467193" cy="369332"/>
          </a:xfrm>
          <a:prstGeom prst="rect">
            <a:avLst/>
          </a:prstGeom>
        </p:spPr>
        <p:txBody>
          <a:bodyPr wrap="square">
            <a:spAutoFit/>
          </a:bodyPr>
          <a:lstStyle/>
          <a:p>
            <a:r>
              <a:rPr lang="th-TH" sz="1800" dirty="0"/>
              <a:t>http://www.easylaravelbook.com/blog/2015/04/08/processing-file-uploads-with-laravel-5/</a:t>
            </a:r>
          </a:p>
        </p:txBody>
      </p:sp>
    </p:spTree>
    <p:extLst>
      <p:ext uri="{BB962C8B-B14F-4D97-AF65-F5344CB8AC3E}">
        <p14:creationId xmlns:p14="http://schemas.microsoft.com/office/powerpoint/2010/main" val="1973148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3204"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Customizing Structure </a:t>
            </a:r>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5</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27" y="2895071"/>
            <a:ext cx="5362122" cy="2413846"/>
          </a:xfrm>
          <a:prstGeom prst="rect">
            <a:avLst/>
          </a:prstGeom>
          <a:ln>
            <a:solidFill>
              <a:schemeClr val="tx1">
                <a:lumMod val="75000"/>
                <a:lumOff val="25000"/>
              </a:schemeClr>
            </a:solidFill>
          </a:ln>
        </p:spPr>
      </p:pic>
      <p:sp>
        <p:nvSpPr>
          <p:cNvPr id="5" name="TextBox 4"/>
          <p:cNvSpPr txBox="1"/>
          <p:nvPr/>
        </p:nvSpPr>
        <p:spPr>
          <a:xfrm>
            <a:off x="521607" y="1005904"/>
            <a:ext cx="10469533" cy="523220"/>
          </a:xfrm>
          <a:prstGeom prst="rect">
            <a:avLst/>
          </a:prstGeom>
          <a:noFill/>
        </p:spPr>
        <p:txBody>
          <a:bodyPr wrap="none" rtlCol="0">
            <a:spAutoFit/>
          </a:bodyPr>
          <a:lstStyle/>
          <a:p>
            <a:r>
              <a:rPr lang="th-TH" dirty="0" smtClean="0"/>
              <a:t>ปรับแต่งโครงสร้างของ </a:t>
            </a:r>
            <a:r>
              <a:rPr lang="en-US" dirty="0" err="1" smtClean="0"/>
              <a:t>Laravel</a:t>
            </a:r>
            <a:r>
              <a:rPr lang="en-US" dirty="0" smtClean="0"/>
              <a:t> 5 </a:t>
            </a:r>
            <a:r>
              <a:rPr lang="th-TH" dirty="0" smtClean="0"/>
              <a:t>โดยจะให้เรียกใช้งานได้จาก </a:t>
            </a:r>
            <a:r>
              <a:rPr lang="en-US" dirty="0" smtClean="0"/>
              <a:t>root directory </a:t>
            </a:r>
            <a:r>
              <a:rPr lang="th-TH" dirty="0" smtClean="0"/>
              <a:t>(ไม่ต้องเรียกผ่าน </a:t>
            </a:r>
            <a:r>
              <a:rPr lang="en-US" dirty="0" smtClean="0"/>
              <a:t>public folder)</a:t>
            </a:r>
            <a:endParaRPr lang="th-TH" dirty="0"/>
          </a:p>
        </p:txBody>
      </p:sp>
      <p:sp>
        <p:nvSpPr>
          <p:cNvPr id="10" name="TextBox 9"/>
          <p:cNvSpPr txBox="1"/>
          <p:nvPr/>
        </p:nvSpPr>
        <p:spPr>
          <a:xfrm>
            <a:off x="521607" y="1727430"/>
            <a:ext cx="5390242" cy="954107"/>
          </a:xfrm>
          <a:prstGeom prst="rect">
            <a:avLst/>
          </a:prstGeom>
          <a:noFill/>
        </p:spPr>
        <p:txBody>
          <a:bodyPr wrap="square" rtlCol="0">
            <a:spAutoFit/>
          </a:bodyPr>
          <a:lstStyle/>
          <a:p>
            <a:r>
              <a:rPr lang="en-US" b="1" dirty="0" smtClean="0"/>
              <a:t>Step 1: </a:t>
            </a:r>
            <a:r>
              <a:rPr lang="th-TH" dirty="0" smtClean="0"/>
              <a:t>เข้าไปทำการ </a:t>
            </a:r>
            <a:r>
              <a:rPr lang="en-US" dirty="0" smtClean="0"/>
              <a:t>move folder </a:t>
            </a:r>
            <a:r>
              <a:rPr lang="th-TH" dirty="0" smtClean="0"/>
              <a:t>จากใน </a:t>
            </a:r>
            <a:r>
              <a:rPr lang="en-US" dirty="0" smtClean="0"/>
              <a:t>public folder </a:t>
            </a:r>
            <a:r>
              <a:rPr lang="th-TH" dirty="0" smtClean="0"/>
              <a:t>ดังภาพ</a:t>
            </a:r>
            <a:endParaRPr lang="th-TH"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125" y="2910391"/>
            <a:ext cx="5692772" cy="2383205"/>
          </a:xfrm>
          <a:prstGeom prst="rect">
            <a:avLst/>
          </a:prstGeom>
          <a:ln>
            <a:solidFill>
              <a:schemeClr val="tx1">
                <a:lumMod val="75000"/>
                <a:lumOff val="25000"/>
              </a:schemeClr>
            </a:solidFill>
          </a:ln>
        </p:spPr>
      </p:pic>
      <p:sp>
        <p:nvSpPr>
          <p:cNvPr id="12" name="TextBox 11"/>
          <p:cNvSpPr txBox="1"/>
          <p:nvPr/>
        </p:nvSpPr>
        <p:spPr>
          <a:xfrm>
            <a:off x="6207125" y="1681521"/>
            <a:ext cx="5390242" cy="523220"/>
          </a:xfrm>
          <a:prstGeom prst="rect">
            <a:avLst/>
          </a:prstGeom>
          <a:noFill/>
        </p:spPr>
        <p:txBody>
          <a:bodyPr wrap="square" rtlCol="0">
            <a:spAutoFit/>
          </a:bodyPr>
          <a:lstStyle/>
          <a:p>
            <a:r>
              <a:rPr lang="en-US" b="1" dirty="0" smtClean="0"/>
              <a:t>Step 2: </a:t>
            </a:r>
            <a:r>
              <a:rPr lang="th-TH" dirty="0" smtClean="0"/>
              <a:t>นำไปวางไว้ใน </a:t>
            </a:r>
            <a:r>
              <a:rPr lang="en-US" dirty="0" smtClean="0"/>
              <a:t>resource/assets </a:t>
            </a:r>
            <a:r>
              <a:rPr lang="th-TH" dirty="0" smtClean="0"/>
              <a:t>ดังภาพ</a:t>
            </a:r>
            <a:endParaRPr lang="th-TH" dirty="0"/>
          </a:p>
        </p:txBody>
      </p:sp>
    </p:spTree>
    <p:extLst>
      <p:ext uri="{BB962C8B-B14F-4D97-AF65-F5344CB8AC3E}">
        <p14:creationId xmlns:p14="http://schemas.microsoft.com/office/powerpoint/2010/main" val="38773679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1479631"/>
            <a:ext cx="11407926" cy="677108"/>
          </a:xfrm>
          <a:prstGeom prst="rect">
            <a:avLst/>
          </a:prstGeom>
        </p:spPr>
        <p:txBody>
          <a:bodyPr wrap="square">
            <a:spAutoFit/>
          </a:bodyPr>
          <a:lstStyle/>
          <a:p>
            <a:r>
              <a:rPr lang="en-US" sz="2000" dirty="0"/>
              <a:t>1. Form :-</a:t>
            </a:r>
          </a:p>
          <a:p>
            <a:r>
              <a:rPr lang="en-US" sz="1800" dirty="0"/>
              <a:t>Form opening tag must have ‘files’=&gt;true and file field must have name [](with array) and ‘multiple’=&gt;true</a:t>
            </a:r>
            <a:endParaRPr lang="th-TH" sz="1800" dirty="0"/>
          </a:p>
        </p:txBody>
      </p:sp>
      <p:sp>
        <p:nvSpPr>
          <p:cNvPr id="2" name="Rectangle 1"/>
          <p:cNvSpPr/>
          <p:nvPr/>
        </p:nvSpPr>
        <p:spPr>
          <a:xfrm>
            <a:off x="462340" y="903382"/>
            <a:ext cx="3517310" cy="523220"/>
          </a:xfrm>
          <a:prstGeom prst="rect">
            <a:avLst/>
          </a:prstGeom>
        </p:spPr>
        <p:txBody>
          <a:bodyPr wrap="none">
            <a:spAutoFit/>
          </a:bodyPr>
          <a:lstStyle/>
          <a:p>
            <a:r>
              <a:rPr lang="th-TH" dirty="0"/>
              <a:t>Upload multiple files in laravel 5</a:t>
            </a:r>
          </a:p>
        </p:txBody>
      </p:sp>
      <p:sp>
        <p:nvSpPr>
          <p:cNvPr id="5" name="Rectangle 4"/>
          <p:cNvSpPr/>
          <p:nvPr/>
        </p:nvSpPr>
        <p:spPr>
          <a:xfrm>
            <a:off x="592667" y="2227087"/>
            <a:ext cx="11192933" cy="707886"/>
          </a:xfrm>
          <a:prstGeom prst="rect">
            <a:avLst/>
          </a:prstGeom>
          <a:ln>
            <a:solidFill>
              <a:schemeClr val="bg1">
                <a:lumMod val="65000"/>
              </a:schemeClr>
            </a:solidFill>
          </a:ln>
        </p:spPr>
        <p:txBody>
          <a:bodyPr wrap="square">
            <a:spAutoFit/>
          </a:bodyPr>
          <a:lstStyle/>
          <a:p>
            <a:r>
              <a:rPr lang="th-TH" sz="2000" dirty="0"/>
              <a:t>{!! Form::open(array('url'=&gt;'apply/multiple_upload','method'=&gt;'POST', 'files'=&gt;true)) !!}</a:t>
            </a:r>
          </a:p>
          <a:p>
            <a:r>
              <a:rPr lang="th-TH" sz="2000" dirty="0"/>
              <a:t>{!! Form::file('images[]', array('multiple'=&gt;true)) !!}</a:t>
            </a:r>
          </a:p>
        </p:txBody>
      </p:sp>
      <p:sp>
        <p:nvSpPr>
          <p:cNvPr id="11" name="Rectangle 10"/>
          <p:cNvSpPr/>
          <p:nvPr/>
        </p:nvSpPr>
        <p:spPr>
          <a:xfrm>
            <a:off x="592667" y="3072559"/>
            <a:ext cx="3661580" cy="369332"/>
          </a:xfrm>
          <a:prstGeom prst="rect">
            <a:avLst/>
          </a:prstGeom>
        </p:spPr>
        <p:txBody>
          <a:bodyPr wrap="none">
            <a:spAutoFit/>
          </a:bodyPr>
          <a:lstStyle/>
          <a:p>
            <a:r>
              <a:rPr lang="th-TH" sz="1800" dirty="0"/>
              <a:t>So Upload multiple files in laravel 5 View full code:-</a:t>
            </a:r>
          </a:p>
        </p:txBody>
      </p:sp>
      <p:sp>
        <p:nvSpPr>
          <p:cNvPr id="12" name="Rectangle 11"/>
          <p:cNvSpPr/>
          <p:nvPr/>
        </p:nvSpPr>
        <p:spPr>
          <a:xfrm>
            <a:off x="592667" y="3457921"/>
            <a:ext cx="5190066" cy="2862322"/>
          </a:xfrm>
          <a:prstGeom prst="rect">
            <a:avLst/>
          </a:prstGeom>
          <a:ln>
            <a:solidFill>
              <a:schemeClr val="bg1">
                <a:lumMod val="65000"/>
              </a:schemeClr>
            </a:solidFill>
          </a:ln>
        </p:spPr>
        <p:txBody>
          <a:bodyPr wrap="square">
            <a:spAutoFit/>
          </a:bodyPr>
          <a:lstStyle/>
          <a:p>
            <a:r>
              <a:rPr lang="th-TH" sz="1800" dirty="0"/>
              <a:t>&lt;div class="text-content"&gt;</a:t>
            </a:r>
          </a:p>
          <a:p>
            <a:r>
              <a:rPr lang="th-TH" sz="1800" dirty="0"/>
              <a:t>  &lt;div class="span7 offset1"&gt;</a:t>
            </a:r>
          </a:p>
          <a:p>
            <a:r>
              <a:rPr lang="th-TH" sz="1800" dirty="0"/>
              <a:t>  @if(Session::has('success'))</a:t>
            </a:r>
          </a:p>
          <a:p>
            <a:r>
              <a:rPr lang="th-TH" sz="1800" dirty="0"/>
              <a:t>    &lt;div class="alert-box success"&gt;</a:t>
            </a:r>
          </a:p>
          <a:p>
            <a:r>
              <a:rPr lang="th-TH" sz="1800" dirty="0"/>
              <a:t>      &lt;h2&gt;{!! Session::get('success') !!}&lt;/h2&gt;</a:t>
            </a:r>
          </a:p>
          <a:p>
            <a:r>
              <a:rPr lang="th-TH" sz="1800" dirty="0"/>
              <a:t>    &lt;/div&gt;</a:t>
            </a:r>
          </a:p>
          <a:p>
            <a:r>
              <a:rPr lang="th-TH" sz="1800" dirty="0"/>
              <a:t>  @endif</a:t>
            </a:r>
          </a:p>
          <a:p>
            <a:r>
              <a:rPr lang="th-TH" sz="1800" dirty="0"/>
              <a:t>  &lt;div class="secure"&gt;Upload form&lt;/div&gt;</a:t>
            </a:r>
          </a:p>
          <a:p>
            <a:r>
              <a:rPr lang="th-TH" sz="1800" dirty="0"/>
              <a:t>  {!! Form::open(array('url'=&gt;'apply/multiple_upload','method'=&gt;'POST', 'files'=&gt;true)) !!}</a:t>
            </a:r>
          </a:p>
        </p:txBody>
      </p:sp>
      <p:sp>
        <p:nvSpPr>
          <p:cNvPr id="13" name="Rectangle 12"/>
          <p:cNvSpPr/>
          <p:nvPr/>
        </p:nvSpPr>
        <p:spPr>
          <a:xfrm>
            <a:off x="6096000" y="3209461"/>
            <a:ext cx="5701090" cy="3046988"/>
          </a:xfrm>
          <a:prstGeom prst="rect">
            <a:avLst/>
          </a:prstGeom>
          <a:ln>
            <a:solidFill>
              <a:schemeClr val="bg1">
                <a:lumMod val="65000"/>
              </a:schemeClr>
            </a:solidFill>
          </a:ln>
        </p:spPr>
        <p:txBody>
          <a:bodyPr wrap="square">
            <a:spAutoFit/>
          </a:bodyPr>
          <a:lstStyle/>
          <a:p>
            <a:r>
              <a:rPr lang="en-US" sz="1600" dirty="0"/>
              <a:t> &lt;div class="control-group"&gt;</a:t>
            </a:r>
          </a:p>
          <a:p>
            <a:r>
              <a:rPr lang="en-US" sz="1600" dirty="0"/>
              <a:t>      &lt;div class="controls"&gt;</a:t>
            </a:r>
          </a:p>
          <a:p>
            <a:r>
              <a:rPr lang="en-US" sz="1600" dirty="0"/>
              <a:t>      {!! Form::file('images[]', array('multiple'=&gt;true)) !!}</a:t>
            </a:r>
          </a:p>
          <a:p>
            <a:r>
              <a:rPr lang="en-US" sz="1600" dirty="0"/>
              <a:t>	&lt;p class="errors"&gt;{!!$errors-&gt;first('images')!!}&lt;/p&gt;</a:t>
            </a:r>
          </a:p>
          <a:p>
            <a:r>
              <a:rPr lang="en-US" sz="1600" dirty="0"/>
              <a:t>	@if(Session::has('error'))</a:t>
            </a:r>
          </a:p>
          <a:p>
            <a:r>
              <a:rPr lang="en-US" sz="1600" dirty="0"/>
              <a:t>	&lt;p class="errors"&gt;{!! Session::get('error') !!}&lt;/p&gt;</a:t>
            </a:r>
          </a:p>
          <a:p>
            <a:r>
              <a:rPr lang="en-US" sz="1600" dirty="0"/>
              <a:t>	@</a:t>
            </a:r>
            <a:r>
              <a:rPr lang="en-US" sz="1600" dirty="0" err="1"/>
              <a:t>endif</a:t>
            </a:r>
            <a:endParaRPr lang="en-US" sz="1600" dirty="0"/>
          </a:p>
          <a:p>
            <a:r>
              <a:rPr lang="en-US" sz="1600" dirty="0"/>
              <a:t>     &lt;/div&gt;</a:t>
            </a:r>
          </a:p>
          <a:p>
            <a:r>
              <a:rPr lang="en-US" sz="1600" dirty="0"/>
              <a:t>&lt;/div&gt;</a:t>
            </a:r>
          </a:p>
          <a:p>
            <a:r>
              <a:rPr lang="en-US" sz="1600" dirty="0"/>
              <a:t>{!! Form::submit('Submit', array('class'=&gt;'send-</a:t>
            </a:r>
            <a:r>
              <a:rPr lang="en-US" sz="1600" dirty="0" err="1"/>
              <a:t>btn</a:t>
            </a:r>
            <a:r>
              <a:rPr lang="en-US" sz="1600" dirty="0"/>
              <a:t>')) !!}</a:t>
            </a:r>
          </a:p>
          <a:p>
            <a:r>
              <a:rPr lang="en-US" sz="1600" dirty="0"/>
              <a:t>{!! Form::close() !!}</a:t>
            </a:r>
          </a:p>
          <a:p>
            <a:r>
              <a:rPr lang="en-US" sz="1600" dirty="0"/>
              <a:t>&lt;/div&gt;</a:t>
            </a:r>
            <a:endParaRPr lang="th-TH" sz="1600" dirty="0"/>
          </a:p>
        </p:txBody>
      </p:sp>
    </p:spTree>
    <p:extLst>
      <p:ext uri="{BB962C8B-B14F-4D97-AF65-F5344CB8AC3E}">
        <p14:creationId xmlns:p14="http://schemas.microsoft.com/office/powerpoint/2010/main" val="8968949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File Uploads With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1529662"/>
            <a:ext cx="5294993" cy="400110"/>
          </a:xfrm>
          <a:prstGeom prst="rect">
            <a:avLst/>
          </a:prstGeom>
        </p:spPr>
        <p:txBody>
          <a:bodyPr wrap="square">
            <a:spAutoFit/>
          </a:bodyPr>
          <a:lstStyle/>
          <a:p>
            <a:r>
              <a:rPr lang="en-US" sz="2000" dirty="0"/>
              <a:t>2. Add below code to your controller </a:t>
            </a:r>
            <a:r>
              <a:rPr lang="en-US" sz="2000" dirty="0" smtClean="0"/>
              <a:t>function</a:t>
            </a:r>
            <a:endParaRPr lang="th-TH" sz="1800" dirty="0"/>
          </a:p>
        </p:txBody>
      </p:sp>
      <p:sp>
        <p:nvSpPr>
          <p:cNvPr id="2" name="Rectangle 1"/>
          <p:cNvSpPr/>
          <p:nvPr/>
        </p:nvSpPr>
        <p:spPr>
          <a:xfrm>
            <a:off x="462340" y="903382"/>
            <a:ext cx="3517310" cy="523220"/>
          </a:xfrm>
          <a:prstGeom prst="rect">
            <a:avLst/>
          </a:prstGeom>
        </p:spPr>
        <p:txBody>
          <a:bodyPr wrap="none">
            <a:spAutoFit/>
          </a:bodyPr>
          <a:lstStyle/>
          <a:p>
            <a:r>
              <a:rPr lang="th-TH" dirty="0"/>
              <a:t>Upload multiple files in laravel 5</a:t>
            </a:r>
          </a:p>
        </p:txBody>
      </p:sp>
      <p:sp>
        <p:nvSpPr>
          <p:cNvPr id="12" name="Rectangle 11"/>
          <p:cNvSpPr/>
          <p:nvPr/>
        </p:nvSpPr>
        <p:spPr>
          <a:xfrm>
            <a:off x="574600" y="2082169"/>
            <a:ext cx="5003800" cy="3970318"/>
          </a:xfrm>
          <a:prstGeom prst="rect">
            <a:avLst/>
          </a:prstGeom>
          <a:ln>
            <a:solidFill>
              <a:schemeClr val="bg1">
                <a:lumMod val="65000"/>
              </a:schemeClr>
            </a:solidFill>
          </a:ln>
        </p:spPr>
        <p:txBody>
          <a:bodyPr wrap="square">
            <a:spAutoFit/>
          </a:bodyPr>
          <a:lstStyle/>
          <a:p>
            <a:r>
              <a:rPr lang="en-US" sz="1800" dirty="0"/>
              <a:t>&lt;?</a:t>
            </a:r>
            <a:r>
              <a:rPr lang="en-US" sz="1800" dirty="0" err="1"/>
              <a:t>php</a:t>
            </a:r>
            <a:r>
              <a:rPr lang="en-US" sz="1800" dirty="0"/>
              <a:t> namespace App\Http\Controllers;</a:t>
            </a:r>
          </a:p>
          <a:p>
            <a:r>
              <a:rPr lang="en-US" sz="1800" dirty="0"/>
              <a:t>use Input;</a:t>
            </a:r>
          </a:p>
          <a:p>
            <a:r>
              <a:rPr lang="en-US" sz="1800" dirty="0"/>
              <a:t>use Validator;</a:t>
            </a:r>
          </a:p>
          <a:p>
            <a:r>
              <a:rPr lang="en-US" sz="1800" dirty="0"/>
              <a:t>use Redirect;</a:t>
            </a:r>
          </a:p>
          <a:p>
            <a:r>
              <a:rPr lang="en-US" sz="1800" dirty="0"/>
              <a:t>use Request;</a:t>
            </a:r>
          </a:p>
          <a:p>
            <a:r>
              <a:rPr lang="en-US" sz="1800" dirty="0"/>
              <a:t>use Session;</a:t>
            </a:r>
          </a:p>
          <a:p>
            <a:r>
              <a:rPr lang="en-US" sz="1800" dirty="0"/>
              <a:t>class </a:t>
            </a:r>
            <a:r>
              <a:rPr lang="en-US" sz="1800" dirty="0" err="1"/>
              <a:t>ApplyController</a:t>
            </a:r>
            <a:r>
              <a:rPr lang="en-US" sz="1800" dirty="0"/>
              <a:t> extends Controller {</a:t>
            </a:r>
          </a:p>
          <a:p>
            <a:r>
              <a:rPr lang="en-US" sz="1800" dirty="0"/>
              <a:t>  public function </a:t>
            </a:r>
            <a:r>
              <a:rPr lang="en-US" sz="1800" dirty="0" err="1"/>
              <a:t>multiple_upload</a:t>
            </a:r>
            <a:r>
              <a:rPr lang="en-US" sz="1800" dirty="0"/>
              <a:t>() {</a:t>
            </a:r>
          </a:p>
          <a:p>
            <a:r>
              <a:rPr lang="en-US" sz="1800" dirty="0"/>
              <a:t>    // getting all of the post data</a:t>
            </a:r>
          </a:p>
          <a:p>
            <a:r>
              <a:rPr lang="en-US" sz="1800" dirty="0"/>
              <a:t>    $files = Input::file('images');</a:t>
            </a:r>
          </a:p>
          <a:p>
            <a:r>
              <a:rPr lang="en-US" sz="1800" dirty="0"/>
              <a:t>    // Making counting of uploaded images</a:t>
            </a:r>
          </a:p>
          <a:p>
            <a:r>
              <a:rPr lang="en-US" sz="1800" dirty="0"/>
              <a:t>    $</a:t>
            </a:r>
            <a:r>
              <a:rPr lang="en-US" sz="1800" dirty="0" err="1"/>
              <a:t>file_count</a:t>
            </a:r>
            <a:r>
              <a:rPr lang="en-US" sz="1800" dirty="0"/>
              <a:t> = count($files);</a:t>
            </a:r>
          </a:p>
          <a:p>
            <a:r>
              <a:rPr lang="en-US" sz="1800" dirty="0"/>
              <a:t>    // start count how many uploaded</a:t>
            </a:r>
          </a:p>
          <a:p>
            <a:r>
              <a:rPr lang="en-US" sz="1800" dirty="0"/>
              <a:t>    $</a:t>
            </a:r>
            <a:r>
              <a:rPr lang="en-US" sz="1800" dirty="0" err="1"/>
              <a:t>uploadcount</a:t>
            </a:r>
            <a:r>
              <a:rPr lang="en-US" sz="1800" dirty="0"/>
              <a:t> = 0;</a:t>
            </a:r>
            <a:endParaRPr lang="th-TH" sz="1800" dirty="0"/>
          </a:p>
        </p:txBody>
      </p:sp>
      <p:sp>
        <p:nvSpPr>
          <p:cNvPr id="14" name="Rectangle 13"/>
          <p:cNvSpPr/>
          <p:nvPr/>
        </p:nvSpPr>
        <p:spPr>
          <a:xfrm>
            <a:off x="5935133" y="904764"/>
            <a:ext cx="5901267" cy="5355312"/>
          </a:xfrm>
          <a:prstGeom prst="rect">
            <a:avLst/>
          </a:prstGeom>
          <a:ln>
            <a:solidFill>
              <a:schemeClr val="bg1">
                <a:lumMod val="65000"/>
              </a:schemeClr>
            </a:solidFill>
          </a:ln>
        </p:spPr>
        <p:txBody>
          <a:bodyPr wrap="square">
            <a:spAutoFit/>
          </a:bodyPr>
          <a:lstStyle/>
          <a:p>
            <a:r>
              <a:rPr lang="en-US" sz="1800" dirty="0"/>
              <a:t> </a:t>
            </a:r>
            <a:r>
              <a:rPr lang="en-US" sz="1800" dirty="0" err="1"/>
              <a:t>foreach</a:t>
            </a:r>
            <a:r>
              <a:rPr lang="en-US" sz="1800" dirty="0"/>
              <a:t>($files as $file) {</a:t>
            </a:r>
          </a:p>
          <a:p>
            <a:r>
              <a:rPr lang="en-US" sz="1800" dirty="0"/>
              <a:t>      $rules = array('file' =&gt; 'required'); //'</a:t>
            </a:r>
            <a:r>
              <a:rPr lang="en-US" sz="1800" dirty="0" err="1"/>
              <a:t>required|mimes:png,gif,jpeg,txt,pdf,doc</a:t>
            </a:r>
            <a:r>
              <a:rPr lang="en-US" sz="1800" dirty="0"/>
              <a:t>'</a:t>
            </a:r>
          </a:p>
          <a:p>
            <a:r>
              <a:rPr lang="en-US" sz="1800" dirty="0"/>
              <a:t>      $validator = Validator::make(array('file'=&gt; $file), $rules);</a:t>
            </a:r>
          </a:p>
          <a:p>
            <a:r>
              <a:rPr lang="en-US" sz="1800" dirty="0"/>
              <a:t>      if($validator-&gt;passes()){</a:t>
            </a:r>
          </a:p>
          <a:p>
            <a:r>
              <a:rPr lang="en-US" sz="1800" dirty="0"/>
              <a:t>        $</a:t>
            </a:r>
            <a:r>
              <a:rPr lang="en-US" sz="1800" dirty="0" err="1"/>
              <a:t>destinationPath</a:t>
            </a:r>
            <a:r>
              <a:rPr lang="en-US" sz="1800" dirty="0"/>
              <a:t> = 'uploads';</a:t>
            </a:r>
          </a:p>
          <a:p>
            <a:r>
              <a:rPr lang="en-US" sz="1800" dirty="0"/>
              <a:t>        $filename = $file-&gt;</a:t>
            </a:r>
            <a:r>
              <a:rPr lang="en-US" sz="1800" dirty="0" err="1"/>
              <a:t>getClientOriginalName</a:t>
            </a:r>
            <a:r>
              <a:rPr lang="en-US" sz="1800" dirty="0"/>
              <a:t>();</a:t>
            </a:r>
          </a:p>
          <a:p>
            <a:r>
              <a:rPr lang="en-US" sz="1800" dirty="0"/>
              <a:t>        $</a:t>
            </a:r>
            <a:r>
              <a:rPr lang="en-US" sz="1800" dirty="0" err="1"/>
              <a:t>upload_success</a:t>
            </a:r>
            <a:r>
              <a:rPr lang="en-US" sz="1800" dirty="0"/>
              <a:t> = $file-&gt;move($</a:t>
            </a:r>
            <a:r>
              <a:rPr lang="en-US" sz="1800" dirty="0" err="1"/>
              <a:t>destinationPath</a:t>
            </a:r>
            <a:r>
              <a:rPr lang="en-US" sz="1800" dirty="0"/>
              <a:t>, $filename);</a:t>
            </a:r>
          </a:p>
          <a:p>
            <a:r>
              <a:rPr lang="en-US" sz="1800" dirty="0"/>
              <a:t>        $</a:t>
            </a:r>
            <a:r>
              <a:rPr lang="en-US" sz="1800" dirty="0" err="1"/>
              <a:t>uploadcount</a:t>
            </a:r>
            <a:r>
              <a:rPr lang="en-US" sz="1800" dirty="0"/>
              <a:t> ++;</a:t>
            </a:r>
          </a:p>
          <a:p>
            <a:r>
              <a:rPr lang="en-US" sz="1800" dirty="0"/>
              <a:t>      }</a:t>
            </a:r>
          </a:p>
          <a:p>
            <a:r>
              <a:rPr lang="en-US" sz="1800" dirty="0"/>
              <a:t>    }</a:t>
            </a:r>
          </a:p>
          <a:p>
            <a:r>
              <a:rPr lang="en-US" sz="1800" dirty="0"/>
              <a:t>    if($</a:t>
            </a:r>
            <a:r>
              <a:rPr lang="en-US" sz="1800" dirty="0" err="1"/>
              <a:t>uploadcount</a:t>
            </a:r>
            <a:r>
              <a:rPr lang="en-US" sz="1800" dirty="0"/>
              <a:t> == $</a:t>
            </a:r>
            <a:r>
              <a:rPr lang="en-US" sz="1800" dirty="0" err="1"/>
              <a:t>file_count</a:t>
            </a:r>
            <a:r>
              <a:rPr lang="en-US" sz="1800" dirty="0"/>
              <a:t>){</a:t>
            </a:r>
          </a:p>
          <a:p>
            <a:r>
              <a:rPr lang="en-US" sz="1800" dirty="0"/>
              <a:t>      Session::flash('success', 'Upload successfully'); </a:t>
            </a:r>
          </a:p>
          <a:p>
            <a:r>
              <a:rPr lang="en-US" sz="1800" dirty="0"/>
              <a:t>      return Redirect::to('upload');</a:t>
            </a:r>
          </a:p>
          <a:p>
            <a:r>
              <a:rPr lang="en-US" sz="1800" dirty="0"/>
              <a:t>    } </a:t>
            </a:r>
          </a:p>
          <a:p>
            <a:r>
              <a:rPr lang="en-US" sz="1800" dirty="0"/>
              <a:t>    else {</a:t>
            </a:r>
          </a:p>
          <a:p>
            <a:r>
              <a:rPr lang="en-US" sz="1800" dirty="0"/>
              <a:t>      return Redirect::to('upload')-&gt;</a:t>
            </a:r>
            <a:r>
              <a:rPr lang="en-US" sz="1800" dirty="0" err="1"/>
              <a:t>withInput</a:t>
            </a:r>
            <a:r>
              <a:rPr lang="en-US" sz="1800" dirty="0"/>
              <a:t>()-&gt;</a:t>
            </a:r>
            <a:r>
              <a:rPr lang="en-US" sz="1800" dirty="0" err="1"/>
              <a:t>withErrors</a:t>
            </a:r>
            <a:r>
              <a:rPr lang="en-US" sz="1800" dirty="0"/>
              <a:t>($validator);</a:t>
            </a:r>
          </a:p>
          <a:p>
            <a:r>
              <a:rPr lang="en-US" sz="1800" dirty="0"/>
              <a:t>    }</a:t>
            </a:r>
          </a:p>
          <a:p>
            <a:r>
              <a:rPr lang="en-US" sz="1800" dirty="0"/>
              <a:t>  }</a:t>
            </a:r>
          </a:p>
          <a:p>
            <a:r>
              <a:rPr lang="en-US" sz="1800" dirty="0"/>
              <a:t>}</a:t>
            </a:r>
            <a:endParaRPr lang="th-TH" sz="1800" dirty="0"/>
          </a:p>
        </p:txBody>
      </p:sp>
    </p:spTree>
    <p:extLst>
      <p:ext uri="{BB962C8B-B14F-4D97-AF65-F5344CB8AC3E}">
        <p14:creationId xmlns:p14="http://schemas.microsoft.com/office/powerpoint/2010/main" val="36293342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What is a </a:t>
            </a: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Interface</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5883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1323258" cy="707886"/>
          </a:xfrm>
          <a:prstGeom prst="rect">
            <a:avLst/>
          </a:prstGeom>
        </p:spPr>
        <p:txBody>
          <a:bodyPr wrap="square">
            <a:spAutoFit/>
          </a:bodyPr>
          <a:lstStyle/>
          <a:p>
            <a:r>
              <a:rPr lang="th-TH" sz="2000" dirty="0"/>
              <a:t>In Laravel, an interface is a contract for what methods will be used in a specific class. Actually, interfaces are not specific to Laravel, or even native PHP for that matter. Since we’ve been on a roll with Laravel, we’ll talk about interfaces in Laravel. </a:t>
            </a:r>
          </a:p>
        </p:txBody>
      </p:sp>
      <p:sp>
        <p:nvSpPr>
          <p:cNvPr id="14" name="Rectangle 13"/>
          <p:cNvSpPr/>
          <p:nvPr/>
        </p:nvSpPr>
        <p:spPr>
          <a:xfrm>
            <a:off x="521607" y="1781085"/>
            <a:ext cx="4281941" cy="523220"/>
          </a:xfrm>
          <a:prstGeom prst="rect">
            <a:avLst/>
          </a:prstGeom>
        </p:spPr>
        <p:txBody>
          <a:bodyPr wrap="none">
            <a:spAutoFit/>
          </a:bodyPr>
          <a:lstStyle/>
          <a:p>
            <a:r>
              <a:rPr lang="th-TH" dirty="0"/>
              <a:t>When would I want to use an Inteface?</a:t>
            </a:r>
          </a:p>
        </p:txBody>
      </p:sp>
      <p:sp>
        <p:nvSpPr>
          <p:cNvPr id="15" name="Rectangle 14"/>
          <p:cNvSpPr/>
          <p:nvPr/>
        </p:nvSpPr>
        <p:spPr>
          <a:xfrm>
            <a:off x="521607" y="2276464"/>
            <a:ext cx="11162392" cy="1477328"/>
          </a:xfrm>
          <a:prstGeom prst="rect">
            <a:avLst/>
          </a:prstGeom>
        </p:spPr>
        <p:txBody>
          <a:bodyPr wrap="square">
            <a:spAutoFit/>
          </a:bodyPr>
          <a:lstStyle/>
          <a:p>
            <a:r>
              <a:rPr lang="th-TH" sz="1800" dirty="0"/>
              <a:t>Let’s remember our Inversion of Control article in which we examined how and why the IoC container in Laravel is a great thing. We had a Car in that example. Over time, maybe we built a large application that makes heavy use of that Car class, and our code relies on that class in many places throughout the application. Well guess what, you just got a huge promotion, and soon enough you are going to be driving a new Porche. You need to swap out that Car class with the new Porche. You’ll have to dig through all the source code and try to figure out how the API of that class works. You might get it right, you might not. Well, that sucks! In a case like this, an Interface would have saved you a lot of time and effort!</a:t>
            </a:r>
          </a:p>
        </p:txBody>
      </p:sp>
      <p:sp>
        <p:nvSpPr>
          <p:cNvPr id="16" name="Rectangle 15"/>
          <p:cNvSpPr/>
          <p:nvPr/>
        </p:nvSpPr>
        <p:spPr>
          <a:xfrm>
            <a:off x="516088" y="3797070"/>
            <a:ext cx="3573414" cy="523220"/>
          </a:xfrm>
          <a:prstGeom prst="rect">
            <a:avLst/>
          </a:prstGeom>
        </p:spPr>
        <p:txBody>
          <a:bodyPr wrap="none">
            <a:spAutoFit/>
          </a:bodyPr>
          <a:lstStyle/>
          <a:p>
            <a:r>
              <a:rPr lang="th-TH" dirty="0"/>
              <a:t>How do we create an Interface?</a:t>
            </a:r>
          </a:p>
        </p:txBody>
      </p:sp>
      <p:sp>
        <p:nvSpPr>
          <p:cNvPr id="17" name="Rectangle 16"/>
          <p:cNvSpPr/>
          <p:nvPr/>
        </p:nvSpPr>
        <p:spPr>
          <a:xfrm>
            <a:off x="516088" y="4400115"/>
            <a:ext cx="11234584" cy="646331"/>
          </a:xfrm>
          <a:prstGeom prst="rect">
            <a:avLst/>
          </a:prstGeom>
        </p:spPr>
        <p:txBody>
          <a:bodyPr wrap="square">
            <a:spAutoFit/>
          </a:bodyPr>
          <a:lstStyle/>
          <a:p>
            <a:r>
              <a:rPr lang="th-TH" sz="1800" dirty="0"/>
              <a:t>Creating an Interface is super easy. It looks just like a normal class but instead we use the interface keyword. Instead of creating a Car class, or a Subaru class, or a Porche class, we can first begin by creating a CarInterface:</a:t>
            </a:r>
          </a:p>
        </p:txBody>
      </p:sp>
    </p:spTree>
    <p:extLst>
      <p:ext uri="{BB962C8B-B14F-4D97-AF65-F5344CB8AC3E}">
        <p14:creationId xmlns:p14="http://schemas.microsoft.com/office/powerpoint/2010/main" val="17750683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16088" y="951511"/>
            <a:ext cx="2292615" cy="523220"/>
          </a:xfrm>
          <a:prstGeom prst="rect">
            <a:avLst/>
          </a:prstGeom>
        </p:spPr>
        <p:txBody>
          <a:bodyPr wrap="none">
            <a:spAutoFit/>
          </a:bodyPr>
          <a:lstStyle/>
          <a:p>
            <a:r>
              <a:rPr lang="th-TH" dirty="0"/>
              <a:t>Create the Interface</a:t>
            </a:r>
          </a:p>
        </p:txBody>
      </p:sp>
      <p:sp>
        <p:nvSpPr>
          <p:cNvPr id="7" name="Rectangle 6"/>
          <p:cNvSpPr/>
          <p:nvPr/>
        </p:nvSpPr>
        <p:spPr>
          <a:xfrm>
            <a:off x="536121" y="1474731"/>
            <a:ext cx="11147878" cy="1477328"/>
          </a:xfrm>
          <a:prstGeom prst="rect">
            <a:avLst/>
          </a:prstGeom>
          <a:ln>
            <a:solidFill>
              <a:schemeClr val="bg1">
                <a:lumMod val="75000"/>
              </a:schemeClr>
            </a:solidFill>
          </a:ln>
        </p:spPr>
        <p:txBody>
          <a:bodyPr wrap="square">
            <a:spAutoFit/>
          </a:bodyPr>
          <a:lstStyle/>
          <a:p>
            <a:r>
              <a:rPr lang="th-TH" sz="1800" dirty="0"/>
              <a:t>interface CarInterface {</a:t>
            </a:r>
          </a:p>
          <a:p>
            <a:r>
              <a:rPr lang="th-TH" sz="1800" dirty="0"/>
              <a:t>    public function start();</a:t>
            </a:r>
          </a:p>
          <a:p>
            <a:r>
              <a:rPr lang="th-TH" sz="1800" dirty="0"/>
              <a:t>    public function gas();</a:t>
            </a:r>
          </a:p>
          <a:p>
            <a:r>
              <a:rPr lang="th-TH" sz="1800" dirty="0"/>
              <a:t>    public function brake();</a:t>
            </a:r>
          </a:p>
          <a:p>
            <a:r>
              <a:rPr lang="th-TH" sz="1800" dirty="0"/>
              <a:t>}</a:t>
            </a:r>
          </a:p>
        </p:txBody>
      </p:sp>
      <p:sp>
        <p:nvSpPr>
          <p:cNvPr id="10" name="Rectangle 9"/>
          <p:cNvSpPr/>
          <p:nvPr/>
        </p:nvSpPr>
        <p:spPr>
          <a:xfrm>
            <a:off x="516088" y="3104456"/>
            <a:ext cx="11219542" cy="707886"/>
          </a:xfrm>
          <a:prstGeom prst="rect">
            <a:avLst/>
          </a:prstGeom>
        </p:spPr>
        <p:txBody>
          <a:bodyPr wrap="square">
            <a:spAutoFit/>
          </a:bodyPr>
          <a:lstStyle/>
          <a:p>
            <a:r>
              <a:rPr lang="th-TH" sz="2000" dirty="0"/>
              <a:t>This tells our code that we can have any type of car we want, as long as it implements a start() gas() and brake() method. This is the API or contract of the interface.</a:t>
            </a:r>
          </a:p>
        </p:txBody>
      </p:sp>
      <p:sp>
        <p:nvSpPr>
          <p:cNvPr id="11" name="Rectangle 10"/>
          <p:cNvSpPr/>
          <p:nvPr/>
        </p:nvSpPr>
        <p:spPr>
          <a:xfrm>
            <a:off x="516088" y="3771566"/>
            <a:ext cx="4222631" cy="461665"/>
          </a:xfrm>
          <a:prstGeom prst="rect">
            <a:avLst/>
          </a:prstGeom>
        </p:spPr>
        <p:txBody>
          <a:bodyPr wrap="none">
            <a:spAutoFit/>
          </a:bodyPr>
          <a:lstStyle/>
          <a:p>
            <a:r>
              <a:rPr lang="th-TH" sz="2400" dirty="0"/>
              <a:t>Create a Class that Implements the Interface</a:t>
            </a:r>
          </a:p>
        </p:txBody>
      </p:sp>
      <p:sp>
        <p:nvSpPr>
          <p:cNvPr id="12" name="Rectangle 11"/>
          <p:cNvSpPr/>
          <p:nvPr/>
        </p:nvSpPr>
        <p:spPr>
          <a:xfrm>
            <a:off x="547688" y="4212616"/>
            <a:ext cx="11136311" cy="2123658"/>
          </a:xfrm>
          <a:prstGeom prst="rect">
            <a:avLst/>
          </a:prstGeom>
          <a:ln>
            <a:solidFill>
              <a:schemeClr val="bg1">
                <a:lumMod val="75000"/>
              </a:schemeClr>
            </a:solidFill>
          </a:ln>
        </p:spPr>
        <p:txBody>
          <a:bodyPr wrap="square">
            <a:spAutoFit/>
          </a:bodyPr>
          <a:lstStyle/>
          <a:p>
            <a:r>
              <a:rPr lang="th-TH" sz="1200" dirty="0"/>
              <a:t>class Subaru implements CarInterface {</a:t>
            </a:r>
          </a:p>
          <a:p>
            <a:r>
              <a:rPr lang="th-TH" sz="1200" dirty="0"/>
              <a:t>    public function start() {</a:t>
            </a:r>
          </a:p>
          <a:p>
            <a:r>
              <a:rPr lang="th-TH" sz="1200" dirty="0"/>
              <a:t>        echo 'Starts great';</a:t>
            </a:r>
          </a:p>
          <a:p>
            <a:r>
              <a:rPr lang="th-TH" sz="1200" dirty="0"/>
              <a:t>    }</a:t>
            </a:r>
          </a:p>
          <a:p>
            <a:r>
              <a:rPr lang="th-TH" sz="1200" dirty="0"/>
              <a:t>    public function gas()  {</a:t>
            </a:r>
          </a:p>
          <a:p>
            <a:r>
              <a:rPr lang="th-TH" sz="1200" dirty="0"/>
              <a:t>        echo 'Hit the gas and let the all wheel drive grip those back roads!';</a:t>
            </a:r>
          </a:p>
          <a:p>
            <a:r>
              <a:rPr lang="th-TH" sz="1200" dirty="0"/>
              <a:t>    }</a:t>
            </a:r>
          </a:p>
          <a:p>
            <a:r>
              <a:rPr lang="th-TH" sz="1200" dirty="0"/>
              <a:t>    public function brake() {</a:t>
            </a:r>
          </a:p>
          <a:p>
            <a:r>
              <a:rPr lang="th-TH" sz="1200" dirty="0"/>
              <a:t>        echo 'Wow these Brembo brakes are powerful';</a:t>
            </a:r>
          </a:p>
          <a:p>
            <a:r>
              <a:rPr lang="th-TH" sz="1200" dirty="0"/>
              <a:t>    }</a:t>
            </a:r>
          </a:p>
          <a:p>
            <a:r>
              <a:rPr lang="th-TH" sz="1200" dirty="0"/>
              <a:t>}</a:t>
            </a:r>
          </a:p>
        </p:txBody>
      </p:sp>
    </p:spTree>
    <p:extLst>
      <p:ext uri="{BB962C8B-B14F-4D97-AF65-F5344CB8AC3E}">
        <p14:creationId xmlns:p14="http://schemas.microsoft.com/office/powerpoint/2010/main" val="16203609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16088" y="951511"/>
            <a:ext cx="2989921" cy="523220"/>
          </a:xfrm>
          <a:prstGeom prst="rect">
            <a:avLst/>
          </a:prstGeom>
        </p:spPr>
        <p:txBody>
          <a:bodyPr wrap="none">
            <a:spAutoFit/>
          </a:bodyPr>
          <a:lstStyle/>
          <a:p>
            <a:r>
              <a:rPr lang="en-US" dirty="0"/>
              <a:t>Start Using Your Interface!</a:t>
            </a:r>
            <a:endParaRPr lang="th-TH" dirty="0"/>
          </a:p>
        </p:txBody>
      </p:sp>
      <p:sp>
        <p:nvSpPr>
          <p:cNvPr id="11" name="Rectangle 10"/>
          <p:cNvSpPr/>
          <p:nvPr/>
        </p:nvSpPr>
        <p:spPr>
          <a:xfrm>
            <a:off x="516088" y="3771566"/>
            <a:ext cx="1947969" cy="461665"/>
          </a:xfrm>
          <a:prstGeom prst="rect">
            <a:avLst/>
          </a:prstGeom>
        </p:spPr>
        <p:txBody>
          <a:bodyPr wrap="none">
            <a:spAutoFit/>
          </a:bodyPr>
          <a:lstStyle/>
          <a:p>
            <a:r>
              <a:rPr lang="en-US" sz="2400" dirty="0"/>
              <a:t>Bind Your Interface</a:t>
            </a:r>
            <a:endParaRPr lang="th-TH" sz="2400" dirty="0"/>
          </a:p>
        </p:txBody>
      </p:sp>
      <p:sp>
        <p:nvSpPr>
          <p:cNvPr id="2" name="Rectangle 1"/>
          <p:cNvSpPr/>
          <p:nvPr/>
        </p:nvSpPr>
        <p:spPr>
          <a:xfrm>
            <a:off x="516087" y="1524797"/>
            <a:ext cx="11074779" cy="646331"/>
          </a:xfrm>
          <a:prstGeom prst="rect">
            <a:avLst/>
          </a:prstGeom>
        </p:spPr>
        <p:txBody>
          <a:bodyPr wrap="square">
            <a:spAutoFit/>
          </a:bodyPr>
          <a:lstStyle/>
          <a:p>
            <a:r>
              <a:rPr lang="th-TH" sz="1800" dirty="0"/>
              <a:t>we set up our CarInterace and we have a class that implements it, we’re future proofing our application and making sure we have testability baked in as well since we can so easily swap instances in and out of our app. Let’s test this puppy out:</a:t>
            </a:r>
          </a:p>
        </p:txBody>
      </p:sp>
      <p:sp>
        <p:nvSpPr>
          <p:cNvPr id="13" name="Rectangle 12"/>
          <p:cNvSpPr/>
          <p:nvPr/>
        </p:nvSpPr>
        <p:spPr>
          <a:xfrm>
            <a:off x="609600" y="2325577"/>
            <a:ext cx="4648200" cy="1323439"/>
          </a:xfrm>
          <a:prstGeom prst="rect">
            <a:avLst/>
          </a:prstGeom>
          <a:ln>
            <a:solidFill>
              <a:schemeClr val="bg1">
                <a:lumMod val="75000"/>
              </a:schemeClr>
            </a:solidFill>
          </a:ln>
        </p:spPr>
        <p:txBody>
          <a:bodyPr wrap="square">
            <a:spAutoFit/>
          </a:bodyPr>
          <a:lstStyle/>
          <a:p>
            <a:r>
              <a:rPr lang="th-TH" sz="2000" dirty="0"/>
              <a:t>Route::get('/', function()</a:t>
            </a:r>
          </a:p>
          <a:p>
            <a:r>
              <a:rPr lang="th-TH" sz="2000" dirty="0"/>
              <a:t>{</a:t>
            </a:r>
          </a:p>
          <a:p>
            <a:r>
              <a:rPr lang="th-TH" sz="2000" dirty="0"/>
              <a:t>    dd(App::make('CarInterface'));  </a:t>
            </a:r>
          </a:p>
          <a:p>
            <a:r>
              <a:rPr lang="th-TH" sz="2000" dirty="0"/>
              <a:t>});</a:t>
            </a:r>
          </a:p>
        </p:txBody>
      </p:sp>
      <p:sp>
        <p:nvSpPr>
          <p:cNvPr id="14" name="Rectangle 13"/>
          <p:cNvSpPr/>
          <p:nvPr/>
        </p:nvSpPr>
        <p:spPr>
          <a:xfrm>
            <a:off x="609600" y="4407589"/>
            <a:ext cx="4580467" cy="1477328"/>
          </a:xfrm>
          <a:prstGeom prst="rect">
            <a:avLst/>
          </a:prstGeom>
          <a:ln>
            <a:solidFill>
              <a:schemeClr val="bg1">
                <a:lumMod val="75000"/>
              </a:schemeClr>
            </a:solidFill>
          </a:ln>
        </p:spPr>
        <p:txBody>
          <a:bodyPr wrap="square">
            <a:spAutoFit/>
          </a:bodyPr>
          <a:lstStyle/>
          <a:p>
            <a:r>
              <a:rPr lang="th-TH" sz="1800" dirty="0"/>
              <a:t>interface CarInterface {</a:t>
            </a:r>
          </a:p>
          <a:p>
            <a:r>
              <a:rPr lang="th-TH" sz="1800" dirty="0"/>
              <a:t>    public function start();</a:t>
            </a:r>
          </a:p>
          <a:p>
            <a:r>
              <a:rPr lang="th-TH" sz="1800" dirty="0"/>
              <a:t>    public function gas();</a:t>
            </a:r>
          </a:p>
          <a:p>
            <a:r>
              <a:rPr lang="th-TH" sz="1800" dirty="0"/>
              <a:t>    public function brake();</a:t>
            </a:r>
          </a:p>
          <a:p>
            <a:r>
              <a:rPr lang="th-TH" sz="1800" dirty="0" smtClean="0"/>
              <a:t>}</a:t>
            </a:r>
            <a:endParaRPr lang="th-TH" sz="1800" dirty="0"/>
          </a:p>
        </p:txBody>
      </p:sp>
      <p:sp>
        <p:nvSpPr>
          <p:cNvPr id="15" name="Rectangle 14"/>
          <p:cNvSpPr/>
          <p:nvPr/>
        </p:nvSpPr>
        <p:spPr>
          <a:xfrm>
            <a:off x="5494866" y="2335842"/>
            <a:ext cx="6096000" cy="3139321"/>
          </a:xfrm>
          <a:prstGeom prst="rect">
            <a:avLst/>
          </a:prstGeom>
          <a:ln>
            <a:solidFill>
              <a:schemeClr val="bg1">
                <a:lumMod val="75000"/>
              </a:schemeClr>
            </a:solidFill>
          </a:ln>
        </p:spPr>
        <p:txBody>
          <a:bodyPr>
            <a:spAutoFit/>
          </a:bodyPr>
          <a:lstStyle/>
          <a:p>
            <a:r>
              <a:rPr lang="th-TH" sz="1800" dirty="0"/>
              <a:t>class Subaru implements CarInterface {</a:t>
            </a:r>
          </a:p>
          <a:p>
            <a:r>
              <a:rPr lang="th-TH" sz="1800" dirty="0"/>
              <a:t>    public function start() {</a:t>
            </a:r>
          </a:p>
          <a:p>
            <a:r>
              <a:rPr lang="th-TH" sz="1800" dirty="0"/>
              <a:t>        echo 'Starts great'.'&lt;br&gt;';</a:t>
            </a:r>
          </a:p>
          <a:p>
            <a:r>
              <a:rPr lang="th-TH" sz="1800" dirty="0"/>
              <a:t>    }</a:t>
            </a:r>
          </a:p>
          <a:p>
            <a:r>
              <a:rPr lang="th-TH" sz="1800" dirty="0"/>
              <a:t>    public function gas()  {</a:t>
            </a:r>
          </a:p>
          <a:p>
            <a:r>
              <a:rPr lang="th-TH" sz="1800" dirty="0"/>
              <a:t>        echo 'Hit the gas and let the all wheel drive grip those back roads!'.'&lt;br&gt;';</a:t>
            </a:r>
          </a:p>
          <a:p>
            <a:r>
              <a:rPr lang="th-TH" sz="1800" dirty="0"/>
              <a:t>    }</a:t>
            </a:r>
          </a:p>
          <a:p>
            <a:r>
              <a:rPr lang="th-TH" sz="1800" dirty="0"/>
              <a:t>    public function brake() {</a:t>
            </a:r>
          </a:p>
          <a:p>
            <a:r>
              <a:rPr lang="th-TH" sz="1800" dirty="0"/>
              <a:t>        echo 'Wow these Brembo brakes are powerful'.'&lt;br&gt;';</a:t>
            </a:r>
          </a:p>
          <a:p>
            <a:r>
              <a:rPr lang="th-TH" sz="1800" dirty="0"/>
              <a:t>    }</a:t>
            </a:r>
          </a:p>
          <a:p>
            <a:r>
              <a:rPr lang="th-TH" sz="1800" dirty="0"/>
              <a:t>}</a:t>
            </a:r>
          </a:p>
        </p:txBody>
      </p:sp>
    </p:spTree>
    <p:extLst>
      <p:ext uri="{BB962C8B-B14F-4D97-AF65-F5344CB8AC3E}">
        <p14:creationId xmlns:p14="http://schemas.microsoft.com/office/powerpoint/2010/main" val="22615685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21607" y="935609"/>
            <a:ext cx="1947969" cy="461665"/>
          </a:xfrm>
          <a:prstGeom prst="rect">
            <a:avLst/>
          </a:prstGeom>
        </p:spPr>
        <p:txBody>
          <a:bodyPr wrap="none">
            <a:spAutoFit/>
          </a:bodyPr>
          <a:lstStyle/>
          <a:p>
            <a:r>
              <a:rPr lang="en-US" sz="2400" dirty="0"/>
              <a:t>Bind Your Interface</a:t>
            </a:r>
            <a:endParaRPr lang="th-TH" sz="2400" dirty="0"/>
          </a:p>
        </p:txBody>
      </p:sp>
      <p:sp>
        <p:nvSpPr>
          <p:cNvPr id="15" name="Rectangle 14"/>
          <p:cNvSpPr/>
          <p:nvPr/>
        </p:nvSpPr>
        <p:spPr>
          <a:xfrm>
            <a:off x="521607" y="1426602"/>
            <a:ext cx="11162392" cy="2585323"/>
          </a:xfrm>
          <a:prstGeom prst="rect">
            <a:avLst/>
          </a:prstGeom>
          <a:ln>
            <a:solidFill>
              <a:schemeClr val="bg1">
                <a:lumMod val="75000"/>
              </a:schemeClr>
            </a:solidFill>
          </a:ln>
        </p:spPr>
        <p:txBody>
          <a:bodyPr wrap="square">
            <a:spAutoFit/>
          </a:bodyPr>
          <a:lstStyle/>
          <a:p>
            <a:r>
              <a:rPr lang="en-US" sz="1800" dirty="0"/>
              <a:t>App::bind('</a:t>
            </a:r>
            <a:r>
              <a:rPr lang="en-US" sz="1800" dirty="0" err="1"/>
              <a:t>CarInterface</a:t>
            </a:r>
            <a:r>
              <a:rPr lang="en-US" sz="1800" dirty="0"/>
              <a:t>', 'Subaru');</a:t>
            </a:r>
          </a:p>
          <a:p>
            <a:r>
              <a:rPr lang="en-US" sz="1800" dirty="0"/>
              <a:t> </a:t>
            </a:r>
          </a:p>
          <a:p>
            <a:r>
              <a:rPr lang="en-US" sz="1800" dirty="0"/>
              <a:t>Route::get('/', function()</a:t>
            </a:r>
          </a:p>
          <a:p>
            <a:r>
              <a:rPr lang="en-US" sz="1800" dirty="0"/>
              <a:t>{</a:t>
            </a:r>
          </a:p>
          <a:p>
            <a:r>
              <a:rPr lang="en-US" sz="1800" dirty="0"/>
              <a:t>    $car = App::make('</a:t>
            </a:r>
            <a:r>
              <a:rPr lang="en-US" sz="1800" dirty="0" err="1"/>
              <a:t>CarInterface</a:t>
            </a:r>
            <a:r>
              <a:rPr lang="en-US" sz="1800" dirty="0"/>
              <a:t>');  </a:t>
            </a:r>
          </a:p>
          <a:p>
            <a:r>
              <a:rPr lang="en-US" sz="1800" dirty="0"/>
              <a:t>	$car-&gt;start();</a:t>
            </a:r>
          </a:p>
          <a:p>
            <a:r>
              <a:rPr lang="en-US" sz="1800" dirty="0"/>
              <a:t>	$car-&gt;gas();</a:t>
            </a:r>
          </a:p>
          <a:p>
            <a:r>
              <a:rPr lang="en-US" sz="1800" dirty="0"/>
              <a:t>	$car-&gt;brake();</a:t>
            </a:r>
          </a:p>
          <a:p>
            <a:r>
              <a:rPr lang="en-US" sz="1800" dirty="0"/>
              <a:t>});</a:t>
            </a:r>
            <a:endParaRPr lang="th-TH" sz="1800" dirty="0"/>
          </a:p>
        </p:txBody>
      </p:sp>
      <p:sp>
        <p:nvSpPr>
          <p:cNvPr id="7" name="Rectangle 6"/>
          <p:cNvSpPr/>
          <p:nvPr/>
        </p:nvSpPr>
        <p:spPr>
          <a:xfrm>
            <a:off x="449415" y="4208600"/>
            <a:ext cx="11234584" cy="400110"/>
          </a:xfrm>
          <a:prstGeom prst="rect">
            <a:avLst/>
          </a:prstGeom>
        </p:spPr>
        <p:txBody>
          <a:bodyPr wrap="square">
            <a:spAutoFit/>
          </a:bodyPr>
          <a:lstStyle/>
          <a:p>
            <a:r>
              <a:rPr lang="th-TH" sz="2000" dirty="0"/>
              <a:t>Here, we create a CarInterface, define a Subaru class based on that interface, bind it to our app, and then use it anywhere we want in our code.</a:t>
            </a:r>
          </a:p>
        </p:txBody>
      </p:sp>
      <p:sp>
        <p:nvSpPr>
          <p:cNvPr id="10" name="Rectangle 9"/>
          <p:cNvSpPr/>
          <p:nvPr/>
        </p:nvSpPr>
        <p:spPr>
          <a:xfrm>
            <a:off x="521607" y="4600720"/>
            <a:ext cx="2611612" cy="523220"/>
          </a:xfrm>
          <a:prstGeom prst="rect">
            <a:avLst/>
          </a:prstGeom>
        </p:spPr>
        <p:txBody>
          <a:bodyPr wrap="none">
            <a:spAutoFit/>
          </a:bodyPr>
          <a:lstStyle/>
          <a:p>
            <a:r>
              <a:rPr lang="th-TH" dirty="0"/>
              <a:t>Swap Implementations</a:t>
            </a:r>
          </a:p>
        </p:txBody>
      </p:sp>
      <p:sp>
        <p:nvSpPr>
          <p:cNvPr id="12" name="Rectangle 11"/>
          <p:cNvSpPr/>
          <p:nvPr/>
        </p:nvSpPr>
        <p:spPr>
          <a:xfrm>
            <a:off x="464457" y="5224259"/>
            <a:ext cx="11219542" cy="369332"/>
          </a:xfrm>
          <a:prstGeom prst="rect">
            <a:avLst/>
          </a:prstGeom>
        </p:spPr>
        <p:txBody>
          <a:bodyPr wrap="square">
            <a:spAutoFit/>
          </a:bodyPr>
          <a:lstStyle/>
          <a:p>
            <a:r>
              <a:rPr lang="th-TH" sz="1800" dirty="0"/>
              <a:t>We’ve done a great job, and for our hard work, we do get that promotion. With it, comes a new Porche and we want to make use of it right away. Let’s do so:</a:t>
            </a:r>
          </a:p>
        </p:txBody>
      </p:sp>
    </p:spTree>
    <p:extLst>
      <p:ext uri="{BB962C8B-B14F-4D97-AF65-F5344CB8AC3E}">
        <p14:creationId xmlns:p14="http://schemas.microsoft.com/office/powerpoint/2010/main" val="6103350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06565" y="982214"/>
            <a:ext cx="2611612" cy="523220"/>
          </a:xfrm>
          <a:prstGeom prst="rect">
            <a:avLst/>
          </a:prstGeom>
        </p:spPr>
        <p:txBody>
          <a:bodyPr wrap="none">
            <a:spAutoFit/>
          </a:bodyPr>
          <a:lstStyle/>
          <a:p>
            <a:r>
              <a:rPr lang="th-TH" dirty="0"/>
              <a:t>Swap Implementations</a:t>
            </a:r>
          </a:p>
        </p:txBody>
      </p:sp>
      <p:sp>
        <p:nvSpPr>
          <p:cNvPr id="2" name="Rectangle 1"/>
          <p:cNvSpPr/>
          <p:nvPr/>
        </p:nvSpPr>
        <p:spPr>
          <a:xfrm>
            <a:off x="543532" y="1761073"/>
            <a:ext cx="4240135" cy="4278094"/>
          </a:xfrm>
          <a:prstGeom prst="rect">
            <a:avLst/>
          </a:prstGeom>
          <a:ln>
            <a:solidFill>
              <a:schemeClr val="bg1">
                <a:lumMod val="75000"/>
              </a:schemeClr>
            </a:solidFill>
          </a:ln>
        </p:spPr>
        <p:txBody>
          <a:bodyPr wrap="square">
            <a:spAutoFit/>
          </a:bodyPr>
          <a:lstStyle/>
          <a:p>
            <a:r>
              <a:rPr lang="th-TH" sz="1600" dirty="0"/>
              <a:t>interface CarInterface {</a:t>
            </a:r>
          </a:p>
          <a:p>
            <a:r>
              <a:rPr lang="th-TH" sz="1600" dirty="0"/>
              <a:t>    public function start();</a:t>
            </a:r>
          </a:p>
          <a:p>
            <a:r>
              <a:rPr lang="th-TH" sz="1600" dirty="0"/>
              <a:t>    public function gas();</a:t>
            </a:r>
          </a:p>
          <a:p>
            <a:r>
              <a:rPr lang="th-TH" sz="1600" dirty="0"/>
              <a:t>    public function brake();</a:t>
            </a:r>
          </a:p>
          <a:p>
            <a:r>
              <a:rPr lang="th-TH" sz="1600" dirty="0"/>
              <a:t>}</a:t>
            </a:r>
          </a:p>
          <a:p>
            <a:r>
              <a:rPr lang="th-TH" sz="1600" dirty="0"/>
              <a:t> </a:t>
            </a:r>
          </a:p>
          <a:p>
            <a:r>
              <a:rPr lang="th-TH" sz="1600" dirty="0"/>
              <a:t>class Porche implements CarInterface {</a:t>
            </a:r>
          </a:p>
          <a:p>
            <a:r>
              <a:rPr lang="th-TH" sz="1600" dirty="0"/>
              <a:t>    public function start() {</a:t>
            </a:r>
          </a:p>
          <a:p>
            <a:r>
              <a:rPr lang="th-TH" sz="1600" dirty="0"/>
              <a:t>        echo 'Push button start'.'&lt;br&gt;';</a:t>
            </a:r>
          </a:p>
          <a:p>
            <a:r>
              <a:rPr lang="th-TH" sz="1600" dirty="0"/>
              <a:t>    }</a:t>
            </a:r>
          </a:p>
          <a:p>
            <a:r>
              <a:rPr lang="th-TH" sz="1600" dirty="0"/>
              <a:t>    public function gas()  {</a:t>
            </a:r>
          </a:p>
          <a:p>
            <a:r>
              <a:rPr lang="th-TH" sz="1600" dirty="0"/>
              <a:t>        echo '0 to 60 in 3.7 seconds!'.'&lt;br&gt;';</a:t>
            </a:r>
          </a:p>
          <a:p>
            <a:r>
              <a:rPr lang="th-TH" sz="1600" dirty="0"/>
              <a:t>    }</a:t>
            </a:r>
          </a:p>
          <a:p>
            <a:r>
              <a:rPr lang="th-TH" sz="1600" dirty="0"/>
              <a:t>    public function brake() {</a:t>
            </a:r>
          </a:p>
          <a:p>
            <a:r>
              <a:rPr lang="th-TH" sz="1600" dirty="0"/>
              <a:t>        echo 'Brakes? Who needs brakes?'.'&lt;br&gt;';</a:t>
            </a:r>
          </a:p>
          <a:p>
            <a:r>
              <a:rPr lang="th-TH" sz="1600" dirty="0"/>
              <a:t>    }</a:t>
            </a:r>
          </a:p>
          <a:p>
            <a:r>
              <a:rPr lang="th-TH" sz="1600" dirty="0"/>
              <a:t>}</a:t>
            </a:r>
          </a:p>
        </p:txBody>
      </p:sp>
      <p:sp>
        <p:nvSpPr>
          <p:cNvPr id="13" name="Rectangle 12"/>
          <p:cNvSpPr/>
          <p:nvPr/>
        </p:nvSpPr>
        <p:spPr>
          <a:xfrm>
            <a:off x="4954665" y="1761073"/>
            <a:ext cx="4240135" cy="2308324"/>
          </a:xfrm>
          <a:prstGeom prst="rect">
            <a:avLst/>
          </a:prstGeom>
          <a:ln>
            <a:solidFill>
              <a:schemeClr val="bg1">
                <a:lumMod val="75000"/>
              </a:schemeClr>
            </a:solidFill>
          </a:ln>
        </p:spPr>
        <p:txBody>
          <a:bodyPr wrap="square">
            <a:spAutoFit/>
          </a:bodyPr>
          <a:lstStyle/>
          <a:p>
            <a:r>
              <a:rPr lang="en-US" sz="1600" dirty="0" smtClean="0"/>
              <a:t>App</a:t>
            </a:r>
            <a:r>
              <a:rPr lang="en-US" sz="1600" dirty="0"/>
              <a:t>::bind('</a:t>
            </a:r>
            <a:r>
              <a:rPr lang="en-US" sz="1600" dirty="0" err="1"/>
              <a:t>CarInterface</a:t>
            </a:r>
            <a:r>
              <a:rPr lang="en-US" sz="1600" dirty="0"/>
              <a:t>', '</a:t>
            </a:r>
            <a:r>
              <a:rPr lang="en-US" sz="1600" dirty="0" err="1"/>
              <a:t>Porche</a:t>
            </a:r>
            <a:r>
              <a:rPr lang="en-US" sz="1600" dirty="0"/>
              <a:t>');</a:t>
            </a:r>
          </a:p>
          <a:p>
            <a:r>
              <a:rPr lang="en-US" sz="1600" dirty="0"/>
              <a:t> </a:t>
            </a:r>
          </a:p>
          <a:p>
            <a:r>
              <a:rPr lang="en-US" sz="1600" dirty="0"/>
              <a:t>Route::get('/', function()</a:t>
            </a:r>
          </a:p>
          <a:p>
            <a:r>
              <a:rPr lang="en-US" sz="1600" dirty="0"/>
              <a:t>{</a:t>
            </a:r>
          </a:p>
          <a:p>
            <a:r>
              <a:rPr lang="en-US" sz="1600" dirty="0"/>
              <a:t>    $car = App::make('</a:t>
            </a:r>
            <a:r>
              <a:rPr lang="en-US" sz="1600" dirty="0" err="1"/>
              <a:t>CarInterface</a:t>
            </a:r>
            <a:r>
              <a:rPr lang="en-US" sz="1600" dirty="0"/>
              <a:t>');  </a:t>
            </a:r>
          </a:p>
          <a:p>
            <a:r>
              <a:rPr lang="en-US" sz="1600" dirty="0"/>
              <a:t>	$car-&gt;start();</a:t>
            </a:r>
          </a:p>
          <a:p>
            <a:r>
              <a:rPr lang="en-US" sz="1600" dirty="0"/>
              <a:t>	$car-&gt;gas();</a:t>
            </a:r>
          </a:p>
          <a:p>
            <a:r>
              <a:rPr lang="en-US" sz="1600" dirty="0"/>
              <a:t>	$car-&gt;brake();</a:t>
            </a:r>
          </a:p>
          <a:p>
            <a:r>
              <a:rPr lang="en-US" sz="1600" dirty="0"/>
              <a:t>});</a:t>
            </a:r>
            <a:endParaRPr lang="th-TH" sz="1600" dirty="0"/>
          </a:p>
        </p:txBody>
      </p:sp>
      <p:sp>
        <p:nvSpPr>
          <p:cNvPr id="5" name="Rectangle 4"/>
          <p:cNvSpPr/>
          <p:nvPr/>
        </p:nvSpPr>
        <p:spPr>
          <a:xfrm>
            <a:off x="4954665" y="4221794"/>
            <a:ext cx="6096000" cy="646331"/>
          </a:xfrm>
          <a:prstGeom prst="rect">
            <a:avLst/>
          </a:prstGeom>
        </p:spPr>
        <p:txBody>
          <a:bodyPr>
            <a:spAutoFit/>
          </a:bodyPr>
          <a:lstStyle/>
          <a:p>
            <a:r>
              <a:rPr lang="th-TH" sz="1800" dirty="0"/>
              <a:t>Nice – you got your Porche and it is working great thanks to our contract by way of the CarInterface we had set up initially.</a:t>
            </a:r>
          </a:p>
        </p:txBody>
      </p:sp>
    </p:spTree>
    <p:extLst>
      <p:ext uri="{BB962C8B-B14F-4D97-AF65-F5344CB8AC3E}">
        <p14:creationId xmlns:p14="http://schemas.microsoft.com/office/powerpoint/2010/main" val="23458573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en-US" sz="4000" dirty="0">
                <a:solidFill>
                  <a:schemeClr val="accent2"/>
                </a:solidFill>
                <a:latin typeface="DB Helvethaica X 45 Li" panose="02000506090000020004" pitchFamily="2" charset="-34"/>
                <a:cs typeface="DB Helvethaica X 45 Li" panose="02000506090000020004" pitchFamily="2" charset="-34"/>
              </a:rPr>
              <a:t>Interface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118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636666" y="1374093"/>
            <a:ext cx="11208201" cy="1754326"/>
          </a:xfrm>
          <a:prstGeom prst="rect">
            <a:avLst/>
          </a:prstGeom>
          <a:ln>
            <a:solidFill>
              <a:schemeClr val="bg1">
                <a:lumMod val="75000"/>
              </a:schemeClr>
            </a:solidFill>
          </a:ln>
        </p:spPr>
        <p:txBody>
          <a:bodyPr wrap="square">
            <a:spAutoFit/>
          </a:bodyPr>
          <a:lstStyle/>
          <a:p>
            <a:r>
              <a:rPr lang="en-US" sz="1800" dirty="0"/>
              <a:t>class </a:t>
            </a:r>
            <a:r>
              <a:rPr lang="en-US" sz="1800" dirty="0" err="1"/>
              <a:t>CarController</a:t>
            </a:r>
            <a:r>
              <a:rPr lang="en-US" sz="1800" dirty="0"/>
              <a:t> extends </a:t>
            </a:r>
            <a:r>
              <a:rPr lang="en-US" sz="1800" dirty="0" err="1"/>
              <a:t>BaseController</a:t>
            </a:r>
            <a:r>
              <a:rPr lang="en-US" sz="1800" dirty="0"/>
              <a:t> {</a:t>
            </a:r>
          </a:p>
          <a:p>
            <a:r>
              <a:rPr lang="en-US" sz="1800" dirty="0"/>
              <a:t>	public function __construct(</a:t>
            </a:r>
            <a:r>
              <a:rPr lang="en-US" sz="1800" dirty="0" err="1"/>
              <a:t>CarInterface</a:t>
            </a:r>
            <a:r>
              <a:rPr lang="en-US" sz="1800" dirty="0"/>
              <a:t> $car)</a:t>
            </a:r>
          </a:p>
          <a:p>
            <a:r>
              <a:rPr lang="en-US" sz="1800" dirty="0"/>
              <a:t>	{</a:t>
            </a:r>
          </a:p>
          <a:p>
            <a:r>
              <a:rPr lang="en-US" sz="1800" dirty="0"/>
              <a:t>		$this-&gt;$car = $car;</a:t>
            </a:r>
          </a:p>
          <a:p>
            <a:r>
              <a:rPr lang="en-US" sz="1800" dirty="0"/>
              <a:t>	}</a:t>
            </a:r>
          </a:p>
          <a:p>
            <a:r>
              <a:rPr lang="en-US" sz="1800" dirty="0"/>
              <a:t>}</a:t>
            </a:r>
            <a:endParaRPr lang="th-TH" sz="1800" dirty="0"/>
          </a:p>
        </p:txBody>
      </p:sp>
      <p:sp>
        <p:nvSpPr>
          <p:cNvPr id="7" name="Rectangle 6"/>
          <p:cNvSpPr/>
          <p:nvPr/>
        </p:nvSpPr>
        <p:spPr>
          <a:xfrm>
            <a:off x="521607" y="945029"/>
            <a:ext cx="6096000" cy="369332"/>
          </a:xfrm>
          <a:prstGeom prst="rect">
            <a:avLst/>
          </a:prstGeom>
        </p:spPr>
        <p:txBody>
          <a:bodyPr>
            <a:spAutoFit/>
          </a:bodyPr>
          <a:lstStyle/>
          <a:p>
            <a:r>
              <a:rPr lang="th-TH" sz="1800" dirty="0"/>
              <a:t>You can also inject these directly into your controllers like so:</a:t>
            </a:r>
          </a:p>
        </p:txBody>
      </p:sp>
      <p:sp>
        <p:nvSpPr>
          <p:cNvPr id="11" name="Rectangle 10"/>
          <p:cNvSpPr/>
          <p:nvPr/>
        </p:nvSpPr>
        <p:spPr>
          <a:xfrm>
            <a:off x="580686" y="3393518"/>
            <a:ext cx="11264181" cy="1015663"/>
          </a:xfrm>
          <a:prstGeom prst="rect">
            <a:avLst/>
          </a:prstGeom>
          <a:ln>
            <a:solidFill>
              <a:schemeClr val="bg1">
                <a:lumMod val="75000"/>
              </a:schemeClr>
            </a:solidFill>
          </a:ln>
        </p:spPr>
        <p:txBody>
          <a:bodyPr wrap="square">
            <a:spAutoFit/>
          </a:bodyPr>
          <a:lstStyle/>
          <a:p>
            <a:r>
              <a:rPr lang="th-TH" sz="2000" dirty="0"/>
              <a:t>Whatever is bound to the interface is the class you will get access to.</a:t>
            </a:r>
          </a:p>
          <a:p>
            <a:endParaRPr lang="th-TH" sz="2000" dirty="0"/>
          </a:p>
          <a:p>
            <a:r>
              <a:rPr lang="th-TH" sz="2000" dirty="0"/>
              <a:t>This concludes our first series on the great Laravel Framework. There are many resources available to you in your Laravel journey</a:t>
            </a:r>
          </a:p>
        </p:txBody>
      </p:sp>
      <p:sp>
        <p:nvSpPr>
          <p:cNvPr id="12" name="Rectangle 11"/>
          <p:cNvSpPr/>
          <p:nvPr/>
        </p:nvSpPr>
        <p:spPr>
          <a:xfrm>
            <a:off x="521607" y="5753231"/>
            <a:ext cx="3324949" cy="369332"/>
          </a:xfrm>
          <a:prstGeom prst="rect">
            <a:avLst/>
          </a:prstGeom>
        </p:spPr>
        <p:txBody>
          <a:bodyPr wrap="none">
            <a:spAutoFit/>
          </a:bodyPr>
          <a:lstStyle/>
          <a:p>
            <a:r>
              <a:rPr lang="th-TH" sz="1800" dirty="0"/>
              <a:t>http://vegibit.com/what-is-a-laravel-interface/</a:t>
            </a:r>
          </a:p>
        </p:txBody>
      </p:sp>
    </p:spTree>
    <p:extLst>
      <p:ext uri="{BB962C8B-B14F-4D97-AF65-F5344CB8AC3E}">
        <p14:creationId xmlns:p14="http://schemas.microsoft.com/office/powerpoint/2010/main" val="13792668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Model Events and Model Observers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700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3204"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Customizing Structure </a:t>
            </a:r>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5</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1155930"/>
            <a:ext cx="4965360" cy="954107"/>
          </a:xfrm>
          <a:prstGeom prst="rect">
            <a:avLst/>
          </a:prstGeom>
          <a:noFill/>
        </p:spPr>
        <p:txBody>
          <a:bodyPr wrap="square" rtlCol="0">
            <a:spAutoFit/>
          </a:bodyPr>
          <a:lstStyle/>
          <a:p>
            <a:r>
              <a:rPr lang="en-US" b="1" dirty="0" smtClean="0"/>
              <a:t>Step 3: </a:t>
            </a:r>
            <a:r>
              <a:rPr lang="th-TH" dirty="0" smtClean="0"/>
              <a:t>ทำการ </a:t>
            </a:r>
            <a:r>
              <a:rPr lang="en-US" dirty="0" smtClean="0"/>
              <a:t>move </a:t>
            </a:r>
            <a:r>
              <a:rPr lang="th-TH" dirty="0" smtClean="0"/>
              <a:t>ไฟล์ทั้งหมดที่เหลือใน </a:t>
            </a:r>
            <a:r>
              <a:rPr lang="en-US" dirty="0" smtClean="0"/>
              <a:t>public folder </a:t>
            </a:r>
            <a:r>
              <a:rPr lang="th-TH" dirty="0" smtClean="0"/>
              <a:t>ไปวางไว้ที่ </a:t>
            </a:r>
            <a:r>
              <a:rPr lang="en-US" dirty="0" smtClean="0"/>
              <a:t>Root directory</a:t>
            </a:r>
            <a:endParaRPr lang="th-TH" dirty="0"/>
          </a:p>
        </p:txBody>
      </p:sp>
      <p:sp>
        <p:nvSpPr>
          <p:cNvPr id="12" name="TextBox 11"/>
          <p:cNvSpPr txBox="1"/>
          <p:nvPr/>
        </p:nvSpPr>
        <p:spPr>
          <a:xfrm>
            <a:off x="6207125" y="1110021"/>
            <a:ext cx="5390242" cy="523220"/>
          </a:xfrm>
          <a:prstGeom prst="rect">
            <a:avLst/>
          </a:prstGeom>
          <a:noFill/>
        </p:spPr>
        <p:txBody>
          <a:bodyPr wrap="square" rtlCol="0">
            <a:spAutoFit/>
          </a:bodyPr>
          <a:lstStyle/>
          <a:p>
            <a:r>
              <a:rPr lang="en-US" b="1" dirty="0" smtClean="0"/>
              <a:t>Step 4: </a:t>
            </a:r>
            <a:r>
              <a:rPr lang="th-TH" dirty="0" smtClean="0"/>
              <a:t>วางไว้ที่ </a:t>
            </a:r>
            <a:r>
              <a:rPr lang="en-US" dirty="0" smtClean="0"/>
              <a:t>root directory </a:t>
            </a:r>
            <a:r>
              <a:rPr lang="th-TH" dirty="0" smtClean="0"/>
              <a:t>ดังภาพ</a:t>
            </a:r>
            <a:endParaRPr lang="th-TH"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1" y="2223505"/>
            <a:ext cx="4893356" cy="13331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28" y="1785638"/>
            <a:ext cx="5019243" cy="3995488"/>
          </a:xfrm>
          <a:prstGeom prst="rect">
            <a:avLst/>
          </a:prstGeom>
        </p:spPr>
      </p:pic>
    </p:spTree>
    <p:extLst>
      <p:ext uri="{BB962C8B-B14F-4D97-AF65-F5344CB8AC3E}">
        <p14:creationId xmlns:p14="http://schemas.microsoft.com/office/powerpoint/2010/main" val="32701896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Model Events and Model Observers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636666" y="3607455"/>
            <a:ext cx="11047334" cy="1200329"/>
          </a:xfrm>
          <a:prstGeom prst="rect">
            <a:avLst/>
          </a:prstGeom>
          <a:ln>
            <a:solidFill>
              <a:schemeClr val="bg1">
                <a:lumMod val="75000"/>
              </a:schemeClr>
            </a:solidFill>
          </a:ln>
        </p:spPr>
        <p:txBody>
          <a:bodyPr wrap="square">
            <a:spAutoFit/>
          </a:bodyPr>
          <a:lstStyle/>
          <a:p>
            <a:r>
              <a:rPr lang="en-US" sz="1800" dirty="0"/>
              <a:t>User::creating(function($user)</a:t>
            </a:r>
          </a:p>
          <a:p>
            <a:r>
              <a:rPr lang="en-US" sz="1800" dirty="0"/>
              <a:t>{</a:t>
            </a:r>
          </a:p>
          <a:p>
            <a:r>
              <a:rPr lang="en-US" sz="1800" dirty="0"/>
              <a:t>    if ( ! $user-&gt;</a:t>
            </a:r>
            <a:r>
              <a:rPr lang="en-US" sz="1800" dirty="0" err="1"/>
              <a:t>isValid</a:t>
            </a:r>
            <a:r>
              <a:rPr lang="en-US" sz="1800" dirty="0"/>
              <a:t>()) return false;</a:t>
            </a:r>
          </a:p>
          <a:p>
            <a:r>
              <a:rPr lang="en-US" sz="1800" dirty="0"/>
              <a:t>});</a:t>
            </a:r>
          </a:p>
        </p:txBody>
      </p:sp>
      <p:sp>
        <p:nvSpPr>
          <p:cNvPr id="7" name="Rectangle 6"/>
          <p:cNvSpPr/>
          <p:nvPr/>
        </p:nvSpPr>
        <p:spPr>
          <a:xfrm>
            <a:off x="521607" y="945029"/>
            <a:ext cx="11323260" cy="646331"/>
          </a:xfrm>
          <a:prstGeom prst="rect">
            <a:avLst/>
          </a:prstGeom>
        </p:spPr>
        <p:txBody>
          <a:bodyPr wrap="square">
            <a:spAutoFit/>
          </a:bodyPr>
          <a:lstStyle/>
          <a:p>
            <a:r>
              <a:rPr lang="en-US" sz="1800" dirty="0"/>
              <a:t>Eloquent models fire several events, allowing you to hook into various points in the model's lifecycle using the following methods: creating, created, updating, updated, saving, saved, deleting, deleted, restoring, restored.</a:t>
            </a:r>
            <a:endParaRPr lang="th-TH" sz="1800" dirty="0"/>
          </a:p>
        </p:txBody>
      </p:sp>
      <p:sp>
        <p:nvSpPr>
          <p:cNvPr id="13" name="Rectangle 12"/>
          <p:cNvSpPr/>
          <p:nvPr/>
        </p:nvSpPr>
        <p:spPr>
          <a:xfrm>
            <a:off x="521607" y="1743757"/>
            <a:ext cx="11323260" cy="646331"/>
          </a:xfrm>
          <a:prstGeom prst="rect">
            <a:avLst/>
          </a:prstGeom>
        </p:spPr>
        <p:txBody>
          <a:bodyPr wrap="square">
            <a:spAutoFit/>
          </a:bodyPr>
          <a:lstStyle/>
          <a:p>
            <a:r>
              <a:rPr lang="en-US" sz="1800" dirty="0"/>
              <a:t>Whenever a new item is saved for the first time, the creating and created events will fire. If an item is not new and the save method is called, the updating / updated events will fire. In both cases, the saving / saved events will fire.</a:t>
            </a:r>
            <a:endParaRPr lang="th-TH" sz="1800" dirty="0"/>
          </a:p>
        </p:txBody>
      </p:sp>
      <p:sp>
        <p:nvSpPr>
          <p:cNvPr id="5" name="Rectangle 4"/>
          <p:cNvSpPr/>
          <p:nvPr/>
        </p:nvSpPr>
        <p:spPr>
          <a:xfrm>
            <a:off x="521607" y="2430820"/>
            <a:ext cx="4304383" cy="523220"/>
          </a:xfrm>
          <a:prstGeom prst="rect">
            <a:avLst/>
          </a:prstGeom>
        </p:spPr>
        <p:txBody>
          <a:bodyPr wrap="none">
            <a:spAutoFit/>
          </a:bodyPr>
          <a:lstStyle/>
          <a:p>
            <a:r>
              <a:rPr lang="th-TH" dirty="0"/>
              <a:t>Cancelling Save Operations Via Events</a:t>
            </a:r>
          </a:p>
        </p:txBody>
      </p:sp>
      <p:sp>
        <p:nvSpPr>
          <p:cNvPr id="14" name="Rectangle 13"/>
          <p:cNvSpPr/>
          <p:nvPr/>
        </p:nvSpPr>
        <p:spPr>
          <a:xfrm>
            <a:off x="579136" y="3073196"/>
            <a:ext cx="11323260" cy="369332"/>
          </a:xfrm>
          <a:prstGeom prst="rect">
            <a:avLst/>
          </a:prstGeom>
        </p:spPr>
        <p:txBody>
          <a:bodyPr wrap="square">
            <a:spAutoFit/>
          </a:bodyPr>
          <a:lstStyle/>
          <a:p>
            <a:r>
              <a:rPr lang="en-US" sz="1800" dirty="0"/>
              <a:t>If false is returned from the creating, updating, saving, or deleting events, the action will be cancelled:</a:t>
            </a:r>
            <a:endParaRPr lang="th-TH" sz="1800" dirty="0"/>
          </a:p>
        </p:txBody>
      </p:sp>
    </p:spTree>
    <p:extLst>
      <p:ext uri="{BB962C8B-B14F-4D97-AF65-F5344CB8AC3E}">
        <p14:creationId xmlns:p14="http://schemas.microsoft.com/office/powerpoint/2010/main" val="48320992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Model Events and Model Observers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2091827"/>
            <a:ext cx="11047334" cy="2862322"/>
          </a:xfrm>
          <a:prstGeom prst="rect">
            <a:avLst/>
          </a:prstGeom>
          <a:ln>
            <a:solidFill>
              <a:schemeClr val="bg1">
                <a:lumMod val="75000"/>
              </a:schemeClr>
            </a:solidFill>
          </a:ln>
        </p:spPr>
        <p:txBody>
          <a:bodyPr wrap="square">
            <a:spAutoFit/>
          </a:bodyPr>
          <a:lstStyle/>
          <a:p>
            <a:r>
              <a:rPr lang="en-US" sz="1800" dirty="0"/>
              <a:t>class User extends Eloquent {</a:t>
            </a:r>
          </a:p>
          <a:p>
            <a:endParaRPr lang="en-US" sz="1800" dirty="0"/>
          </a:p>
          <a:p>
            <a:r>
              <a:rPr lang="en-US" sz="1800" dirty="0"/>
              <a:t>    public static function boot()</a:t>
            </a:r>
          </a:p>
          <a:p>
            <a:r>
              <a:rPr lang="en-US" sz="1800" dirty="0"/>
              <a:t>    {</a:t>
            </a:r>
          </a:p>
          <a:p>
            <a:r>
              <a:rPr lang="en-US" sz="1800" dirty="0"/>
              <a:t>        parent::boot();</a:t>
            </a:r>
          </a:p>
          <a:p>
            <a:endParaRPr lang="en-US" sz="1800" dirty="0"/>
          </a:p>
          <a:p>
            <a:r>
              <a:rPr lang="en-US" sz="1800" dirty="0"/>
              <a:t>        // Setup event bindings...</a:t>
            </a:r>
          </a:p>
          <a:p>
            <a:r>
              <a:rPr lang="en-US" sz="1800" dirty="0"/>
              <a:t>    }</a:t>
            </a:r>
          </a:p>
          <a:p>
            <a:endParaRPr lang="en-US" sz="1800" dirty="0"/>
          </a:p>
          <a:p>
            <a:r>
              <a:rPr lang="en-US" sz="1800" dirty="0"/>
              <a:t>}</a:t>
            </a:r>
          </a:p>
        </p:txBody>
      </p:sp>
      <p:sp>
        <p:nvSpPr>
          <p:cNvPr id="13" name="Rectangle 12"/>
          <p:cNvSpPr/>
          <p:nvPr/>
        </p:nvSpPr>
        <p:spPr>
          <a:xfrm>
            <a:off x="521607" y="1440313"/>
            <a:ext cx="11323260" cy="369332"/>
          </a:xfrm>
          <a:prstGeom prst="rect">
            <a:avLst/>
          </a:prstGeom>
        </p:spPr>
        <p:txBody>
          <a:bodyPr wrap="square">
            <a:spAutoFit/>
          </a:bodyPr>
          <a:lstStyle/>
          <a:p>
            <a:r>
              <a:rPr lang="en-US" sz="1800" dirty="0"/>
              <a:t>Eloquent models also contain a static boot method, which may provide a convenient place to register your event bindings.</a:t>
            </a:r>
            <a:endParaRPr lang="th-TH" sz="1800" dirty="0"/>
          </a:p>
        </p:txBody>
      </p:sp>
      <p:sp>
        <p:nvSpPr>
          <p:cNvPr id="10" name="Rectangle 9"/>
          <p:cNvSpPr/>
          <p:nvPr/>
        </p:nvSpPr>
        <p:spPr>
          <a:xfrm>
            <a:off x="449415" y="881036"/>
            <a:ext cx="3321743" cy="523220"/>
          </a:xfrm>
          <a:prstGeom prst="rect">
            <a:avLst/>
          </a:prstGeom>
        </p:spPr>
        <p:txBody>
          <a:bodyPr wrap="none">
            <a:spAutoFit/>
          </a:bodyPr>
          <a:lstStyle/>
          <a:p>
            <a:r>
              <a:rPr lang="th-TH" dirty="0"/>
              <a:t>Setting A Model Boot Method</a:t>
            </a:r>
          </a:p>
        </p:txBody>
      </p:sp>
    </p:spTree>
    <p:extLst>
      <p:ext uri="{BB962C8B-B14F-4D97-AF65-F5344CB8AC3E}">
        <p14:creationId xmlns:p14="http://schemas.microsoft.com/office/powerpoint/2010/main" val="46314490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Model Events and Model Observers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623474" y="2641798"/>
            <a:ext cx="4304126" cy="3139321"/>
          </a:xfrm>
          <a:prstGeom prst="rect">
            <a:avLst/>
          </a:prstGeom>
          <a:ln>
            <a:solidFill>
              <a:schemeClr val="bg1">
                <a:lumMod val="75000"/>
              </a:schemeClr>
            </a:solidFill>
          </a:ln>
        </p:spPr>
        <p:txBody>
          <a:bodyPr wrap="square">
            <a:spAutoFit/>
          </a:bodyPr>
          <a:lstStyle/>
          <a:p>
            <a:r>
              <a:rPr lang="en-US" sz="1800" dirty="0"/>
              <a:t>class </a:t>
            </a:r>
            <a:r>
              <a:rPr lang="en-US" sz="1800" dirty="0" err="1"/>
              <a:t>UserObserver</a:t>
            </a:r>
            <a:r>
              <a:rPr lang="en-US" sz="1800" dirty="0"/>
              <a:t> {</a:t>
            </a:r>
          </a:p>
          <a:p>
            <a:r>
              <a:rPr lang="en-US" sz="1800" dirty="0"/>
              <a:t>    public function saving($model)</a:t>
            </a:r>
          </a:p>
          <a:p>
            <a:r>
              <a:rPr lang="en-US" sz="1800" dirty="0"/>
              <a:t>    {</a:t>
            </a:r>
          </a:p>
          <a:p>
            <a:r>
              <a:rPr lang="en-US" sz="1800" dirty="0"/>
              <a:t>        //</a:t>
            </a:r>
          </a:p>
          <a:p>
            <a:r>
              <a:rPr lang="en-US" sz="1800" dirty="0"/>
              <a:t>    }</a:t>
            </a:r>
          </a:p>
          <a:p>
            <a:endParaRPr lang="en-US" sz="1800" dirty="0"/>
          </a:p>
          <a:p>
            <a:r>
              <a:rPr lang="en-US" sz="1800" dirty="0"/>
              <a:t>    public function saved($model)</a:t>
            </a:r>
          </a:p>
          <a:p>
            <a:r>
              <a:rPr lang="en-US" sz="1800" dirty="0"/>
              <a:t>    {</a:t>
            </a:r>
          </a:p>
          <a:p>
            <a:r>
              <a:rPr lang="en-US" sz="1800" dirty="0"/>
              <a:t>        //</a:t>
            </a:r>
          </a:p>
          <a:p>
            <a:r>
              <a:rPr lang="en-US" sz="1800" dirty="0"/>
              <a:t>    }</a:t>
            </a:r>
          </a:p>
          <a:p>
            <a:r>
              <a:rPr lang="en-US" sz="1800" dirty="0"/>
              <a:t>}</a:t>
            </a:r>
          </a:p>
        </p:txBody>
      </p:sp>
      <p:sp>
        <p:nvSpPr>
          <p:cNvPr id="13" name="Rectangle 12"/>
          <p:cNvSpPr/>
          <p:nvPr/>
        </p:nvSpPr>
        <p:spPr>
          <a:xfrm>
            <a:off x="521607" y="1440313"/>
            <a:ext cx="11323260" cy="646331"/>
          </a:xfrm>
          <a:prstGeom prst="rect">
            <a:avLst/>
          </a:prstGeom>
        </p:spPr>
        <p:txBody>
          <a:bodyPr wrap="square">
            <a:spAutoFit/>
          </a:bodyPr>
          <a:lstStyle/>
          <a:p>
            <a:r>
              <a:rPr lang="en-US" sz="1800" dirty="0"/>
              <a:t>To consolidate the handling of model events, you may register a model observer. An observer class may have methods that correspond to the various model events. For example, creating, updating, saving methods may be on an observer, in addition to any other model event name.</a:t>
            </a:r>
            <a:endParaRPr lang="th-TH" sz="1800" dirty="0"/>
          </a:p>
        </p:txBody>
      </p:sp>
      <p:sp>
        <p:nvSpPr>
          <p:cNvPr id="10" name="Rectangle 9"/>
          <p:cNvSpPr/>
          <p:nvPr/>
        </p:nvSpPr>
        <p:spPr>
          <a:xfrm>
            <a:off x="449415" y="881036"/>
            <a:ext cx="2015295" cy="523220"/>
          </a:xfrm>
          <a:prstGeom prst="rect">
            <a:avLst/>
          </a:prstGeom>
        </p:spPr>
        <p:txBody>
          <a:bodyPr wrap="none">
            <a:spAutoFit/>
          </a:bodyPr>
          <a:lstStyle/>
          <a:p>
            <a:r>
              <a:rPr lang="en-US" dirty="0"/>
              <a:t>Model Observers</a:t>
            </a:r>
            <a:endParaRPr lang="th-TH" dirty="0"/>
          </a:p>
        </p:txBody>
      </p:sp>
      <p:sp>
        <p:nvSpPr>
          <p:cNvPr id="11" name="Rectangle 10"/>
          <p:cNvSpPr/>
          <p:nvPr/>
        </p:nvSpPr>
        <p:spPr>
          <a:xfrm>
            <a:off x="580874" y="2165166"/>
            <a:ext cx="11323260" cy="369332"/>
          </a:xfrm>
          <a:prstGeom prst="rect">
            <a:avLst/>
          </a:prstGeom>
        </p:spPr>
        <p:txBody>
          <a:bodyPr wrap="square">
            <a:spAutoFit/>
          </a:bodyPr>
          <a:lstStyle/>
          <a:p>
            <a:r>
              <a:rPr lang="en-US" sz="1800" dirty="0"/>
              <a:t>So, for example, a model observer might look like this:</a:t>
            </a:r>
            <a:endParaRPr lang="th-TH" sz="1800" dirty="0"/>
          </a:p>
        </p:txBody>
      </p:sp>
      <p:sp>
        <p:nvSpPr>
          <p:cNvPr id="12" name="Rectangle 11"/>
          <p:cNvSpPr/>
          <p:nvPr/>
        </p:nvSpPr>
        <p:spPr>
          <a:xfrm>
            <a:off x="5229074" y="2546039"/>
            <a:ext cx="6395658" cy="369332"/>
          </a:xfrm>
          <a:prstGeom prst="rect">
            <a:avLst/>
          </a:prstGeom>
        </p:spPr>
        <p:txBody>
          <a:bodyPr wrap="square">
            <a:spAutoFit/>
          </a:bodyPr>
          <a:lstStyle/>
          <a:p>
            <a:r>
              <a:rPr lang="en-US" sz="1800" dirty="0"/>
              <a:t>You may register an observer instance using the observe method:</a:t>
            </a:r>
            <a:endParaRPr lang="th-TH" sz="1800" dirty="0"/>
          </a:p>
        </p:txBody>
      </p:sp>
      <p:sp>
        <p:nvSpPr>
          <p:cNvPr id="7" name="Rectangle 6"/>
          <p:cNvSpPr/>
          <p:nvPr/>
        </p:nvSpPr>
        <p:spPr>
          <a:xfrm>
            <a:off x="5288341" y="3085435"/>
            <a:ext cx="6395658" cy="400110"/>
          </a:xfrm>
          <a:prstGeom prst="rect">
            <a:avLst/>
          </a:prstGeom>
          <a:ln>
            <a:solidFill>
              <a:schemeClr val="bg1">
                <a:lumMod val="75000"/>
              </a:schemeClr>
            </a:solidFill>
          </a:ln>
        </p:spPr>
        <p:txBody>
          <a:bodyPr wrap="square">
            <a:spAutoFit/>
          </a:bodyPr>
          <a:lstStyle/>
          <a:p>
            <a:r>
              <a:rPr lang="th-TH" sz="2000" dirty="0"/>
              <a:t>User::observe(new UserObserver);</a:t>
            </a:r>
          </a:p>
        </p:txBody>
      </p:sp>
    </p:spTree>
    <p:extLst>
      <p:ext uri="{BB962C8B-B14F-4D97-AF65-F5344CB8AC3E}">
        <p14:creationId xmlns:p14="http://schemas.microsoft.com/office/powerpoint/2010/main" val="161727640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Form Macros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5580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Form Macros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2481012"/>
            <a:ext cx="11162392" cy="1200329"/>
          </a:xfrm>
          <a:prstGeom prst="rect">
            <a:avLst/>
          </a:prstGeom>
          <a:ln>
            <a:solidFill>
              <a:schemeClr val="bg1">
                <a:lumMod val="75000"/>
              </a:schemeClr>
            </a:solidFill>
          </a:ln>
        </p:spPr>
        <p:txBody>
          <a:bodyPr wrap="square">
            <a:spAutoFit/>
          </a:bodyPr>
          <a:lstStyle/>
          <a:p>
            <a:r>
              <a:rPr lang="en-US" sz="1800" dirty="0"/>
              <a:t>Form::macro('</a:t>
            </a:r>
            <a:r>
              <a:rPr lang="en-US" sz="1800" dirty="0" err="1"/>
              <a:t>sumthin</a:t>
            </a:r>
            <a:r>
              <a:rPr lang="en-US" sz="1800" dirty="0"/>
              <a:t>', function()</a:t>
            </a:r>
          </a:p>
          <a:p>
            <a:r>
              <a:rPr lang="en-US" sz="1800" dirty="0"/>
              <a:t>{</a:t>
            </a:r>
          </a:p>
          <a:p>
            <a:r>
              <a:rPr lang="en-US" sz="1800" dirty="0"/>
              <a:t>    return '&lt;input type="</a:t>
            </a:r>
            <a:r>
              <a:rPr lang="en-US" sz="1800" dirty="0" err="1"/>
              <a:t>sumthin</a:t>
            </a:r>
            <a:r>
              <a:rPr lang="en-US" sz="1800" dirty="0"/>
              <a:t>" value="default"&gt;';</a:t>
            </a:r>
          </a:p>
          <a:p>
            <a:r>
              <a:rPr lang="en-US" sz="1800" dirty="0"/>
              <a:t>});</a:t>
            </a:r>
          </a:p>
        </p:txBody>
      </p:sp>
      <p:sp>
        <p:nvSpPr>
          <p:cNvPr id="13" name="Rectangle 12"/>
          <p:cNvSpPr/>
          <p:nvPr/>
        </p:nvSpPr>
        <p:spPr>
          <a:xfrm>
            <a:off x="449415" y="1440891"/>
            <a:ext cx="11323260" cy="923330"/>
          </a:xfrm>
          <a:prstGeom prst="rect">
            <a:avLst/>
          </a:prstGeom>
        </p:spPr>
        <p:txBody>
          <a:bodyPr wrap="square">
            <a:spAutoFit/>
          </a:bodyPr>
          <a:lstStyle/>
          <a:p>
            <a:r>
              <a:rPr lang="en-US" sz="1800" dirty="0"/>
              <a:t>Form::macro() allows you to extend the Form facade with your own methods.</a:t>
            </a:r>
          </a:p>
          <a:p>
            <a:r>
              <a:rPr lang="en-US" sz="1800" dirty="0"/>
              <a:t>First you register a macro, then later you can access the macro as you would any of the Form methods.</a:t>
            </a:r>
          </a:p>
          <a:p>
            <a:r>
              <a:rPr lang="en-US" sz="1800" dirty="0"/>
              <a:t>Let's say you add the following code to your app/start/</a:t>
            </a:r>
            <a:r>
              <a:rPr lang="en-US" sz="1800" dirty="0" err="1"/>
              <a:t>global.php</a:t>
            </a:r>
            <a:r>
              <a:rPr lang="en-US" sz="1800" dirty="0"/>
              <a:t> file.</a:t>
            </a:r>
          </a:p>
        </p:txBody>
      </p:sp>
      <p:sp>
        <p:nvSpPr>
          <p:cNvPr id="10" name="Rectangle 9"/>
          <p:cNvSpPr/>
          <p:nvPr/>
        </p:nvSpPr>
        <p:spPr>
          <a:xfrm>
            <a:off x="449415" y="881036"/>
            <a:ext cx="1593706" cy="523220"/>
          </a:xfrm>
          <a:prstGeom prst="rect">
            <a:avLst/>
          </a:prstGeom>
        </p:spPr>
        <p:txBody>
          <a:bodyPr wrap="none">
            <a:spAutoFit/>
          </a:bodyPr>
          <a:lstStyle/>
          <a:p>
            <a:r>
              <a:rPr lang="en-US" dirty="0" smtClean="0"/>
              <a:t>Form macros</a:t>
            </a:r>
            <a:endParaRPr lang="th-TH" dirty="0"/>
          </a:p>
        </p:txBody>
      </p:sp>
      <p:sp>
        <p:nvSpPr>
          <p:cNvPr id="14" name="Rectangle 13"/>
          <p:cNvSpPr/>
          <p:nvPr/>
        </p:nvSpPr>
        <p:spPr>
          <a:xfrm>
            <a:off x="521607" y="3827027"/>
            <a:ext cx="3571812" cy="369332"/>
          </a:xfrm>
          <a:prstGeom prst="rect">
            <a:avLst/>
          </a:prstGeom>
        </p:spPr>
        <p:txBody>
          <a:bodyPr wrap="none">
            <a:spAutoFit/>
          </a:bodyPr>
          <a:lstStyle/>
          <a:p>
            <a:r>
              <a:rPr lang="th-TH" sz="1800" dirty="0"/>
              <a:t>Then later, in a Blade template, you can access it.</a:t>
            </a:r>
          </a:p>
        </p:txBody>
      </p:sp>
      <p:sp>
        <p:nvSpPr>
          <p:cNvPr id="15" name="Rectangle 14"/>
          <p:cNvSpPr/>
          <p:nvPr/>
        </p:nvSpPr>
        <p:spPr>
          <a:xfrm>
            <a:off x="521607" y="4196359"/>
            <a:ext cx="11162392" cy="369332"/>
          </a:xfrm>
          <a:prstGeom prst="rect">
            <a:avLst/>
          </a:prstGeom>
          <a:ln>
            <a:solidFill>
              <a:schemeClr val="bg1">
                <a:lumMod val="75000"/>
              </a:schemeClr>
            </a:solidFill>
          </a:ln>
        </p:spPr>
        <p:txBody>
          <a:bodyPr wrap="square">
            <a:spAutoFit/>
          </a:bodyPr>
          <a:lstStyle/>
          <a:p>
            <a:r>
              <a:rPr lang="th-TH" sz="1800" dirty="0"/>
              <a:t>{{ Form::sumthin() }}</a:t>
            </a:r>
          </a:p>
        </p:txBody>
      </p:sp>
      <p:sp>
        <p:nvSpPr>
          <p:cNvPr id="16" name="Rectangle 15"/>
          <p:cNvSpPr/>
          <p:nvPr/>
        </p:nvSpPr>
        <p:spPr>
          <a:xfrm>
            <a:off x="521607" y="4749361"/>
            <a:ext cx="11162392" cy="369332"/>
          </a:xfrm>
          <a:prstGeom prst="rect">
            <a:avLst/>
          </a:prstGeom>
          <a:ln>
            <a:solidFill>
              <a:schemeClr val="bg1">
                <a:lumMod val="75000"/>
              </a:schemeClr>
            </a:solidFill>
          </a:ln>
        </p:spPr>
        <p:txBody>
          <a:bodyPr wrap="square">
            <a:spAutoFit/>
          </a:bodyPr>
          <a:lstStyle/>
          <a:p>
            <a:r>
              <a:rPr lang="th-TH" sz="1800" dirty="0"/>
              <a:t>&lt;input type="sumthin" value="default"&gt;</a:t>
            </a:r>
          </a:p>
        </p:txBody>
      </p:sp>
    </p:spTree>
    <p:extLst>
      <p:ext uri="{BB962C8B-B14F-4D97-AF65-F5344CB8AC3E}">
        <p14:creationId xmlns:p14="http://schemas.microsoft.com/office/powerpoint/2010/main" val="27243220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Form Macros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1407254"/>
            <a:ext cx="11162392" cy="3416320"/>
          </a:xfrm>
          <a:prstGeom prst="rect">
            <a:avLst/>
          </a:prstGeom>
          <a:ln>
            <a:solidFill>
              <a:schemeClr val="bg1">
                <a:lumMod val="75000"/>
              </a:schemeClr>
            </a:solidFill>
          </a:ln>
        </p:spPr>
        <p:txBody>
          <a:bodyPr wrap="square">
            <a:spAutoFit/>
          </a:bodyPr>
          <a:lstStyle/>
          <a:p>
            <a:r>
              <a:rPr lang="en-US" sz="1800" dirty="0"/>
              <a:t>Form::macro('</a:t>
            </a:r>
            <a:r>
              <a:rPr lang="en-US" sz="1800" dirty="0" err="1"/>
              <a:t>sumthin</a:t>
            </a:r>
            <a:r>
              <a:rPr lang="en-US" sz="1800" dirty="0"/>
              <a:t>', function($value, $count = 10, $start = 1)</a:t>
            </a:r>
          </a:p>
          <a:p>
            <a:r>
              <a:rPr lang="en-US" sz="1800" dirty="0"/>
              <a:t>{</a:t>
            </a:r>
          </a:p>
          <a:p>
            <a:r>
              <a:rPr lang="en-US" sz="1800" dirty="0"/>
              <a:t>    $build = array();</a:t>
            </a:r>
          </a:p>
          <a:p>
            <a:r>
              <a:rPr lang="en-US" sz="1800" dirty="0"/>
              <a:t>    while ($count &gt; 0)</a:t>
            </a:r>
          </a:p>
          <a:p>
            <a:r>
              <a:rPr lang="en-US" sz="1800" dirty="0"/>
              <a:t>    {</a:t>
            </a:r>
          </a:p>
          <a:p>
            <a:r>
              <a:rPr lang="en-US" sz="1800" dirty="0"/>
              <a:t>        $build[] = </a:t>
            </a:r>
            <a:r>
              <a:rPr lang="en-US" sz="1800" dirty="0" err="1"/>
              <a:t>sprintf</a:t>
            </a:r>
            <a:r>
              <a:rPr lang="en-US" sz="1800" dirty="0"/>
              <a:t>('&lt;input type="</a:t>
            </a:r>
            <a:r>
              <a:rPr lang="en-US" sz="1800" dirty="0" err="1"/>
              <a:t>sumthun</a:t>
            </a:r>
            <a:r>
              <a:rPr lang="en-US" sz="1800" dirty="0"/>
              <a:t>" value="%s" index="%s"&gt;',</a:t>
            </a:r>
          </a:p>
          <a:p>
            <a:r>
              <a:rPr lang="en-US" sz="1800" dirty="0"/>
              <a:t>          $value, $start);</a:t>
            </a:r>
          </a:p>
          <a:p>
            <a:r>
              <a:rPr lang="en-US" sz="1800" dirty="0"/>
              <a:t>        $start += 1;</a:t>
            </a:r>
          </a:p>
          <a:p>
            <a:r>
              <a:rPr lang="en-US" sz="1800" dirty="0"/>
              <a:t>        $count -= 1;</a:t>
            </a:r>
          </a:p>
          <a:p>
            <a:r>
              <a:rPr lang="en-US" sz="1800" dirty="0"/>
              <a:t>    }</a:t>
            </a:r>
          </a:p>
          <a:p>
            <a:r>
              <a:rPr lang="en-US" sz="1800" dirty="0"/>
              <a:t>    return join("\n", $build);</a:t>
            </a:r>
          </a:p>
          <a:p>
            <a:r>
              <a:rPr lang="en-US" sz="1800" dirty="0"/>
              <a:t>});</a:t>
            </a:r>
          </a:p>
        </p:txBody>
      </p:sp>
      <p:sp>
        <p:nvSpPr>
          <p:cNvPr id="10" name="Rectangle 9"/>
          <p:cNvSpPr/>
          <p:nvPr/>
        </p:nvSpPr>
        <p:spPr>
          <a:xfrm>
            <a:off x="449415" y="881036"/>
            <a:ext cx="3653564" cy="523220"/>
          </a:xfrm>
          <a:prstGeom prst="rect">
            <a:avLst/>
          </a:prstGeom>
        </p:spPr>
        <p:txBody>
          <a:bodyPr wrap="none">
            <a:spAutoFit/>
          </a:bodyPr>
          <a:lstStyle/>
          <a:p>
            <a:r>
              <a:rPr lang="en-US" dirty="0"/>
              <a:t>Add macros that take arguments</a:t>
            </a:r>
            <a:endParaRPr lang="th-TH" dirty="0"/>
          </a:p>
        </p:txBody>
      </p:sp>
      <p:sp>
        <p:nvSpPr>
          <p:cNvPr id="5" name="Rectangle 4"/>
          <p:cNvSpPr/>
          <p:nvPr/>
        </p:nvSpPr>
        <p:spPr>
          <a:xfrm>
            <a:off x="521607" y="5041315"/>
            <a:ext cx="6096000" cy="1077218"/>
          </a:xfrm>
          <a:prstGeom prst="rect">
            <a:avLst/>
          </a:prstGeom>
        </p:spPr>
        <p:txBody>
          <a:bodyPr>
            <a:spAutoFit/>
          </a:bodyPr>
          <a:lstStyle/>
          <a:p>
            <a:r>
              <a:rPr lang="th-TH" sz="1600" dirty="0"/>
              <a:t>Now Form::sumthin() has one required argument and two optional ones. If you don't pass the required argument, Laravel will generate an error.</a:t>
            </a:r>
          </a:p>
          <a:p>
            <a:endParaRPr lang="th-TH" sz="1600" dirty="0"/>
          </a:p>
          <a:p>
            <a:r>
              <a:rPr lang="th-TH" sz="1600" dirty="0"/>
              <a:t>Use it in a template.</a:t>
            </a:r>
          </a:p>
        </p:txBody>
      </p:sp>
      <p:sp>
        <p:nvSpPr>
          <p:cNvPr id="7" name="Rectangle 6"/>
          <p:cNvSpPr/>
          <p:nvPr/>
        </p:nvSpPr>
        <p:spPr>
          <a:xfrm>
            <a:off x="6536267" y="5056704"/>
            <a:ext cx="5147732" cy="400110"/>
          </a:xfrm>
          <a:prstGeom prst="rect">
            <a:avLst/>
          </a:prstGeom>
          <a:ln>
            <a:solidFill>
              <a:schemeClr val="bg1">
                <a:lumMod val="75000"/>
              </a:schemeClr>
            </a:solidFill>
          </a:ln>
        </p:spPr>
        <p:txBody>
          <a:bodyPr wrap="square">
            <a:spAutoFit/>
          </a:bodyPr>
          <a:lstStyle/>
          <a:p>
            <a:r>
              <a:rPr lang="th-TH" sz="2000" dirty="0"/>
              <a:t>{{ Form::sumthin('test', 5) }}</a:t>
            </a:r>
          </a:p>
        </p:txBody>
      </p:sp>
    </p:spTree>
    <p:extLst>
      <p:ext uri="{BB962C8B-B14F-4D97-AF65-F5344CB8AC3E}">
        <p14:creationId xmlns:p14="http://schemas.microsoft.com/office/powerpoint/2010/main" val="17804129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Crons</a:t>
            </a:r>
            <a:r>
              <a:rPr lang="en-US" sz="5400" dirty="0">
                <a:solidFill>
                  <a:schemeClr val="accent2"/>
                </a:solidFill>
                <a:latin typeface="DB Helvethaica X 45 Li" panose="02000506090000020004" pitchFamily="2" charset="-34"/>
                <a:cs typeface="DB Helvethaica X 45 Li" panose="02000506090000020004" pitchFamily="2" charset="-34"/>
              </a:rPr>
              <a:t> and Email</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19373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881036"/>
            <a:ext cx="2980303" cy="523220"/>
          </a:xfrm>
          <a:prstGeom prst="rect">
            <a:avLst/>
          </a:prstGeom>
        </p:spPr>
        <p:txBody>
          <a:bodyPr wrap="none">
            <a:spAutoFit/>
          </a:bodyPr>
          <a:lstStyle/>
          <a:p>
            <a:r>
              <a:rPr lang="en-US" dirty="0"/>
              <a:t>Job scheduling for </a:t>
            </a:r>
            <a:r>
              <a:rPr lang="en-US" dirty="0" err="1"/>
              <a:t>Laravel</a:t>
            </a:r>
            <a:endParaRPr lang="th-TH" dirty="0"/>
          </a:p>
        </p:txBody>
      </p:sp>
      <p:sp>
        <p:nvSpPr>
          <p:cNvPr id="5" name="Rectangle 4"/>
          <p:cNvSpPr/>
          <p:nvPr/>
        </p:nvSpPr>
        <p:spPr>
          <a:xfrm>
            <a:off x="464457" y="1474512"/>
            <a:ext cx="11380410" cy="646331"/>
          </a:xfrm>
          <a:prstGeom prst="rect">
            <a:avLst/>
          </a:prstGeom>
        </p:spPr>
        <p:txBody>
          <a:bodyPr wrap="square">
            <a:spAutoFit/>
          </a:bodyPr>
          <a:lstStyle/>
          <a:p>
            <a:r>
              <a:rPr lang="en-US" sz="1800" dirty="0" err="1"/>
              <a:t>Cron</a:t>
            </a:r>
            <a:r>
              <a:rPr lang="en-US" sz="1800" dirty="0"/>
              <a:t> can be used for easily performing </a:t>
            </a:r>
            <a:r>
              <a:rPr lang="en-US" sz="1800" dirty="0" err="1"/>
              <a:t>cron</a:t>
            </a:r>
            <a:r>
              <a:rPr lang="en-US" sz="1800" dirty="0"/>
              <a:t> jobs in </a:t>
            </a:r>
            <a:r>
              <a:rPr lang="en-US" sz="1800" dirty="0" err="1"/>
              <a:t>Laravel</a:t>
            </a:r>
            <a:r>
              <a:rPr lang="en-US" sz="1800" dirty="0"/>
              <a:t>. If you want to run jobs from the internet or just from the local computer, </a:t>
            </a:r>
            <a:r>
              <a:rPr lang="en-US" sz="1800" dirty="0" err="1"/>
              <a:t>Cron</a:t>
            </a:r>
            <a:r>
              <a:rPr lang="en-US" sz="1800" dirty="0"/>
              <a:t> can help you. For more information how </a:t>
            </a:r>
            <a:r>
              <a:rPr lang="en-US" sz="1800" dirty="0" err="1"/>
              <a:t>Cron</a:t>
            </a:r>
            <a:r>
              <a:rPr lang="en-US" sz="1800" dirty="0"/>
              <a:t> can simplify your job scheduling, please have a look at the raison d'être</a:t>
            </a:r>
            <a:endParaRPr lang="th-TH" sz="1800" dirty="0"/>
          </a:p>
        </p:txBody>
      </p:sp>
      <p:sp>
        <p:nvSpPr>
          <p:cNvPr id="11" name="Rectangle 10"/>
          <p:cNvSpPr/>
          <p:nvPr/>
        </p:nvSpPr>
        <p:spPr>
          <a:xfrm>
            <a:off x="464457" y="5921522"/>
            <a:ext cx="11219542" cy="338554"/>
          </a:xfrm>
          <a:prstGeom prst="rect">
            <a:avLst/>
          </a:prstGeom>
        </p:spPr>
        <p:txBody>
          <a:bodyPr wrap="square">
            <a:spAutoFit/>
          </a:bodyPr>
          <a:lstStyle/>
          <a:p>
            <a:r>
              <a:rPr lang="th-TH" sz="1600" dirty="0"/>
              <a:t>https://github.com/liebig/cron</a:t>
            </a:r>
          </a:p>
        </p:txBody>
      </p:sp>
      <p:sp>
        <p:nvSpPr>
          <p:cNvPr id="12" name="Rectangle 11"/>
          <p:cNvSpPr/>
          <p:nvPr/>
        </p:nvSpPr>
        <p:spPr>
          <a:xfrm>
            <a:off x="464457" y="2191099"/>
            <a:ext cx="1202573" cy="523220"/>
          </a:xfrm>
          <a:prstGeom prst="rect">
            <a:avLst/>
          </a:prstGeom>
        </p:spPr>
        <p:txBody>
          <a:bodyPr wrap="none">
            <a:spAutoFit/>
          </a:bodyPr>
          <a:lstStyle/>
          <a:p>
            <a:r>
              <a:rPr lang="th-TH" dirty="0"/>
              <a:t>Simplicity</a:t>
            </a:r>
          </a:p>
        </p:txBody>
      </p:sp>
      <p:sp>
        <p:nvSpPr>
          <p:cNvPr id="13" name="Rectangle 12"/>
          <p:cNvSpPr/>
          <p:nvPr/>
        </p:nvSpPr>
        <p:spPr>
          <a:xfrm>
            <a:off x="531131" y="2765538"/>
            <a:ext cx="11086193" cy="1015663"/>
          </a:xfrm>
          <a:prstGeom prst="rect">
            <a:avLst/>
          </a:prstGeom>
        </p:spPr>
        <p:txBody>
          <a:bodyPr wrap="square">
            <a:spAutoFit/>
          </a:bodyPr>
          <a:lstStyle/>
          <a:p>
            <a:r>
              <a:rPr lang="th-TH" sz="2000" dirty="0"/>
              <a:t>The aim is to create a simple way to define cron jobs with Laravel. Creating cron jobs with Cron is easy because this tool provides you with a lot of events that you can use to manage all your jobs. For creating a job you only need a job name, a cron expression and a function which will be called as soon as the time has come. Of course PHP is only running if you call it, so you need something in addition which starts Cron.</a:t>
            </a:r>
          </a:p>
        </p:txBody>
      </p:sp>
      <p:sp>
        <p:nvSpPr>
          <p:cNvPr id="14" name="Rectangle 13"/>
          <p:cNvSpPr/>
          <p:nvPr/>
        </p:nvSpPr>
        <p:spPr>
          <a:xfrm>
            <a:off x="531131" y="3832420"/>
            <a:ext cx="2659702" cy="523220"/>
          </a:xfrm>
          <a:prstGeom prst="rect">
            <a:avLst/>
          </a:prstGeom>
        </p:spPr>
        <p:txBody>
          <a:bodyPr wrap="none">
            <a:spAutoFit/>
          </a:bodyPr>
          <a:lstStyle/>
          <a:p>
            <a:r>
              <a:rPr lang="th-TH" dirty="0"/>
              <a:t>Platform independency</a:t>
            </a:r>
          </a:p>
        </p:txBody>
      </p:sp>
      <p:sp>
        <p:nvSpPr>
          <p:cNvPr id="15" name="Rectangle 14"/>
          <p:cNvSpPr/>
          <p:nvPr/>
        </p:nvSpPr>
        <p:spPr>
          <a:xfrm>
            <a:off x="531130" y="4451772"/>
            <a:ext cx="11086193" cy="1015663"/>
          </a:xfrm>
          <a:prstGeom prst="rect">
            <a:avLst/>
          </a:prstGeom>
        </p:spPr>
        <p:txBody>
          <a:bodyPr wrap="square">
            <a:spAutoFit/>
          </a:bodyPr>
          <a:lstStyle/>
          <a:p>
            <a:r>
              <a:rPr lang="th-TH" sz="2000" dirty="0"/>
              <a:t>Laravel is a great way to build small and big web applications. But not every application platform runs on a server which allows unix shell access. For these applications Cron provides the possibility to use an external web cron service to start Cron. If you have shell access - great, you can make use of Cron's command to start the job management.</a:t>
            </a:r>
          </a:p>
        </p:txBody>
      </p:sp>
    </p:spTree>
    <p:extLst>
      <p:ext uri="{BB962C8B-B14F-4D97-AF65-F5344CB8AC3E}">
        <p14:creationId xmlns:p14="http://schemas.microsoft.com/office/powerpoint/2010/main" val="215391193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881036"/>
            <a:ext cx="1308371" cy="523220"/>
          </a:xfrm>
          <a:prstGeom prst="rect">
            <a:avLst/>
          </a:prstGeom>
        </p:spPr>
        <p:txBody>
          <a:bodyPr wrap="none">
            <a:spAutoFit/>
          </a:bodyPr>
          <a:lstStyle/>
          <a:p>
            <a:r>
              <a:rPr lang="en-US" dirty="0"/>
              <a:t>Installation</a:t>
            </a:r>
            <a:endParaRPr lang="th-TH" dirty="0"/>
          </a:p>
        </p:txBody>
      </p:sp>
      <p:sp>
        <p:nvSpPr>
          <p:cNvPr id="5" name="Rectangle 4"/>
          <p:cNvSpPr/>
          <p:nvPr/>
        </p:nvSpPr>
        <p:spPr>
          <a:xfrm>
            <a:off x="521607" y="1457117"/>
            <a:ext cx="11380410" cy="461665"/>
          </a:xfrm>
          <a:prstGeom prst="rect">
            <a:avLst/>
          </a:prstGeom>
        </p:spPr>
        <p:txBody>
          <a:bodyPr wrap="square">
            <a:spAutoFit/>
          </a:bodyPr>
          <a:lstStyle/>
          <a:p>
            <a:r>
              <a:rPr lang="en-US" sz="2400" dirty="0" err="1"/>
              <a:t>Laravel</a:t>
            </a:r>
            <a:r>
              <a:rPr lang="en-US" sz="2400" dirty="0"/>
              <a:t> 5</a:t>
            </a:r>
          </a:p>
        </p:txBody>
      </p:sp>
      <p:sp>
        <p:nvSpPr>
          <p:cNvPr id="14" name="Rectangle 13"/>
          <p:cNvSpPr/>
          <p:nvPr/>
        </p:nvSpPr>
        <p:spPr>
          <a:xfrm>
            <a:off x="521607" y="4026603"/>
            <a:ext cx="1614545" cy="523220"/>
          </a:xfrm>
          <a:prstGeom prst="rect">
            <a:avLst/>
          </a:prstGeom>
        </p:spPr>
        <p:txBody>
          <a:bodyPr wrap="none">
            <a:spAutoFit/>
          </a:bodyPr>
          <a:lstStyle/>
          <a:p>
            <a:r>
              <a:rPr lang="en-US" dirty="0"/>
              <a:t>Configuration</a:t>
            </a:r>
            <a:endParaRPr lang="th-TH" dirty="0"/>
          </a:p>
        </p:txBody>
      </p:sp>
      <p:sp>
        <p:nvSpPr>
          <p:cNvPr id="16" name="Rectangle 15"/>
          <p:cNvSpPr/>
          <p:nvPr/>
        </p:nvSpPr>
        <p:spPr>
          <a:xfrm>
            <a:off x="521607" y="1939976"/>
            <a:ext cx="11380410" cy="2308324"/>
          </a:xfrm>
          <a:prstGeom prst="rect">
            <a:avLst/>
          </a:prstGeom>
        </p:spPr>
        <p:txBody>
          <a:bodyPr wrap="square">
            <a:spAutoFit/>
          </a:bodyPr>
          <a:lstStyle/>
          <a:p>
            <a:pPr marL="342900" indent="-342900">
              <a:buFont typeface="+mj-lt"/>
              <a:buAutoNum type="arabicPeriod"/>
            </a:pPr>
            <a:r>
              <a:rPr lang="en-US" sz="1800" dirty="0"/>
              <a:t>Add "</a:t>
            </a:r>
            <a:r>
              <a:rPr lang="en-US" sz="1800" dirty="0" err="1"/>
              <a:t>liebig</a:t>
            </a:r>
            <a:r>
              <a:rPr lang="en-US" sz="1800" dirty="0"/>
              <a:t>/</a:t>
            </a:r>
            <a:r>
              <a:rPr lang="en-US" sz="1800" dirty="0" err="1"/>
              <a:t>cron</a:t>
            </a:r>
            <a:r>
              <a:rPr lang="en-US" sz="1800" dirty="0"/>
              <a:t>": "</a:t>
            </a:r>
            <a:r>
              <a:rPr lang="en-US" sz="1800" dirty="0" err="1"/>
              <a:t>dev</a:t>
            </a:r>
            <a:r>
              <a:rPr lang="en-US" sz="1800" dirty="0"/>
              <a:t>-master" to your /path/to/</a:t>
            </a:r>
            <a:r>
              <a:rPr lang="en-US" sz="1800" dirty="0" err="1"/>
              <a:t>laravel</a:t>
            </a:r>
            <a:r>
              <a:rPr lang="en-US" sz="1800" dirty="0"/>
              <a:t>/</a:t>
            </a:r>
            <a:r>
              <a:rPr lang="en-US" sz="1800" dirty="0" err="1"/>
              <a:t>composer.json</a:t>
            </a:r>
            <a:r>
              <a:rPr lang="en-US" sz="1800" dirty="0"/>
              <a:t> file at the "require": section (Find more about composer at </a:t>
            </a:r>
            <a:r>
              <a:rPr lang="en-US" sz="1800" dirty="0">
                <a:hlinkClick r:id="rId3"/>
              </a:rPr>
              <a:t>http://getcomposer.org</a:t>
            </a:r>
            <a:r>
              <a:rPr lang="en-US" sz="1800" dirty="0" smtClean="0">
                <a:hlinkClick r:id="rId3"/>
              </a:rPr>
              <a:t>/</a:t>
            </a:r>
            <a:r>
              <a:rPr lang="en-US" sz="1800" dirty="0" smtClean="0"/>
              <a:t>)</a:t>
            </a:r>
          </a:p>
          <a:p>
            <a:pPr marL="342900" indent="-342900">
              <a:buFont typeface="+mj-lt"/>
              <a:buAutoNum type="arabicPeriod"/>
            </a:pPr>
            <a:r>
              <a:rPr lang="en-US" sz="1800" dirty="0"/>
              <a:t>Run the composer update </a:t>
            </a:r>
            <a:r>
              <a:rPr lang="en-US" sz="1800" dirty="0" err="1"/>
              <a:t>liebig</a:t>
            </a:r>
            <a:r>
              <a:rPr lang="en-US" sz="1800" dirty="0"/>
              <a:t>/</a:t>
            </a:r>
            <a:r>
              <a:rPr lang="en-US" sz="1800" dirty="0" err="1"/>
              <a:t>cron</a:t>
            </a:r>
            <a:r>
              <a:rPr lang="en-US" sz="1800" dirty="0"/>
              <a:t> --no-</a:t>
            </a:r>
            <a:r>
              <a:rPr lang="en-US" sz="1800" dirty="0" err="1"/>
              <a:t>dev</a:t>
            </a:r>
            <a:r>
              <a:rPr lang="en-US" sz="1800" dirty="0"/>
              <a:t> command in your shell from your /path/to/</a:t>
            </a:r>
            <a:r>
              <a:rPr lang="en-US" sz="1800" dirty="0" err="1"/>
              <a:t>laravel</a:t>
            </a:r>
            <a:r>
              <a:rPr lang="en-US" sz="1800" dirty="0"/>
              <a:t>/ </a:t>
            </a:r>
            <a:r>
              <a:rPr lang="en-US" sz="1800" dirty="0" smtClean="0"/>
              <a:t>directory</a:t>
            </a:r>
          </a:p>
          <a:p>
            <a:pPr marL="342900" indent="-342900">
              <a:buFont typeface="+mj-lt"/>
              <a:buAutoNum type="arabicPeriod"/>
            </a:pPr>
            <a:r>
              <a:rPr lang="en-US" sz="1800" dirty="0"/>
              <a:t>Add 'Liebig\</a:t>
            </a:r>
            <a:r>
              <a:rPr lang="en-US" sz="1800" dirty="0" err="1"/>
              <a:t>Cron</a:t>
            </a:r>
            <a:r>
              <a:rPr lang="en-US" sz="1800" dirty="0"/>
              <a:t>\Laravel5ServiceProvider' to your 'providers' array in the /path/to/</a:t>
            </a:r>
            <a:r>
              <a:rPr lang="en-US" sz="1800" dirty="0" err="1"/>
              <a:t>laravel</a:t>
            </a:r>
            <a:r>
              <a:rPr lang="en-US" sz="1800" dirty="0"/>
              <a:t>/</a:t>
            </a:r>
            <a:r>
              <a:rPr lang="en-US" sz="1800" dirty="0" err="1"/>
              <a:t>config</a:t>
            </a:r>
            <a:r>
              <a:rPr lang="en-US" sz="1800" dirty="0"/>
              <a:t>/</a:t>
            </a:r>
            <a:r>
              <a:rPr lang="en-US" sz="1800" dirty="0" err="1"/>
              <a:t>app.php</a:t>
            </a:r>
            <a:r>
              <a:rPr lang="en-US" sz="1800" dirty="0"/>
              <a:t> </a:t>
            </a:r>
            <a:r>
              <a:rPr lang="en-US" sz="1800" dirty="0" smtClean="0"/>
              <a:t>file</a:t>
            </a:r>
          </a:p>
          <a:p>
            <a:pPr marL="342900" indent="-342900">
              <a:buFont typeface="+mj-lt"/>
              <a:buAutoNum type="arabicPeriod"/>
            </a:pPr>
            <a:r>
              <a:rPr lang="en-US" sz="1800" dirty="0"/>
              <a:t>Migrate the database with running the command </a:t>
            </a:r>
            <a:r>
              <a:rPr lang="en-US" sz="1800" dirty="0" err="1"/>
              <a:t>php</a:t>
            </a:r>
            <a:r>
              <a:rPr lang="en-US" sz="1800" dirty="0"/>
              <a:t> artisan migrate --</a:t>
            </a:r>
            <a:r>
              <a:rPr lang="en-US" sz="1800" dirty="0" smtClean="0"/>
              <a:t>path=vendor/</a:t>
            </a:r>
            <a:r>
              <a:rPr lang="en-US" sz="1800" dirty="0" err="1" smtClean="0"/>
              <a:t>liebig</a:t>
            </a:r>
            <a:r>
              <a:rPr lang="en-US" sz="1800" dirty="0" smtClean="0"/>
              <a:t>/</a:t>
            </a:r>
            <a:r>
              <a:rPr lang="en-US" sz="1800" dirty="0" err="1" smtClean="0"/>
              <a:t>cron</a:t>
            </a:r>
            <a:r>
              <a:rPr lang="en-US" sz="1800" dirty="0" smtClean="0"/>
              <a:t>/</a:t>
            </a:r>
            <a:r>
              <a:rPr lang="en-US" sz="1800" dirty="0" err="1" smtClean="0"/>
              <a:t>src</a:t>
            </a:r>
            <a:r>
              <a:rPr lang="en-US" sz="1800" dirty="0" smtClean="0"/>
              <a:t>/migrations</a:t>
            </a:r>
          </a:p>
          <a:p>
            <a:pPr marL="342900" indent="-342900">
              <a:buFont typeface="+mj-lt"/>
              <a:buAutoNum type="arabicPeriod"/>
            </a:pPr>
            <a:r>
              <a:rPr lang="en-US" sz="1800" dirty="0"/>
              <a:t>Publish the configuration file with running the command </a:t>
            </a:r>
            <a:r>
              <a:rPr lang="en-US" sz="1800" dirty="0" err="1"/>
              <a:t>php</a:t>
            </a:r>
            <a:r>
              <a:rPr lang="en-US" sz="1800" dirty="0"/>
              <a:t> artisan </a:t>
            </a:r>
            <a:r>
              <a:rPr lang="en-US" sz="1800" dirty="0" err="1"/>
              <a:t>vendor:publish</a:t>
            </a:r>
            <a:r>
              <a:rPr lang="en-US" sz="1800" dirty="0"/>
              <a:t> - now you find the </a:t>
            </a:r>
            <a:r>
              <a:rPr lang="en-US" sz="1800" dirty="0" err="1"/>
              <a:t>Cron</a:t>
            </a:r>
            <a:r>
              <a:rPr lang="en-US" sz="1800" dirty="0"/>
              <a:t> configuration file at /path/to/</a:t>
            </a:r>
            <a:r>
              <a:rPr lang="en-US" sz="1800" dirty="0" err="1"/>
              <a:t>laravel</a:t>
            </a:r>
            <a:r>
              <a:rPr lang="en-US" sz="1800" dirty="0"/>
              <a:t>/</a:t>
            </a:r>
            <a:r>
              <a:rPr lang="en-US" sz="1800" dirty="0" err="1"/>
              <a:t>config</a:t>
            </a:r>
            <a:r>
              <a:rPr lang="en-US" sz="1800" dirty="0"/>
              <a:t>/</a:t>
            </a:r>
            <a:r>
              <a:rPr lang="en-US" sz="1800" dirty="0" err="1"/>
              <a:t>liebigCron.php</a:t>
            </a:r>
            <a:r>
              <a:rPr lang="en-US" sz="1800" dirty="0"/>
              <a:t> and this file won't be overwritten at any </a:t>
            </a:r>
            <a:r>
              <a:rPr lang="en-US" sz="1800" dirty="0" smtClean="0"/>
              <a:t>update</a:t>
            </a:r>
          </a:p>
          <a:p>
            <a:pPr marL="342900" indent="-342900">
              <a:buFont typeface="+mj-lt"/>
              <a:buAutoNum type="arabicPeriod"/>
            </a:pPr>
            <a:r>
              <a:rPr lang="en-US" sz="1800" dirty="0"/>
              <a:t>Now you can use </a:t>
            </a:r>
            <a:r>
              <a:rPr lang="en-US" sz="1800" dirty="0" err="1"/>
              <a:t>Cron</a:t>
            </a:r>
            <a:r>
              <a:rPr lang="en-US" sz="1800" dirty="0"/>
              <a:t> everywhere for free</a:t>
            </a:r>
          </a:p>
          <a:p>
            <a:pPr marL="342900" indent="-342900">
              <a:buFont typeface="+mj-lt"/>
              <a:buAutoNum type="arabicPeriod"/>
            </a:pPr>
            <a:endParaRPr lang="en-US" sz="1800" dirty="0"/>
          </a:p>
        </p:txBody>
      </p:sp>
      <p:sp>
        <p:nvSpPr>
          <p:cNvPr id="2" name="Rectangle 1"/>
          <p:cNvSpPr/>
          <p:nvPr/>
        </p:nvSpPr>
        <p:spPr>
          <a:xfrm>
            <a:off x="521607" y="4600978"/>
            <a:ext cx="11162392" cy="646331"/>
          </a:xfrm>
          <a:prstGeom prst="rect">
            <a:avLst/>
          </a:prstGeom>
        </p:spPr>
        <p:txBody>
          <a:bodyPr wrap="square">
            <a:spAutoFit/>
          </a:bodyPr>
          <a:lstStyle/>
          <a:p>
            <a:r>
              <a:rPr lang="th-TH" sz="1800" dirty="0"/>
              <a:t>Cron is designed to work out of the box without the need of configuration. To enable this a few default values are set. To change Cron's default settings there are two possibilities.</a:t>
            </a:r>
          </a:p>
        </p:txBody>
      </p:sp>
    </p:spTree>
    <p:extLst>
      <p:ext uri="{BB962C8B-B14F-4D97-AF65-F5344CB8AC3E}">
        <p14:creationId xmlns:p14="http://schemas.microsoft.com/office/powerpoint/2010/main" val="11509956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129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1539204" cy="523220"/>
          </a:xfrm>
          <a:prstGeom prst="rect">
            <a:avLst/>
          </a:prstGeom>
        </p:spPr>
        <p:txBody>
          <a:bodyPr wrap="none">
            <a:spAutoFit/>
          </a:bodyPr>
          <a:lstStyle/>
          <a:p>
            <a:r>
              <a:rPr lang="en-US" dirty="0"/>
              <a:t>Set methods</a:t>
            </a:r>
            <a:endParaRPr lang="th-TH" dirty="0"/>
          </a:p>
        </p:txBody>
      </p:sp>
      <p:sp>
        <p:nvSpPr>
          <p:cNvPr id="14" name="Rectangle 13"/>
          <p:cNvSpPr/>
          <p:nvPr/>
        </p:nvSpPr>
        <p:spPr>
          <a:xfrm>
            <a:off x="521607" y="2126306"/>
            <a:ext cx="1247457" cy="523220"/>
          </a:xfrm>
          <a:prstGeom prst="rect">
            <a:avLst/>
          </a:prstGeom>
        </p:spPr>
        <p:txBody>
          <a:bodyPr wrap="none">
            <a:spAutoFit/>
          </a:bodyPr>
          <a:lstStyle/>
          <a:p>
            <a:r>
              <a:rPr lang="en-US" dirty="0" err="1"/>
              <a:t>Config</a:t>
            </a:r>
            <a:r>
              <a:rPr lang="en-US" dirty="0"/>
              <a:t> file</a:t>
            </a:r>
            <a:endParaRPr lang="th-TH" dirty="0"/>
          </a:p>
        </p:txBody>
      </p:sp>
      <p:sp>
        <p:nvSpPr>
          <p:cNvPr id="2" name="Rectangle 1"/>
          <p:cNvSpPr/>
          <p:nvPr/>
        </p:nvSpPr>
        <p:spPr>
          <a:xfrm>
            <a:off x="521607" y="2801923"/>
            <a:ext cx="11162392" cy="1477328"/>
          </a:xfrm>
          <a:prstGeom prst="rect">
            <a:avLst/>
          </a:prstGeom>
        </p:spPr>
        <p:txBody>
          <a:bodyPr wrap="square">
            <a:spAutoFit/>
          </a:bodyPr>
          <a:lstStyle/>
          <a:p>
            <a:r>
              <a:rPr lang="en-US" sz="1800" dirty="0"/>
              <a:t>The </a:t>
            </a:r>
            <a:r>
              <a:rPr lang="en-US" sz="1800" dirty="0" err="1"/>
              <a:t>behaviour</a:t>
            </a:r>
            <a:r>
              <a:rPr lang="en-US" sz="1800" dirty="0"/>
              <a:t> values will be loaded from a </a:t>
            </a:r>
            <a:r>
              <a:rPr lang="en-US" sz="1800" dirty="0" err="1"/>
              <a:t>config</a:t>
            </a:r>
            <a:r>
              <a:rPr lang="en-US" sz="1800" dirty="0"/>
              <a:t> file. You can change this values easily by editing in </a:t>
            </a:r>
            <a:r>
              <a:rPr lang="en-US" sz="1800" dirty="0" err="1"/>
              <a:t>Laravel</a:t>
            </a:r>
            <a:r>
              <a:rPr lang="en-US" sz="1800" dirty="0"/>
              <a:t> 5 the /path/to/</a:t>
            </a:r>
            <a:r>
              <a:rPr lang="en-US" sz="1800" dirty="0" err="1"/>
              <a:t>laravel</a:t>
            </a:r>
            <a:r>
              <a:rPr lang="en-US" sz="1800" dirty="0"/>
              <a:t>/app/</a:t>
            </a:r>
            <a:r>
              <a:rPr lang="en-US" sz="1800" dirty="0" err="1"/>
              <a:t>config</a:t>
            </a:r>
            <a:r>
              <a:rPr lang="en-US" sz="1800" dirty="0"/>
              <a:t>/</a:t>
            </a:r>
            <a:r>
              <a:rPr lang="en-US" sz="1800" dirty="0" err="1"/>
              <a:t>liebigCron.php</a:t>
            </a:r>
            <a:r>
              <a:rPr lang="en-US" sz="1800" dirty="0"/>
              <a:t> file and in </a:t>
            </a:r>
            <a:r>
              <a:rPr lang="en-US" sz="1800" dirty="0" err="1"/>
              <a:t>Laravel</a:t>
            </a:r>
            <a:r>
              <a:rPr lang="en-US" sz="1800" dirty="0"/>
              <a:t> 4 the /path/to/</a:t>
            </a:r>
            <a:r>
              <a:rPr lang="en-US" sz="1800" dirty="0" err="1"/>
              <a:t>laravel</a:t>
            </a:r>
            <a:r>
              <a:rPr lang="en-US" sz="1800" dirty="0"/>
              <a:t>/app/</a:t>
            </a:r>
            <a:r>
              <a:rPr lang="en-US" sz="1800" dirty="0" err="1"/>
              <a:t>config</a:t>
            </a:r>
            <a:r>
              <a:rPr lang="en-US" sz="1800" dirty="0"/>
              <a:t>/packages/</a:t>
            </a:r>
            <a:r>
              <a:rPr lang="en-US" sz="1800" dirty="0" err="1"/>
              <a:t>liebig</a:t>
            </a:r>
            <a:r>
              <a:rPr lang="en-US" sz="1800" dirty="0"/>
              <a:t>/</a:t>
            </a:r>
            <a:r>
              <a:rPr lang="en-US" sz="1800" dirty="0" err="1"/>
              <a:t>cron</a:t>
            </a:r>
            <a:r>
              <a:rPr lang="en-US" sz="1800" dirty="0"/>
              <a:t>/</a:t>
            </a:r>
            <a:r>
              <a:rPr lang="en-US" sz="1800" dirty="0" err="1"/>
              <a:t>config.php</a:t>
            </a:r>
            <a:r>
              <a:rPr lang="en-US" sz="1800" dirty="0"/>
              <a:t> file. This is the more permanent way. If you only want to change settings for one run with conditions, we recommend to use the setter methods.</a:t>
            </a:r>
          </a:p>
          <a:p>
            <a:endParaRPr lang="en-US" sz="1800" dirty="0"/>
          </a:p>
          <a:p>
            <a:r>
              <a:rPr lang="en-US" sz="1800" dirty="0"/>
              <a:t>NOTE: All values set via method will overwrite the values loaded from </a:t>
            </a:r>
            <a:r>
              <a:rPr lang="en-US" sz="1800" dirty="0" err="1"/>
              <a:t>config</a:t>
            </a:r>
            <a:r>
              <a:rPr lang="en-US" sz="1800" dirty="0"/>
              <a:t> file.</a:t>
            </a:r>
            <a:endParaRPr lang="th-TH" sz="1800" dirty="0"/>
          </a:p>
        </p:txBody>
      </p:sp>
      <p:sp>
        <p:nvSpPr>
          <p:cNvPr id="12" name="Rectangle 11"/>
          <p:cNvSpPr/>
          <p:nvPr/>
        </p:nvSpPr>
        <p:spPr>
          <a:xfrm>
            <a:off x="565945" y="1458713"/>
            <a:ext cx="11162392" cy="646331"/>
          </a:xfrm>
          <a:prstGeom prst="rect">
            <a:avLst/>
          </a:prstGeom>
        </p:spPr>
        <p:txBody>
          <a:bodyPr wrap="square">
            <a:spAutoFit/>
          </a:bodyPr>
          <a:lstStyle/>
          <a:p>
            <a:r>
              <a:rPr lang="en-US" sz="1800" dirty="0"/>
              <a:t>You can use the </a:t>
            </a:r>
            <a:r>
              <a:rPr lang="en-US" sz="1800" dirty="0" err="1"/>
              <a:t>Cron</a:t>
            </a:r>
            <a:r>
              <a:rPr lang="en-US" sz="1800" dirty="0"/>
              <a:t> set methods (e.g. </a:t>
            </a:r>
            <a:r>
              <a:rPr lang="en-US" sz="1800" dirty="0" err="1"/>
              <a:t>setDatabaseLogging</a:t>
            </a:r>
            <a:r>
              <a:rPr lang="en-US" sz="1800" dirty="0"/>
              <a:t>, </a:t>
            </a:r>
            <a:r>
              <a:rPr lang="en-US" sz="1800" dirty="0" err="1"/>
              <a:t>setRunInterval</a:t>
            </a:r>
            <a:r>
              <a:rPr lang="en-US" sz="1800" dirty="0"/>
              <a:t>) to change </a:t>
            </a:r>
            <a:r>
              <a:rPr lang="en-US" sz="1800" dirty="0" err="1"/>
              <a:t>Cron's</a:t>
            </a:r>
            <a:r>
              <a:rPr lang="en-US" sz="1800" dirty="0"/>
              <a:t> </a:t>
            </a:r>
            <a:r>
              <a:rPr lang="en-US" sz="1800" dirty="0" err="1"/>
              <a:t>behaviour</a:t>
            </a:r>
            <a:r>
              <a:rPr lang="en-US" sz="1800" dirty="0"/>
              <a:t>. This changes are temporary and the set methods have to be called every time.</a:t>
            </a:r>
            <a:endParaRPr lang="th-TH" sz="1800" dirty="0"/>
          </a:p>
        </p:txBody>
      </p:sp>
      <p:sp>
        <p:nvSpPr>
          <p:cNvPr id="11" name="Rectangle 10"/>
          <p:cNvSpPr/>
          <p:nvPr/>
        </p:nvSpPr>
        <p:spPr>
          <a:xfrm>
            <a:off x="521607" y="4344257"/>
            <a:ext cx="1106393" cy="523220"/>
          </a:xfrm>
          <a:prstGeom prst="rect">
            <a:avLst/>
          </a:prstGeom>
        </p:spPr>
        <p:txBody>
          <a:bodyPr wrap="none">
            <a:spAutoFit/>
          </a:bodyPr>
          <a:lstStyle/>
          <a:p>
            <a:r>
              <a:rPr lang="th-TH" dirty="0"/>
              <a:t>Example</a:t>
            </a:r>
          </a:p>
        </p:txBody>
      </p:sp>
      <p:sp>
        <p:nvSpPr>
          <p:cNvPr id="13" name="Rectangle 12"/>
          <p:cNvSpPr/>
          <p:nvPr/>
        </p:nvSpPr>
        <p:spPr>
          <a:xfrm>
            <a:off x="565945" y="4976130"/>
            <a:ext cx="11118054" cy="707886"/>
          </a:xfrm>
          <a:prstGeom prst="rect">
            <a:avLst/>
          </a:prstGeom>
        </p:spPr>
        <p:txBody>
          <a:bodyPr wrap="square">
            <a:spAutoFit/>
          </a:bodyPr>
          <a:lstStyle/>
          <a:p>
            <a:r>
              <a:rPr lang="th-TH" sz="2000" dirty="0"/>
              <a:t>If you use Cron's integrated route or command, you only need to listen for the cron.collectJobs event. The best place to do this is in Laravel 5 the /path/to/laravel5/app/Providers/AppServiceProvider.php file at the boot method and in Laravel 4 the /path/to/laravel/app/start/global.php file.</a:t>
            </a:r>
          </a:p>
        </p:txBody>
      </p:sp>
    </p:spTree>
    <p:extLst>
      <p:ext uri="{BB962C8B-B14F-4D97-AF65-F5344CB8AC3E}">
        <p14:creationId xmlns:p14="http://schemas.microsoft.com/office/powerpoint/2010/main" val="16681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3204"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Customizing Structure </a:t>
            </a:r>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5</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1155930"/>
            <a:ext cx="4965360" cy="523220"/>
          </a:xfrm>
          <a:prstGeom prst="rect">
            <a:avLst/>
          </a:prstGeom>
          <a:noFill/>
        </p:spPr>
        <p:txBody>
          <a:bodyPr wrap="square" rtlCol="0">
            <a:spAutoFit/>
          </a:bodyPr>
          <a:lstStyle/>
          <a:p>
            <a:r>
              <a:rPr lang="en-US" b="1" dirty="0" smtClean="0"/>
              <a:t>Step 5: </a:t>
            </a:r>
            <a:r>
              <a:rPr lang="th-TH" dirty="0" smtClean="0"/>
              <a:t>ทำการลบ </a:t>
            </a:r>
            <a:r>
              <a:rPr lang="en-US" dirty="0" smtClean="0"/>
              <a:t>folder public </a:t>
            </a:r>
            <a:r>
              <a:rPr lang="th-TH" dirty="0" smtClean="0"/>
              <a:t>ทิ้งไป</a:t>
            </a:r>
            <a:endParaRPr lang="th-TH" dirty="0"/>
          </a:p>
        </p:txBody>
      </p:sp>
      <p:sp>
        <p:nvSpPr>
          <p:cNvPr id="12" name="TextBox 11"/>
          <p:cNvSpPr txBox="1"/>
          <p:nvPr/>
        </p:nvSpPr>
        <p:spPr>
          <a:xfrm>
            <a:off x="6207125" y="1110021"/>
            <a:ext cx="5390242" cy="523220"/>
          </a:xfrm>
          <a:prstGeom prst="rect">
            <a:avLst/>
          </a:prstGeom>
          <a:noFill/>
        </p:spPr>
        <p:txBody>
          <a:bodyPr wrap="square" rtlCol="0">
            <a:spAutoFit/>
          </a:bodyPr>
          <a:lstStyle/>
          <a:p>
            <a:r>
              <a:rPr lang="en-US" b="1" dirty="0" smtClean="0"/>
              <a:t>Step 7: </a:t>
            </a:r>
            <a:r>
              <a:rPr lang="th-TH" dirty="0" smtClean="0"/>
              <a:t>แก้ไขภาพเป็นดังภาพ</a:t>
            </a:r>
            <a:endParaRPr lang="th-TH" dirty="0"/>
          </a:p>
        </p:txBody>
      </p:sp>
      <p:sp>
        <p:nvSpPr>
          <p:cNvPr id="14" name="TextBox 13"/>
          <p:cNvSpPr txBox="1"/>
          <p:nvPr/>
        </p:nvSpPr>
        <p:spPr>
          <a:xfrm>
            <a:off x="521607" y="1743750"/>
            <a:ext cx="4709865" cy="954107"/>
          </a:xfrm>
          <a:prstGeom prst="rect">
            <a:avLst/>
          </a:prstGeom>
          <a:noFill/>
        </p:spPr>
        <p:txBody>
          <a:bodyPr wrap="square" rtlCol="0">
            <a:spAutoFit/>
          </a:bodyPr>
          <a:lstStyle/>
          <a:p>
            <a:r>
              <a:rPr lang="en-US" b="1" dirty="0" smtClean="0"/>
              <a:t>Step 6: </a:t>
            </a:r>
            <a:r>
              <a:rPr lang="th-TH" dirty="0" smtClean="0"/>
              <a:t>เปิดไฟล์ </a:t>
            </a:r>
            <a:r>
              <a:rPr lang="en-US" dirty="0" err="1" smtClean="0"/>
              <a:t>index.php</a:t>
            </a:r>
            <a:r>
              <a:rPr lang="en-US" dirty="0" smtClean="0"/>
              <a:t> </a:t>
            </a:r>
            <a:r>
              <a:rPr lang="th-TH" dirty="0" smtClean="0"/>
              <a:t>ที่ </a:t>
            </a:r>
            <a:r>
              <a:rPr lang="en-US" dirty="0" smtClean="0"/>
              <a:t>root </a:t>
            </a:r>
            <a:r>
              <a:rPr lang="th-TH" dirty="0" smtClean="0"/>
              <a:t>ขึ้นมา เพื่อแก้ไข </a:t>
            </a:r>
            <a:r>
              <a:rPr lang="en-US" dirty="0" smtClean="0"/>
              <a:t>path </a:t>
            </a:r>
            <a:r>
              <a:rPr lang="th-TH" dirty="0" smtClean="0"/>
              <a:t>สองจุดนี้</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28" y="2817196"/>
            <a:ext cx="4218832" cy="33494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018" y="1965954"/>
            <a:ext cx="5383981" cy="3926346"/>
          </a:xfrm>
          <a:prstGeom prst="rect">
            <a:avLst/>
          </a:prstGeom>
        </p:spPr>
      </p:pic>
    </p:spTree>
    <p:extLst>
      <p:ext uri="{BB962C8B-B14F-4D97-AF65-F5344CB8AC3E}">
        <p14:creationId xmlns:p14="http://schemas.microsoft.com/office/powerpoint/2010/main" val="29223956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3982180" cy="523220"/>
          </a:xfrm>
          <a:prstGeom prst="rect">
            <a:avLst/>
          </a:prstGeom>
        </p:spPr>
        <p:txBody>
          <a:bodyPr wrap="none">
            <a:spAutoFit/>
          </a:bodyPr>
          <a:lstStyle/>
          <a:p>
            <a:r>
              <a:rPr lang="en-US" dirty="0" err="1"/>
              <a:t>Laravel</a:t>
            </a:r>
            <a:r>
              <a:rPr lang="en-US" dirty="0"/>
              <a:t> 5 - </a:t>
            </a:r>
            <a:r>
              <a:rPr lang="en-US" dirty="0" err="1"/>
              <a:t>AppServiceProvider.php</a:t>
            </a:r>
            <a:endParaRPr lang="th-TH" dirty="0"/>
          </a:p>
        </p:txBody>
      </p:sp>
      <p:sp>
        <p:nvSpPr>
          <p:cNvPr id="12" name="Rectangle 11"/>
          <p:cNvSpPr/>
          <p:nvPr/>
        </p:nvSpPr>
        <p:spPr>
          <a:xfrm>
            <a:off x="547007" y="1426602"/>
            <a:ext cx="3684322" cy="4708981"/>
          </a:xfrm>
          <a:prstGeom prst="rect">
            <a:avLst/>
          </a:prstGeom>
          <a:ln>
            <a:solidFill>
              <a:schemeClr val="bg1">
                <a:lumMod val="75000"/>
              </a:schemeClr>
            </a:solidFill>
          </a:ln>
        </p:spPr>
        <p:txBody>
          <a:bodyPr wrap="square">
            <a:spAutoFit/>
          </a:bodyPr>
          <a:lstStyle/>
          <a:p>
            <a:r>
              <a:rPr lang="en-US" sz="2000" dirty="0"/>
              <a:t>&lt;?</a:t>
            </a:r>
            <a:r>
              <a:rPr lang="en-US" sz="2000" dirty="0" err="1"/>
              <a:t>php</a:t>
            </a:r>
            <a:r>
              <a:rPr lang="en-US" sz="2000" dirty="0"/>
              <a:t> namespace App\Providers;</a:t>
            </a:r>
          </a:p>
          <a:p>
            <a:endParaRPr lang="en-US" sz="2000" dirty="0"/>
          </a:p>
          <a:p>
            <a:r>
              <a:rPr lang="en-US" sz="2000" dirty="0"/>
              <a:t>use Illuminate\Support\</a:t>
            </a:r>
            <a:r>
              <a:rPr lang="en-US" sz="2000" dirty="0" err="1"/>
              <a:t>ServiceProvider</a:t>
            </a:r>
            <a:r>
              <a:rPr lang="en-US" sz="2000" dirty="0"/>
              <a:t>;</a:t>
            </a:r>
          </a:p>
          <a:p>
            <a:endParaRPr lang="en-US" sz="2000" dirty="0"/>
          </a:p>
          <a:p>
            <a:r>
              <a:rPr lang="en-US" sz="2000" dirty="0"/>
              <a:t>class </a:t>
            </a:r>
            <a:r>
              <a:rPr lang="en-US" sz="2000" dirty="0" err="1"/>
              <a:t>AppServiceProvider</a:t>
            </a:r>
            <a:r>
              <a:rPr lang="en-US" sz="2000" dirty="0"/>
              <a:t> extends </a:t>
            </a:r>
            <a:r>
              <a:rPr lang="en-US" sz="2000" dirty="0" err="1"/>
              <a:t>ServiceProvider</a:t>
            </a:r>
            <a:r>
              <a:rPr lang="en-US" sz="2000" dirty="0"/>
              <a:t> {</a:t>
            </a:r>
          </a:p>
          <a:p>
            <a:endParaRPr lang="en-US" sz="2000" dirty="0"/>
          </a:p>
          <a:p>
            <a:r>
              <a:rPr lang="en-US" sz="2000" dirty="0"/>
              <a:t>    //...</a:t>
            </a:r>
          </a:p>
          <a:p>
            <a:endParaRPr lang="en-US" sz="2000" dirty="0"/>
          </a:p>
          <a:p>
            <a:r>
              <a:rPr lang="en-US" sz="2000" dirty="0"/>
              <a:t>    /**</a:t>
            </a:r>
          </a:p>
          <a:p>
            <a:r>
              <a:rPr lang="en-US" sz="2000" dirty="0"/>
              <a:t>     * Bootstrap any application services.</a:t>
            </a:r>
          </a:p>
          <a:p>
            <a:r>
              <a:rPr lang="en-US" sz="2000" dirty="0"/>
              <a:t>     *</a:t>
            </a:r>
          </a:p>
          <a:p>
            <a:r>
              <a:rPr lang="en-US" sz="2000" dirty="0"/>
              <a:t>     * @return void</a:t>
            </a:r>
          </a:p>
          <a:p>
            <a:r>
              <a:rPr lang="en-US" sz="2000" dirty="0"/>
              <a:t>     */</a:t>
            </a:r>
          </a:p>
          <a:p>
            <a:r>
              <a:rPr lang="en-US" sz="2000" dirty="0" smtClean="0"/>
              <a:t>}</a:t>
            </a:r>
            <a:endParaRPr lang="th-TH" sz="2000" dirty="0"/>
          </a:p>
        </p:txBody>
      </p:sp>
      <p:sp>
        <p:nvSpPr>
          <p:cNvPr id="5" name="Rectangle 4"/>
          <p:cNvSpPr/>
          <p:nvPr/>
        </p:nvSpPr>
        <p:spPr>
          <a:xfrm>
            <a:off x="5003800" y="1167119"/>
            <a:ext cx="6841067" cy="5016758"/>
          </a:xfrm>
          <a:prstGeom prst="rect">
            <a:avLst/>
          </a:prstGeom>
          <a:solidFill>
            <a:schemeClr val="bg1"/>
          </a:solidFill>
          <a:ln>
            <a:solidFill>
              <a:schemeClr val="bg1">
                <a:lumMod val="75000"/>
              </a:schemeClr>
            </a:solidFill>
          </a:ln>
        </p:spPr>
        <p:txBody>
          <a:bodyPr wrap="square">
            <a:spAutoFit/>
          </a:bodyPr>
          <a:lstStyle/>
          <a:p>
            <a:r>
              <a:rPr lang="en-US" sz="1600" dirty="0"/>
              <a:t> public function boot() {</a:t>
            </a:r>
          </a:p>
          <a:p>
            <a:r>
              <a:rPr lang="en-US" sz="1600" dirty="0"/>
              <a:t>        // Please note the different namespace </a:t>
            </a:r>
          </a:p>
          <a:p>
            <a:r>
              <a:rPr lang="en-US" sz="1600" dirty="0"/>
              <a:t>        // and please add a \ in front of your classes in the global namespace</a:t>
            </a:r>
          </a:p>
          <a:p>
            <a:r>
              <a:rPr lang="en-US" sz="1600" dirty="0"/>
              <a:t>        \Event::listen('</a:t>
            </a:r>
            <a:r>
              <a:rPr lang="en-US" sz="1600" dirty="0" err="1"/>
              <a:t>cron.collectJobs</a:t>
            </a:r>
            <a:r>
              <a:rPr lang="en-US" sz="1600" dirty="0"/>
              <a:t>', function() {</a:t>
            </a:r>
          </a:p>
          <a:p>
            <a:endParaRPr lang="en-US" sz="1600" dirty="0"/>
          </a:p>
          <a:p>
            <a:r>
              <a:rPr lang="en-US" sz="1600" dirty="0"/>
              <a:t>            \</a:t>
            </a:r>
            <a:r>
              <a:rPr lang="en-US" sz="1600" dirty="0" err="1"/>
              <a:t>Cron</a:t>
            </a:r>
            <a:r>
              <a:rPr lang="en-US" sz="1600" dirty="0"/>
              <a:t>::add('example1', '* * * * *', function() {</a:t>
            </a:r>
          </a:p>
          <a:p>
            <a:r>
              <a:rPr lang="en-US" sz="1600" dirty="0"/>
              <a:t>                // Do some crazy things unsuccessfully every minute</a:t>
            </a:r>
          </a:p>
          <a:p>
            <a:r>
              <a:rPr lang="en-US" sz="1600" dirty="0"/>
              <a:t>                return 'No';</a:t>
            </a:r>
          </a:p>
          <a:p>
            <a:r>
              <a:rPr lang="en-US" sz="1600" dirty="0"/>
              <a:t>            });</a:t>
            </a:r>
          </a:p>
          <a:p>
            <a:endParaRPr lang="en-US" sz="1600" dirty="0"/>
          </a:p>
          <a:p>
            <a:r>
              <a:rPr lang="en-US" sz="1600" dirty="0"/>
              <a:t>            \</a:t>
            </a:r>
            <a:r>
              <a:rPr lang="en-US" sz="1600" dirty="0" err="1"/>
              <a:t>Cron</a:t>
            </a:r>
            <a:r>
              <a:rPr lang="en-US" sz="1600" dirty="0"/>
              <a:t>::add('example2', '*/2 * * * *', function() {</a:t>
            </a:r>
          </a:p>
          <a:p>
            <a:r>
              <a:rPr lang="en-US" sz="1600" dirty="0"/>
              <a:t>                // Do some crazy things successfully every two minute</a:t>
            </a:r>
          </a:p>
          <a:p>
            <a:r>
              <a:rPr lang="en-US" sz="1600" dirty="0"/>
              <a:t>                return null;</a:t>
            </a:r>
          </a:p>
          <a:p>
            <a:r>
              <a:rPr lang="en-US" sz="1600" dirty="0"/>
              <a:t>            });</a:t>
            </a:r>
          </a:p>
          <a:p>
            <a:endParaRPr lang="en-US" sz="1600" dirty="0"/>
          </a:p>
          <a:p>
            <a:r>
              <a:rPr lang="en-US" sz="1600" dirty="0"/>
              <a:t>            \</a:t>
            </a:r>
            <a:r>
              <a:rPr lang="en-US" sz="1600" dirty="0" err="1"/>
              <a:t>Cron</a:t>
            </a:r>
            <a:r>
              <a:rPr lang="en-US" sz="1600" dirty="0"/>
              <a:t>::add('disabled job', '0 * * * *', function() {</a:t>
            </a:r>
          </a:p>
          <a:p>
            <a:r>
              <a:rPr lang="en-US" sz="1600" dirty="0"/>
              <a:t>                // Do some crazy things successfully every hour</a:t>
            </a:r>
          </a:p>
          <a:p>
            <a:r>
              <a:rPr lang="en-US" sz="1600" dirty="0"/>
              <a:t>            }, false);</a:t>
            </a:r>
          </a:p>
          <a:p>
            <a:r>
              <a:rPr lang="en-US" sz="1600" dirty="0"/>
              <a:t>        });</a:t>
            </a:r>
          </a:p>
          <a:p>
            <a:r>
              <a:rPr lang="en-US" sz="1600" dirty="0"/>
              <a:t>    }</a:t>
            </a:r>
            <a:endParaRPr lang="th-TH" sz="1600" dirty="0"/>
          </a:p>
        </p:txBody>
      </p:sp>
    </p:spTree>
    <p:extLst>
      <p:ext uri="{BB962C8B-B14F-4D97-AF65-F5344CB8AC3E}">
        <p14:creationId xmlns:p14="http://schemas.microsoft.com/office/powerpoint/2010/main" val="347704798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3321743" cy="523220"/>
          </a:xfrm>
          <a:prstGeom prst="rect">
            <a:avLst/>
          </a:prstGeom>
        </p:spPr>
        <p:txBody>
          <a:bodyPr wrap="none">
            <a:spAutoFit/>
          </a:bodyPr>
          <a:lstStyle/>
          <a:p>
            <a:r>
              <a:rPr lang="en-US" dirty="0"/>
              <a:t>Using </a:t>
            </a:r>
            <a:r>
              <a:rPr lang="en-US" dirty="0" err="1"/>
              <a:t>Cron's</a:t>
            </a:r>
            <a:r>
              <a:rPr lang="en-US" dirty="0"/>
              <a:t> integrated route</a:t>
            </a:r>
            <a:endParaRPr lang="th-TH" dirty="0"/>
          </a:p>
        </p:txBody>
      </p:sp>
      <p:sp>
        <p:nvSpPr>
          <p:cNvPr id="2" name="Rectangle 1"/>
          <p:cNvSpPr/>
          <p:nvPr/>
        </p:nvSpPr>
        <p:spPr>
          <a:xfrm>
            <a:off x="565945" y="2823739"/>
            <a:ext cx="11162392" cy="646331"/>
          </a:xfrm>
          <a:prstGeom prst="rect">
            <a:avLst/>
          </a:prstGeom>
          <a:ln>
            <a:solidFill>
              <a:schemeClr val="bg1">
                <a:lumMod val="75000"/>
              </a:schemeClr>
            </a:solidFill>
          </a:ln>
        </p:spPr>
        <p:txBody>
          <a:bodyPr wrap="square">
            <a:spAutoFit/>
          </a:bodyPr>
          <a:lstStyle/>
          <a:p>
            <a:r>
              <a:rPr lang="en-US" sz="1800" dirty="0"/>
              <a:t>// </a:t>
            </a:r>
            <a:r>
              <a:rPr lang="en-US" sz="1800" dirty="0" err="1"/>
              <a:t>Cron</a:t>
            </a:r>
            <a:r>
              <a:rPr lang="en-US" sz="1800" dirty="0"/>
              <a:t> application key for securing the integrated </a:t>
            </a:r>
            <a:r>
              <a:rPr lang="en-US" sz="1800" dirty="0" err="1"/>
              <a:t>Cron</a:t>
            </a:r>
            <a:r>
              <a:rPr lang="en-US" sz="1800" dirty="0"/>
              <a:t> run route - if the value is empty, the route is disabled </a:t>
            </a:r>
          </a:p>
          <a:p>
            <a:r>
              <a:rPr lang="en-US" sz="1800" dirty="0"/>
              <a:t>    '</a:t>
            </a:r>
            <a:r>
              <a:rPr lang="en-US" sz="1800" dirty="0" err="1"/>
              <a:t>cronKey</a:t>
            </a:r>
            <a:r>
              <a:rPr lang="en-US" sz="1800" dirty="0"/>
              <a:t>' =&gt; '1PBgabAXdoLTy3JDyi0xRpTR2qNrkkQy'</a:t>
            </a:r>
            <a:endParaRPr lang="th-TH" sz="1800" dirty="0"/>
          </a:p>
        </p:txBody>
      </p:sp>
      <p:sp>
        <p:nvSpPr>
          <p:cNvPr id="12" name="Rectangle 11"/>
          <p:cNvSpPr/>
          <p:nvPr/>
        </p:nvSpPr>
        <p:spPr>
          <a:xfrm>
            <a:off x="565945" y="1458713"/>
            <a:ext cx="11162392" cy="1200329"/>
          </a:xfrm>
          <a:prstGeom prst="rect">
            <a:avLst/>
          </a:prstGeom>
        </p:spPr>
        <p:txBody>
          <a:bodyPr wrap="square">
            <a:spAutoFit/>
          </a:bodyPr>
          <a:lstStyle/>
          <a:p>
            <a:r>
              <a:rPr lang="en-US" sz="1800" dirty="0"/>
              <a:t>If you don't have shell access to your server, you can easily use an online </a:t>
            </a:r>
            <a:r>
              <a:rPr lang="en-US" sz="1800" dirty="0" err="1"/>
              <a:t>cronjob</a:t>
            </a:r>
            <a:r>
              <a:rPr lang="en-US" sz="1800" dirty="0"/>
              <a:t> service (Google knows some good provider). This provider will run </a:t>
            </a:r>
            <a:r>
              <a:rPr lang="en-US" sz="1800" dirty="0" err="1"/>
              <a:t>Cron's</a:t>
            </a:r>
            <a:r>
              <a:rPr lang="en-US" sz="1800" dirty="0"/>
              <a:t> route in a defined interval. The </a:t>
            </a:r>
            <a:r>
              <a:rPr lang="en-US" sz="1800" dirty="0" err="1"/>
              <a:t>Cron</a:t>
            </a:r>
            <a:r>
              <a:rPr lang="en-US" sz="1800" dirty="0"/>
              <a:t> route has to be protected because if someone else than the service provider invokes it, our jobs will be executed too often. For that reason we need a security key in addition to the route path. This key can be generated with the </a:t>
            </a:r>
            <a:r>
              <a:rPr lang="en-US" sz="1800" dirty="0" err="1"/>
              <a:t>php</a:t>
            </a:r>
            <a:r>
              <a:rPr lang="en-US" sz="1800" dirty="0"/>
              <a:t> artisan </a:t>
            </a:r>
            <a:r>
              <a:rPr lang="en-US" sz="1800" dirty="0" err="1"/>
              <a:t>cron:keygen</a:t>
            </a:r>
            <a:r>
              <a:rPr lang="en-US" sz="1800" dirty="0"/>
              <a:t> command call and has to be set in the </a:t>
            </a:r>
            <a:r>
              <a:rPr lang="en-US" sz="1800" dirty="0" err="1"/>
              <a:t>Cron</a:t>
            </a:r>
            <a:r>
              <a:rPr lang="en-US" sz="1800" dirty="0"/>
              <a:t> </a:t>
            </a:r>
            <a:r>
              <a:rPr lang="en-US" sz="1800" dirty="0" err="1"/>
              <a:t>config</a:t>
            </a:r>
            <a:r>
              <a:rPr lang="en-US" sz="1800" dirty="0"/>
              <a:t> file at the key </a:t>
            </a:r>
            <a:r>
              <a:rPr lang="en-US" sz="1800" dirty="0" err="1"/>
              <a:t>cronKey</a:t>
            </a:r>
            <a:r>
              <a:rPr lang="en-US" sz="1800" dirty="0"/>
              <a:t>.</a:t>
            </a:r>
            <a:endParaRPr lang="th-TH" sz="1800" dirty="0"/>
          </a:p>
        </p:txBody>
      </p:sp>
      <p:sp>
        <p:nvSpPr>
          <p:cNvPr id="11" name="Rectangle 10"/>
          <p:cNvSpPr/>
          <p:nvPr/>
        </p:nvSpPr>
        <p:spPr>
          <a:xfrm>
            <a:off x="565945" y="3696021"/>
            <a:ext cx="3845925" cy="523220"/>
          </a:xfrm>
          <a:prstGeom prst="rect">
            <a:avLst/>
          </a:prstGeom>
        </p:spPr>
        <p:txBody>
          <a:bodyPr wrap="none">
            <a:spAutoFit/>
          </a:bodyPr>
          <a:lstStyle/>
          <a:p>
            <a:r>
              <a:rPr lang="en-US" dirty="0"/>
              <a:t>Using </a:t>
            </a:r>
            <a:r>
              <a:rPr lang="en-US" dirty="0" err="1"/>
              <a:t>Cron's</a:t>
            </a:r>
            <a:r>
              <a:rPr lang="en-US" dirty="0"/>
              <a:t> integrated command</a:t>
            </a:r>
            <a:endParaRPr lang="th-TH" dirty="0"/>
          </a:p>
        </p:txBody>
      </p:sp>
      <p:sp>
        <p:nvSpPr>
          <p:cNvPr id="13" name="Rectangle 12"/>
          <p:cNvSpPr/>
          <p:nvPr/>
        </p:nvSpPr>
        <p:spPr>
          <a:xfrm>
            <a:off x="521607" y="4219241"/>
            <a:ext cx="11118054" cy="1015663"/>
          </a:xfrm>
          <a:prstGeom prst="rect">
            <a:avLst/>
          </a:prstGeom>
        </p:spPr>
        <p:txBody>
          <a:bodyPr wrap="square">
            <a:spAutoFit/>
          </a:bodyPr>
          <a:lstStyle/>
          <a:p>
            <a:r>
              <a:rPr lang="en-US" sz="2000" dirty="0"/>
              <a:t>If your hosting provider grants you shell access or you can manage </a:t>
            </a:r>
            <a:r>
              <a:rPr lang="en-US" sz="2000" dirty="0" err="1"/>
              <a:t>cron</a:t>
            </a:r>
            <a:r>
              <a:rPr lang="en-US" sz="2000" dirty="0"/>
              <a:t> jobs with a control panel software (e.g. </a:t>
            </a:r>
            <a:r>
              <a:rPr lang="en-US" sz="2000" dirty="0" err="1"/>
              <a:t>cPanel</a:t>
            </a:r>
            <a:r>
              <a:rPr lang="en-US" sz="2000" dirty="0"/>
              <a:t> or </a:t>
            </a:r>
            <a:r>
              <a:rPr lang="en-US" sz="2000" dirty="0" err="1"/>
              <a:t>Plesk</a:t>
            </a:r>
            <a:r>
              <a:rPr lang="en-US" sz="2000" dirty="0"/>
              <a:t>), the best way to run </a:t>
            </a:r>
            <a:r>
              <a:rPr lang="en-US" sz="2000" dirty="0" err="1"/>
              <a:t>Cron</a:t>
            </a:r>
            <a:r>
              <a:rPr lang="en-US" sz="2000" dirty="0"/>
              <a:t> is to use the integrated artisan </a:t>
            </a:r>
            <a:r>
              <a:rPr lang="en-US" sz="2000" dirty="0" err="1"/>
              <a:t>cron:run</a:t>
            </a:r>
            <a:r>
              <a:rPr lang="en-US" sz="2000" dirty="0"/>
              <a:t> command. For the above example the </a:t>
            </a:r>
            <a:r>
              <a:rPr lang="en-US" sz="2000" dirty="0" err="1"/>
              <a:t>crontab</a:t>
            </a:r>
            <a:r>
              <a:rPr lang="en-US" sz="2000" dirty="0"/>
              <a:t> or control panel software command could be * * * * * /</a:t>
            </a:r>
            <a:r>
              <a:rPr lang="en-US" sz="2000" dirty="0" err="1"/>
              <a:t>usr</a:t>
            </a:r>
            <a:r>
              <a:rPr lang="en-US" sz="2000" dirty="0"/>
              <a:t>/bin/</a:t>
            </a:r>
            <a:r>
              <a:rPr lang="en-US" sz="2000" dirty="0" err="1"/>
              <a:t>php</a:t>
            </a:r>
            <a:r>
              <a:rPr lang="en-US" sz="2000" dirty="0"/>
              <a:t> /</a:t>
            </a:r>
            <a:r>
              <a:rPr lang="en-US" sz="2000" dirty="0" err="1"/>
              <a:t>var</a:t>
            </a:r>
            <a:r>
              <a:rPr lang="en-US" sz="2000" dirty="0"/>
              <a:t>/www/</a:t>
            </a:r>
            <a:r>
              <a:rPr lang="en-US" sz="2000" dirty="0" err="1"/>
              <a:t>laravel</a:t>
            </a:r>
            <a:r>
              <a:rPr lang="en-US" sz="2000" dirty="0"/>
              <a:t>/artisan </a:t>
            </a:r>
            <a:r>
              <a:rPr lang="en-US" sz="2000" dirty="0" err="1"/>
              <a:t>cron:run</a:t>
            </a:r>
            <a:r>
              <a:rPr lang="en-US" sz="2000" dirty="0"/>
              <a:t>.</a:t>
            </a:r>
            <a:endParaRPr lang="th-TH" sz="2000" dirty="0"/>
          </a:p>
        </p:txBody>
      </p:sp>
    </p:spTree>
    <p:extLst>
      <p:ext uri="{BB962C8B-B14F-4D97-AF65-F5344CB8AC3E}">
        <p14:creationId xmlns:p14="http://schemas.microsoft.com/office/powerpoint/2010/main" val="32513535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561372" cy="523220"/>
          </a:xfrm>
          <a:prstGeom prst="rect">
            <a:avLst/>
          </a:prstGeom>
        </p:spPr>
        <p:txBody>
          <a:bodyPr wrap="none">
            <a:spAutoFit/>
          </a:bodyPr>
          <a:lstStyle/>
          <a:p>
            <a:r>
              <a:rPr lang="en-US" b="1" dirty="0"/>
              <a:t>API</a:t>
            </a:r>
          </a:p>
        </p:txBody>
      </p:sp>
      <p:sp>
        <p:nvSpPr>
          <p:cNvPr id="2" name="Rectangle 1"/>
          <p:cNvSpPr/>
          <p:nvPr/>
        </p:nvSpPr>
        <p:spPr>
          <a:xfrm>
            <a:off x="565945" y="1878678"/>
            <a:ext cx="11162392" cy="369332"/>
          </a:xfrm>
          <a:prstGeom prst="rect">
            <a:avLst/>
          </a:prstGeom>
          <a:ln>
            <a:solidFill>
              <a:schemeClr val="bg1">
                <a:lumMod val="75000"/>
              </a:schemeClr>
            </a:solidFill>
          </a:ln>
        </p:spPr>
        <p:txBody>
          <a:bodyPr wrap="square">
            <a:spAutoFit/>
          </a:bodyPr>
          <a:lstStyle/>
          <a:p>
            <a:r>
              <a:rPr lang="en-US" sz="1800" dirty="0"/>
              <a:t>public static function add($name, $expression, $function, $</a:t>
            </a:r>
            <a:r>
              <a:rPr lang="en-US" sz="1800" dirty="0" err="1"/>
              <a:t>isEnabled</a:t>
            </a:r>
            <a:r>
              <a:rPr lang="en-US" sz="1800" dirty="0"/>
              <a:t> = true) {</a:t>
            </a:r>
            <a:endParaRPr lang="th-TH" sz="1800" dirty="0"/>
          </a:p>
        </p:txBody>
      </p:sp>
      <p:sp>
        <p:nvSpPr>
          <p:cNvPr id="5" name="Rectangle 4"/>
          <p:cNvSpPr/>
          <p:nvPr/>
        </p:nvSpPr>
        <p:spPr>
          <a:xfrm>
            <a:off x="521607" y="1304382"/>
            <a:ext cx="1741182" cy="523220"/>
          </a:xfrm>
          <a:prstGeom prst="rect">
            <a:avLst/>
          </a:prstGeom>
        </p:spPr>
        <p:txBody>
          <a:bodyPr wrap="none">
            <a:spAutoFit/>
          </a:bodyPr>
          <a:lstStyle/>
          <a:p>
            <a:r>
              <a:rPr lang="th-TH" dirty="0"/>
              <a:t>Add a cron job</a:t>
            </a:r>
          </a:p>
        </p:txBody>
      </p:sp>
      <p:sp>
        <p:nvSpPr>
          <p:cNvPr id="7" name="Rectangle 6"/>
          <p:cNvSpPr/>
          <p:nvPr/>
        </p:nvSpPr>
        <p:spPr>
          <a:xfrm>
            <a:off x="521607" y="2552367"/>
            <a:ext cx="11206730" cy="2862322"/>
          </a:xfrm>
          <a:prstGeom prst="rect">
            <a:avLst/>
          </a:prstGeom>
          <a:ln>
            <a:solidFill>
              <a:schemeClr val="bg1">
                <a:lumMod val="75000"/>
              </a:schemeClr>
            </a:solidFill>
          </a:ln>
        </p:spPr>
        <p:txBody>
          <a:bodyPr wrap="square">
            <a:spAutoFit/>
          </a:bodyPr>
          <a:lstStyle/>
          <a:p>
            <a:r>
              <a:rPr lang="th-TH" sz="2000" dirty="0"/>
              <a:t> </a:t>
            </a:r>
            <a:r>
              <a:rPr lang="th-TH" sz="2000" dirty="0" smtClean="0"/>
              <a:t>   *    </a:t>
            </a:r>
            <a:r>
              <a:rPr lang="th-TH" sz="2000" dirty="0"/>
              <a:t>*   </a:t>
            </a:r>
            <a:r>
              <a:rPr lang="th-TH" sz="2000" dirty="0" smtClean="0"/>
              <a:t> *     </a:t>
            </a:r>
            <a:r>
              <a:rPr lang="th-TH" sz="2000" dirty="0"/>
              <a:t>*  </a:t>
            </a:r>
            <a:r>
              <a:rPr lang="th-TH" sz="2000" dirty="0" smtClean="0"/>
              <a:t>  </a:t>
            </a:r>
            <a:r>
              <a:rPr lang="th-TH" sz="2000" dirty="0"/>
              <a:t>* </a:t>
            </a:r>
            <a:r>
              <a:rPr lang="th-TH" sz="2000" dirty="0" smtClean="0"/>
              <a:t>   </a:t>
            </a:r>
            <a:r>
              <a:rPr lang="th-TH" sz="2000" dirty="0"/>
              <a:t>*</a:t>
            </a:r>
          </a:p>
          <a:p>
            <a:r>
              <a:rPr lang="th-TH" sz="2000" dirty="0"/>
              <a:t>    -    -    -    -    -    -</a:t>
            </a:r>
          </a:p>
          <a:p>
            <a:r>
              <a:rPr lang="th-TH" sz="2000" dirty="0"/>
              <a:t>    |   </a:t>
            </a:r>
            <a:r>
              <a:rPr lang="th-TH" sz="2000" dirty="0" smtClean="0"/>
              <a:t>  |     </a:t>
            </a:r>
            <a:r>
              <a:rPr lang="th-TH" sz="2000" dirty="0"/>
              <a:t>|  </a:t>
            </a:r>
            <a:r>
              <a:rPr lang="th-TH" sz="2000" dirty="0" smtClean="0"/>
              <a:t>   </a:t>
            </a:r>
            <a:r>
              <a:rPr lang="th-TH" sz="2000" dirty="0"/>
              <a:t>| </a:t>
            </a:r>
            <a:r>
              <a:rPr lang="th-TH" sz="2000" dirty="0" smtClean="0"/>
              <a:t>    </a:t>
            </a:r>
            <a:r>
              <a:rPr lang="th-TH" sz="2000" dirty="0"/>
              <a:t>| </a:t>
            </a:r>
            <a:r>
              <a:rPr lang="th-TH" sz="2000" dirty="0" smtClean="0"/>
              <a:t>    </a:t>
            </a:r>
            <a:r>
              <a:rPr lang="th-TH" sz="2000" dirty="0"/>
              <a:t>|</a:t>
            </a:r>
          </a:p>
          <a:p>
            <a:r>
              <a:rPr lang="th-TH" sz="2000" dirty="0"/>
              <a:t>    |   </a:t>
            </a:r>
            <a:r>
              <a:rPr lang="th-TH" sz="2000" dirty="0" smtClean="0"/>
              <a:t>  |     </a:t>
            </a:r>
            <a:r>
              <a:rPr lang="th-TH" sz="2000" dirty="0"/>
              <a:t>|  </a:t>
            </a:r>
            <a:r>
              <a:rPr lang="th-TH" sz="2000" dirty="0" smtClean="0"/>
              <a:t>   </a:t>
            </a:r>
            <a:r>
              <a:rPr lang="th-TH" sz="2000" dirty="0"/>
              <a:t>|  </a:t>
            </a:r>
            <a:r>
              <a:rPr lang="th-TH" sz="2000" dirty="0" smtClean="0"/>
              <a:t>   </a:t>
            </a:r>
            <a:r>
              <a:rPr lang="th-TH" sz="2000" dirty="0"/>
              <a:t>|  </a:t>
            </a:r>
            <a:r>
              <a:rPr lang="th-TH" sz="2000" dirty="0" smtClean="0"/>
              <a:t>   </a:t>
            </a:r>
            <a:r>
              <a:rPr lang="th-TH" sz="2000" dirty="0"/>
              <a:t>+ year [optional]</a:t>
            </a:r>
          </a:p>
          <a:p>
            <a:r>
              <a:rPr lang="th-TH" sz="2000" dirty="0"/>
              <a:t>    |    </a:t>
            </a:r>
            <a:r>
              <a:rPr lang="th-TH" sz="2000" dirty="0" smtClean="0"/>
              <a:t> |     </a:t>
            </a:r>
            <a:r>
              <a:rPr lang="th-TH" sz="2000" dirty="0"/>
              <a:t>|  </a:t>
            </a:r>
            <a:r>
              <a:rPr lang="th-TH" sz="2000" dirty="0" smtClean="0"/>
              <a:t>   </a:t>
            </a:r>
            <a:r>
              <a:rPr lang="th-TH" sz="2000" dirty="0"/>
              <a:t>|  </a:t>
            </a:r>
            <a:r>
              <a:rPr lang="th-TH" sz="2000" dirty="0" smtClean="0"/>
              <a:t>   </a:t>
            </a:r>
            <a:r>
              <a:rPr lang="th-TH" sz="2000" dirty="0"/>
              <a:t>+----- day of week (0 - 7) (Sunday=0 or 7)</a:t>
            </a:r>
          </a:p>
          <a:p>
            <a:r>
              <a:rPr lang="th-TH" sz="2000" dirty="0"/>
              <a:t>    |   </a:t>
            </a:r>
            <a:r>
              <a:rPr lang="th-TH" sz="2000" dirty="0" smtClean="0"/>
              <a:t>  </a:t>
            </a:r>
            <a:r>
              <a:rPr lang="th-TH" sz="2000" dirty="0"/>
              <a:t>|  </a:t>
            </a:r>
            <a:r>
              <a:rPr lang="th-TH" sz="2000" dirty="0" smtClean="0"/>
              <a:t>   </a:t>
            </a:r>
            <a:r>
              <a:rPr lang="th-TH" sz="2000" dirty="0"/>
              <a:t>|  </a:t>
            </a:r>
            <a:r>
              <a:rPr lang="th-TH" sz="2000" dirty="0" smtClean="0"/>
              <a:t>   </a:t>
            </a:r>
            <a:r>
              <a:rPr lang="th-TH" sz="2000" dirty="0"/>
              <a:t>+---------- month (1 - 12)</a:t>
            </a:r>
          </a:p>
          <a:p>
            <a:r>
              <a:rPr lang="th-TH" sz="2000" dirty="0"/>
              <a:t>    |  </a:t>
            </a:r>
            <a:r>
              <a:rPr lang="th-TH" sz="2000" dirty="0" smtClean="0"/>
              <a:t>   </a:t>
            </a:r>
            <a:r>
              <a:rPr lang="th-TH" sz="2000" dirty="0"/>
              <a:t>|  </a:t>
            </a:r>
            <a:r>
              <a:rPr lang="th-TH" sz="2000" dirty="0" smtClean="0"/>
              <a:t>   </a:t>
            </a:r>
            <a:r>
              <a:rPr lang="th-TH" sz="2000" dirty="0"/>
              <a:t>+--------------- day of month (1 - 31)</a:t>
            </a:r>
          </a:p>
          <a:p>
            <a:r>
              <a:rPr lang="th-TH" sz="2000" dirty="0"/>
              <a:t>    |  </a:t>
            </a:r>
            <a:r>
              <a:rPr lang="th-TH" sz="2000" dirty="0" smtClean="0"/>
              <a:t>   </a:t>
            </a:r>
            <a:r>
              <a:rPr lang="th-TH" sz="2000" dirty="0"/>
              <a:t>+-------------------- hour (0 - 23)</a:t>
            </a:r>
          </a:p>
          <a:p>
            <a:r>
              <a:rPr lang="th-TH" sz="2000" dirty="0"/>
              <a:t>    +------------------------- min (0 - 59)</a:t>
            </a:r>
          </a:p>
        </p:txBody>
      </p:sp>
    </p:spTree>
    <p:extLst>
      <p:ext uri="{BB962C8B-B14F-4D97-AF65-F5344CB8AC3E}">
        <p14:creationId xmlns:p14="http://schemas.microsoft.com/office/powerpoint/2010/main" val="971775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1107996" cy="523220"/>
          </a:xfrm>
          <a:prstGeom prst="rect">
            <a:avLst/>
          </a:prstGeom>
        </p:spPr>
        <p:txBody>
          <a:bodyPr wrap="none">
            <a:spAutoFit/>
          </a:bodyPr>
          <a:lstStyle/>
          <a:p>
            <a:r>
              <a:rPr lang="en-US" b="1" dirty="0"/>
              <a:t>Example</a:t>
            </a:r>
          </a:p>
        </p:txBody>
      </p:sp>
      <p:sp>
        <p:nvSpPr>
          <p:cNvPr id="2" name="Rectangle 1"/>
          <p:cNvSpPr/>
          <p:nvPr/>
        </p:nvSpPr>
        <p:spPr>
          <a:xfrm>
            <a:off x="565945" y="1484017"/>
            <a:ext cx="11162392" cy="2308324"/>
          </a:xfrm>
          <a:prstGeom prst="rect">
            <a:avLst/>
          </a:prstGeom>
          <a:ln>
            <a:solidFill>
              <a:schemeClr val="bg1">
                <a:lumMod val="75000"/>
              </a:schemeClr>
            </a:solidFill>
          </a:ln>
        </p:spPr>
        <p:txBody>
          <a:bodyPr wrap="square">
            <a:spAutoFit/>
          </a:bodyPr>
          <a:lstStyle/>
          <a:p>
            <a:r>
              <a:rPr lang="en-US" sz="1800" dirty="0"/>
              <a:t>\</a:t>
            </a:r>
            <a:r>
              <a:rPr lang="en-US" sz="1800" dirty="0" err="1"/>
              <a:t>Cron</a:t>
            </a:r>
            <a:r>
              <a:rPr lang="en-US" sz="1800" dirty="0"/>
              <a:t>::add('example1', '* * * * *', function() {</a:t>
            </a:r>
          </a:p>
          <a:p>
            <a:r>
              <a:rPr lang="en-US" sz="1800" dirty="0"/>
              <a:t>                    // Do some crazy things successfully every minute</a:t>
            </a:r>
          </a:p>
          <a:p>
            <a:r>
              <a:rPr lang="en-US" sz="1800" dirty="0"/>
              <a:t>                    return null;</a:t>
            </a:r>
          </a:p>
          <a:p>
            <a:r>
              <a:rPr lang="en-US" sz="1800" dirty="0"/>
              <a:t>                });</a:t>
            </a:r>
          </a:p>
          <a:p>
            <a:r>
              <a:rPr lang="en-US" sz="1800" dirty="0"/>
              <a:t>\</a:t>
            </a:r>
            <a:r>
              <a:rPr lang="en-US" sz="1800" dirty="0" err="1"/>
              <a:t>Cron</a:t>
            </a:r>
            <a:r>
              <a:rPr lang="en-US" sz="1800" dirty="0"/>
              <a:t>::add('example2', '*/2 * * * *', function() {</a:t>
            </a:r>
          </a:p>
          <a:p>
            <a:r>
              <a:rPr lang="en-US" sz="1800" dirty="0"/>
              <a:t>                    // Oh no, this job has errors and runs every two minutes</a:t>
            </a:r>
          </a:p>
          <a:p>
            <a:r>
              <a:rPr lang="en-US" sz="1800" dirty="0"/>
              <a:t>                    return false;</a:t>
            </a:r>
          </a:p>
          <a:p>
            <a:r>
              <a:rPr lang="en-US" sz="1800" dirty="0"/>
              <a:t>                }, true);</a:t>
            </a:r>
            <a:endParaRPr lang="th-TH" sz="1800" dirty="0"/>
          </a:p>
        </p:txBody>
      </p:sp>
      <p:sp>
        <p:nvSpPr>
          <p:cNvPr id="11" name="Rectangle 10"/>
          <p:cNvSpPr/>
          <p:nvPr/>
        </p:nvSpPr>
        <p:spPr>
          <a:xfrm>
            <a:off x="521607" y="3948125"/>
            <a:ext cx="2191626" cy="523220"/>
          </a:xfrm>
          <a:prstGeom prst="rect">
            <a:avLst/>
          </a:prstGeom>
        </p:spPr>
        <p:txBody>
          <a:bodyPr wrap="none">
            <a:spAutoFit/>
          </a:bodyPr>
          <a:lstStyle/>
          <a:p>
            <a:r>
              <a:rPr lang="th-TH" dirty="0"/>
              <a:t>Remove a cron job</a:t>
            </a:r>
          </a:p>
        </p:txBody>
      </p:sp>
      <p:sp>
        <p:nvSpPr>
          <p:cNvPr id="12" name="Rectangle 11"/>
          <p:cNvSpPr/>
          <p:nvPr/>
        </p:nvSpPr>
        <p:spPr>
          <a:xfrm>
            <a:off x="565945" y="4551170"/>
            <a:ext cx="11162392" cy="400110"/>
          </a:xfrm>
          <a:prstGeom prst="rect">
            <a:avLst/>
          </a:prstGeom>
          <a:ln>
            <a:solidFill>
              <a:schemeClr val="bg1">
                <a:lumMod val="75000"/>
              </a:schemeClr>
            </a:solidFill>
          </a:ln>
        </p:spPr>
        <p:txBody>
          <a:bodyPr wrap="square">
            <a:spAutoFit/>
          </a:bodyPr>
          <a:lstStyle/>
          <a:p>
            <a:r>
              <a:rPr lang="th-TH" sz="2000" dirty="0"/>
              <a:t>public static function remove($name) {</a:t>
            </a:r>
          </a:p>
        </p:txBody>
      </p:sp>
    </p:spTree>
    <p:extLst>
      <p:ext uri="{BB962C8B-B14F-4D97-AF65-F5344CB8AC3E}">
        <p14:creationId xmlns:p14="http://schemas.microsoft.com/office/powerpoint/2010/main" val="320488243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1107996" cy="523220"/>
          </a:xfrm>
          <a:prstGeom prst="rect">
            <a:avLst/>
          </a:prstGeom>
        </p:spPr>
        <p:txBody>
          <a:bodyPr wrap="none">
            <a:spAutoFit/>
          </a:bodyPr>
          <a:lstStyle/>
          <a:p>
            <a:r>
              <a:rPr lang="en-US" b="1" dirty="0"/>
              <a:t>Example</a:t>
            </a:r>
          </a:p>
        </p:txBody>
      </p:sp>
      <p:sp>
        <p:nvSpPr>
          <p:cNvPr id="2" name="Rectangle 1"/>
          <p:cNvSpPr/>
          <p:nvPr/>
        </p:nvSpPr>
        <p:spPr>
          <a:xfrm>
            <a:off x="565945" y="1484017"/>
            <a:ext cx="11162392" cy="1477328"/>
          </a:xfrm>
          <a:prstGeom prst="rect">
            <a:avLst/>
          </a:prstGeom>
          <a:ln>
            <a:solidFill>
              <a:schemeClr val="bg1">
                <a:lumMod val="75000"/>
              </a:schemeClr>
            </a:solidFill>
          </a:ln>
        </p:spPr>
        <p:txBody>
          <a:bodyPr wrap="square">
            <a:spAutoFit/>
          </a:bodyPr>
          <a:lstStyle/>
          <a:p>
            <a:r>
              <a:rPr lang="en-US" sz="1800" dirty="0"/>
              <a:t>\</a:t>
            </a:r>
            <a:r>
              <a:rPr lang="en-US" sz="1800" dirty="0" err="1"/>
              <a:t>Cron</a:t>
            </a:r>
            <a:r>
              <a:rPr lang="en-US" sz="1800" dirty="0"/>
              <a:t>::add('example1', '* * * * *', function() {</a:t>
            </a:r>
          </a:p>
          <a:p>
            <a:r>
              <a:rPr lang="en-US" sz="1800" dirty="0"/>
              <a:t>                    // Do some crazy things successfully every minute</a:t>
            </a:r>
          </a:p>
          <a:p>
            <a:r>
              <a:rPr lang="en-US" sz="1800" dirty="0"/>
              <a:t>                    return null;</a:t>
            </a:r>
          </a:p>
          <a:p>
            <a:r>
              <a:rPr lang="en-US" sz="1800" dirty="0"/>
              <a:t>                });</a:t>
            </a:r>
          </a:p>
          <a:p>
            <a:r>
              <a:rPr lang="en-US" sz="1800" dirty="0"/>
              <a:t>\</a:t>
            </a:r>
            <a:r>
              <a:rPr lang="en-US" sz="1800" dirty="0" err="1"/>
              <a:t>Cron</a:t>
            </a:r>
            <a:r>
              <a:rPr lang="en-US" sz="1800" dirty="0"/>
              <a:t>::remove('example1');</a:t>
            </a:r>
            <a:endParaRPr lang="th-TH" sz="1800" dirty="0"/>
          </a:p>
        </p:txBody>
      </p:sp>
      <p:sp>
        <p:nvSpPr>
          <p:cNvPr id="11" name="Rectangle 10"/>
          <p:cNvSpPr/>
          <p:nvPr/>
        </p:nvSpPr>
        <p:spPr>
          <a:xfrm>
            <a:off x="521607" y="3092325"/>
            <a:ext cx="3142207" cy="523220"/>
          </a:xfrm>
          <a:prstGeom prst="rect">
            <a:avLst/>
          </a:prstGeom>
        </p:spPr>
        <p:txBody>
          <a:bodyPr wrap="none">
            <a:spAutoFit/>
          </a:bodyPr>
          <a:lstStyle/>
          <a:p>
            <a:r>
              <a:rPr lang="en-US" dirty="0"/>
              <a:t>Enable or disable a </a:t>
            </a:r>
            <a:r>
              <a:rPr lang="en-US" dirty="0" err="1"/>
              <a:t>cron</a:t>
            </a:r>
            <a:r>
              <a:rPr lang="en-US" dirty="0"/>
              <a:t> job</a:t>
            </a:r>
            <a:endParaRPr lang="th-TH" dirty="0"/>
          </a:p>
        </p:txBody>
      </p:sp>
      <p:sp>
        <p:nvSpPr>
          <p:cNvPr id="12" name="Rectangle 11"/>
          <p:cNvSpPr/>
          <p:nvPr/>
        </p:nvSpPr>
        <p:spPr>
          <a:xfrm>
            <a:off x="565945" y="4341701"/>
            <a:ext cx="11162392" cy="400110"/>
          </a:xfrm>
          <a:prstGeom prst="rect">
            <a:avLst/>
          </a:prstGeom>
          <a:ln>
            <a:solidFill>
              <a:schemeClr val="bg1">
                <a:lumMod val="75000"/>
              </a:schemeClr>
            </a:solidFill>
          </a:ln>
        </p:spPr>
        <p:txBody>
          <a:bodyPr wrap="square">
            <a:spAutoFit/>
          </a:bodyPr>
          <a:lstStyle/>
          <a:p>
            <a:r>
              <a:rPr lang="en-US" sz="2000" dirty="0"/>
              <a:t>public static function </a:t>
            </a:r>
            <a:r>
              <a:rPr lang="en-US" sz="2000" dirty="0" err="1"/>
              <a:t>setEnableJob</a:t>
            </a:r>
            <a:r>
              <a:rPr lang="en-US" sz="2000" dirty="0"/>
              <a:t>($</a:t>
            </a:r>
            <a:r>
              <a:rPr lang="en-US" sz="2000" dirty="0" err="1"/>
              <a:t>jobname</a:t>
            </a:r>
            <a:r>
              <a:rPr lang="en-US" sz="2000" dirty="0"/>
              <a:t>, $enable = true) {</a:t>
            </a:r>
            <a:endParaRPr lang="th-TH" sz="2000" dirty="0"/>
          </a:p>
        </p:txBody>
      </p:sp>
      <p:sp>
        <p:nvSpPr>
          <p:cNvPr id="5" name="Rectangle 4"/>
          <p:cNvSpPr/>
          <p:nvPr/>
        </p:nvSpPr>
        <p:spPr>
          <a:xfrm>
            <a:off x="547008" y="3615545"/>
            <a:ext cx="11162392" cy="646331"/>
          </a:xfrm>
          <a:prstGeom prst="rect">
            <a:avLst/>
          </a:prstGeom>
        </p:spPr>
        <p:txBody>
          <a:bodyPr wrap="square">
            <a:spAutoFit/>
          </a:bodyPr>
          <a:lstStyle/>
          <a:p>
            <a:r>
              <a:rPr lang="th-TH" sz="1800" dirty="0"/>
              <a:t>After adding an enabled or disabled cron job ($isEnabled boolean parameter of the add method call) you can disable or enable a cron job by name. For this use the setEnableJob or setDisableJob function.</a:t>
            </a:r>
          </a:p>
        </p:txBody>
      </p:sp>
      <p:sp>
        <p:nvSpPr>
          <p:cNvPr id="7" name="Rectangle 6"/>
          <p:cNvSpPr/>
          <p:nvPr/>
        </p:nvSpPr>
        <p:spPr>
          <a:xfrm>
            <a:off x="565944" y="4916076"/>
            <a:ext cx="11143455" cy="400110"/>
          </a:xfrm>
          <a:prstGeom prst="rect">
            <a:avLst/>
          </a:prstGeom>
          <a:ln>
            <a:solidFill>
              <a:schemeClr val="bg1">
                <a:lumMod val="75000"/>
              </a:schemeClr>
            </a:solidFill>
          </a:ln>
        </p:spPr>
        <p:txBody>
          <a:bodyPr wrap="square">
            <a:spAutoFit/>
          </a:bodyPr>
          <a:lstStyle/>
          <a:p>
            <a:r>
              <a:rPr lang="th-TH" sz="2000" dirty="0"/>
              <a:t>public static function setDisableJob($jobname) {</a:t>
            </a:r>
          </a:p>
        </p:txBody>
      </p:sp>
    </p:spTree>
    <p:extLst>
      <p:ext uri="{BB962C8B-B14F-4D97-AF65-F5344CB8AC3E}">
        <p14:creationId xmlns:p14="http://schemas.microsoft.com/office/powerpoint/2010/main" val="5065884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80972"/>
            <a:ext cx="1107996" cy="523220"/>
          </a:xfrm>
          <a:prstGeom prst="rect">
            <a:avLst/>
          </a:prstGeom>
        </p:spPr>
        <p:txBody>
          <a:bodyPr wrap="none">
            <a:spAutoFit/>
          </a:bodyPr>
          <a:lstStyle/>
          <a:p>
            <a:r>
              <a:rPr lang="en-US" b="1" dirty="0"/>
              <a:t>Example</a:t>
            </a:r>
          </a:p>
        </p:txBody>
      </p:sp>
      <p:sp>
        <p:nvSpPr>
          <p:cNvPr id="2" name="Rectangle 1"/>
          <p:cNvSpPr/>
          <p:nvPr/>
        </p:nvSpPr>
        <p:spPr>
          <a:xfrm>
            <a:off x="565945" y="1484017"/>
            <a:ext cx="11162392" cy="2862322"/>
          </a:xfrm>
          <a:prstGeom prst="rect">
            <a:avLst/>
          </a:prstGeom>
          <a:ln>
            <a:solidFill>
              <a:schemeClr val="bg1">
                <a:lumMod val="75000"/>
              </a:schemeClr>
            </a:solidFill>
          </a:ln>
        </p:spPr>
        <p:txBody>
          <a:bodyPr wrap="square">
            <a:spAutoFit/>
          </a:bodyPr>
          <a:lstStyle/>
          <a:p>
            <a:r>
              <a:rPr lang="en-US" sz="1800" dirty="0"/>
              <a:t>\</a:t>
            </a:r>
            <a:r>
              <a:rPr lang="en-US" sz="1800" dirty="0" err="1"/>
              <a:t>Cron</a:t>
            </a:r>
            <a:r>
              <a:rPr lang="en-US" sz="1800" dirty="0"/>
              <a:t>::add('example1', '* * * * *', function() {</a:t>
            </a:r>
          </a:p>
          <a:p>
            <a:r>
              <a:rPr lang="en-US" sz="1800" dirty="0"/>
              <a:t>                    // Do some crazy things successfully every minute</a:t>
            </a:r>
          </a:p>
          <a:p>
            <a:r>
              <a:rPr lang="en-US" sz="1800" dirty="0"/>
              <a:t>                    return null;</a:t>
            </a:r>
          </a:p>
          <a:p>
            <a:r>
              <a:rPr lang="en-US" sz="1800" dirty="0"/>
              <a:t>                });</a:t>
            </a:r>
          </a:p>
          <a:p>
            <a:r>
              <a:rPr lang="en-US" sz="1800" dirty="0"/>
              <a:t>\</a:t>
            </a:r>
            <a:r>
              <a:rPr lang="en-US" sz="1800" dirty="0" err="1"/>
              <a:t>Cron</a:t>
            </a:r>
            <a:r>
              <a:rPr lang="en-US" sz="1800" dirty="0"/>
              <a:t>::</a:t>
            </a:r>
            <a:r>
              <a:rPr lang="en-US" sz="1800" dirty="0" err="1"/>
              <a:t>setDisableJob</a:t>
            </a:r>
            <a:r>
              <a:rPr lang="en-US" sz="1800" dirty="0"/>
              <a:t>('example1');</a:t>
            </a:r>
          </a:p>
          <a:p>
            <a:r>
              <a:rPr lang="en-US" sz="1800" dirty="0"/>
              <a:t>// No jobs will be called</a:t>
            </a:r>
          </a:p>
          <a:p>
            <a:r>
              <a:rPr lang="en-US" sz="1800" dirty="0"/>
              <a:t>$report = \</a:t>
            </a:r>
            <a:r>
              <a:rPr lang="en-US" sz="1800" dirty="0" err="1"/>
              <a:t>Cron</a:t>
            </a:r>
            <a:r>
              <a:rPr lang="en-US" sz="1800" dirty="0"/>
              <a:t>::run();</a:t>
            </a:r>
          </a:p>
          <a:p>
            <a:r>
              <a:rPr lang="en-US" sz="1800" dirty="0"/>
              <a:t>\</a:t>
            </a:r>
            <a:r>
              <a:rPr lang="en-US" sz="1800" dirty="0" err="1"/>
              <a:t>Cron</a:t>
            </a:r>
            <a:r>
              <a:rPr lang="en-US" sz="1800" dirty="0"/>
              <a:t>::</a:t>
            </a:r>
            <a:r>
              <a:rPr lang="en-US" sz="1800" dirty="0" err="1"/>
              <a:t>setEnableJob</a:t>
            </a:r>
            <a:r>
              <a:rPr lang="en-US" sz="1800" dirty="0"/>
              <a:t>('example1');</a:t>
            </a:r>
          </a:p>
          <a:p>
            <a:r>
              <a:rPr lang="en-US" sz="1800" dirty="0"/>
              <a:t>// One job will be called</a:t>
            </a:r>
          </a:p>
          <a:p>
            <a:r>
              <a:rPr lang="en-US" sz="1800" dirty="0"/>
              <a:t>$report = \</a:t>
            </a:r>
            <a:r>
              <a:rPr lang="en-US" sz="1800" dirty="0" err="1"/>
              <a:t>Cron</a:t>
            </a:r>
            <a:r>
              <a:rPr lang="en-US" sz="1800" dirty="0"/>
              <a:t>::run();</a:t>
            </a:r>
            <a:endParaRPr lang="th-TH" sz="1800" dirty="0"/>
          </a:p>
        </p:txBody>
      </p:sp>
      <p:sp>
        <p:nvSpPr>
          <p:cNvPr id="13" name="Rectangle 12"/>
          <p:cNvSpPr/>
          <p:nvPr/>
        </p:nvSpPr>
        <p:spPr>
          <a:xfrm>
            <a:off x="521607" y="4477319"/>
            <a:ext cx="2064989" cy="523220"/>
          </a:xfrm>
          <a:prstGeom prst="rect">
            <a:avLst/>
          </a:prstGeom>
        </p:spPr>
        <p:txBody>
          <a:bodyPr wrap="none">
            <a:spAutoFit/>
          </a:bodyPr>
          <a:lstStyle/>
          <a:p>
            <a:r>
              <a:rPr lang="th-TH" dirty="0"/>
              <a:t>Run the cron jobs</a:t>
            </a:r>
          </a:p>
        </p:txBody>
      </p:sp>
      <p:sp>
        <p:nvSpPr>
          <p:cNvPr id="14" name="Rectangle 13"/>
          <p:cNvSpPr/>
          <p:nvPr/>
        </p:nvSpPr>
        <p:spPr>
          <a:xfrm>
            <a:off x="556269" y="4994239"/>
            <a:ext cx="11172068" cy="1200329"/>
          </a:xfrm>
          <a:prstGeom prst="rect">
            <a:avLst/>
          </a:prstGeom>
        </p:spPr>
        <p:txBody>
          <a:bodyPr wrap="square">
            <a:spAutoFit/>
          </a:bodyPr>
          <a:lstStyle/>
          <a:p>
            <a:r>
              <a:rPr lang="th-TH" sz="1800" dirty="0"/>
              <a:t>Running the cron jobs is as easy as adding them. Just call the static run method and wait until each added cron job expression is checked. As soon as the time of the expression has come, the corresponding cron job will be invoked. That is the Cron magic. The run method returns a detailed report. By default Cron reckons that you call this method every minute (* * * * *) and by default the report (with their cron jobs errors) will be logged to database. You can change this interval using the setRunInterval function.</a:t>
            </a:r>
          </a:p>
        </p:txBody>
      </p:sp>
    </p:spTree>
    <p:extLst>
      <p:ext uri="{BB962C8B-B14F-4D97-AF65-F5344CB8AC3E}">
        <p14:creationId xmlns:p14="http://schemas.microsoft.com/office/powerpoint/2010/main" val="304056951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14804" y="1018431"/>
            <a:ext cx="11162392" cy="369332"/>
          </a:xfrm>
          <a:prstGeom prst="rect">
            <a:avLst/>
          </a:prstGeom>
          <a:ln>
            <a:solidFill>
              <a:schemeClr val="bg1">
                <a:lumMod val="75000"/>
              </a:schemeClr>
            </a:solidFill>
          </a:ln>
        </p:spPr>
        <p:txBody>
          <a:bodyPr wrap="square">
            <a:spAutoFit/>
          </a:bodyPr>
          <a:lstStyle/>
          <a:p>
            <a:r>
              <a:rPr lang="en-US" sz="1800" dirty="0"/>
              <a:t>public static function run() {</a:t>
            </a:r>
            <a:endParaRPr lang="th-TH" sz="1800" dirty="0"/>
          </a:p>
        </p:txBody>
      </p:sp>
      <p:sp>
        <p:nvSpPr>
          <p:cNvPr id="14" name="Rectangle 13"/>
          <p:cNvSpPr/>
          <p:nvPr/>
        </p:nvSpPr>
        <p:spPr>
          <a:xfrm>
            <a:off x="505128" y="4428221"/>
            <a:ext cx="11172068" cy="369332"/>
          </a:xfrm>
          <a:prstGeom prst="rect">
            <a:avLst/>
          </a:prstGeom>
        </p:spPr>
        <p:txBody>
          <a:bodyPr wrap="square">
            <a:spAutoFit/>
          </a:bodyPr>
          <a:lstStyle/>
          <a:p>
            <a:r>
              <a:rPr lang="en-US" sz="1800" dirty="0"/>
              <a:t>NOTE: If the route call interval is not every minute you have to adjust your </a:t>
            </a:r>
            <a:r>
              <a:rPr lang="en-US" sz="1800" dirty="0" err="1"/>
              <a:t>cron</a:t>
            </a:r>
            <a:r>
              <a:rPr lang="en-US" sz="1800" dirty="0"/>
              <a:t> job expressions to fit to this interval.</a:t>
            </a:r>
            <a:endParaRPr lang="th-TH" sz="1800" dirty="0"/>
          </a:p>
        </p:txBody>
      </p:sp>
      <p:sp>
        <p:nvSpPr>
          <p:cNvPr id="11" name="Rectangle 10"/>
          <p:cNvSpPr/>
          <p:nvPr/>
        </p:nvSpPr>
        <p:spPr>
          <a:xfrm>
            <a:off x="446105" y="1529469"/>
            <a:ext cx="1107996" cy="523220"/>
          </a:xfrm>
          <a:prstGeom prst="rect">
            <a:avLst/>
          </a:prstGeom>
        </p:spPr>
        <p:txBody>
          <a:bodyPr wrap="none">
            <a:spAutoFit/>
          </a:bodyPr>
          <a:lstStyle/>
          <a:p>
            <a:r>
              <a:rPr lang="en-US" b="1" dirty="0"/>
              <a:t>Example</a:t>
            </a:r>
          </a:p>
        </p:txBody>
      </p:sp>
      <p:sp>
        <p:nvSpPr>
          <p:cNvPr id="7" name="Rectangle 6"/>
          <p:cNvSpPr/>
          <p:nvPr/>
        </p:nvSpPr>
        <p:spPr>
          <a:xfrm>
            <a:off x="521607" y="2087415"/>
            <a:ext cx="11162392" cy="400110"/>
          </a:xfrm>
          <a:prstGeom prst="rect">
            <a:avLst/>
          </a:prstGeom>
          <a:ln>
            <a:solidFill>
              <a:schemeClr val="bg1">
                <a:lumMod val="75000"/>
              </a:schemeClr>
            </a:solidFill>
          </a:ln>
        </p:spPr>
        <p:txBody>
          <a:bodyPr wrap="square">
            <a:spAutoFit/>
          </a:bodyPr>
          <a:lstStyle/>
          <a:p>
            <a:r>
              <a:rPr lang="th-TH" sz="2000" dirty="0"/>
              <a:t>$report = \Cron::run();</a:t>
            </a:r>
          </a:p>
        </p:txBody>
      </p:sp>
      <p:sp>
        <p:nvSpPr>
          <p:cNvPr id="12" name="Rectangle 11"/>
          <p:cNvSpPr/>
          <p:nvPr/>
        </p:nvSpPr>
        <p:spPr>
          <a:xfrm>
            <a:off x="446105" y="2700533"/>
            <a:ext cx="11155589" cy="369332"/>
          </a:xfrm>
          <a:prstGeom prst="rect">
            <a:avLst/>
          </a:prstGeom>
        </p:spPr>
        <p:txBody>
          <a:bodyPr wrap="square">
            <a:spAutoFit/>
          </a:bodyPr>
          <a:lstStyle/>
          <a:p>
            <a:r>
              <a:rPr lang="th-TH" sz="1800" dirty="0"/>
              <a:t>NOTE: The run method call has to be the last function call after adding jobs, setting the interval, deactivating database logging and the other function calls.</a:t>
            </a:r>
          </a:p>
        </p:txBody>
      </p:sp>
      <p:sp>
        <p:nvSpPr>
          <p:cNvPr id="15" name="Rectangle 14"/>
          <p:cNvSpPr/>
          <p:nvPr/>
        </p:nvSpPr>
        <p:spPr>
          <a:xfrm>
            <a:off x="514804" y="3168021"/>
            <a:ext cx="2170787" cy="523220"/>
          </a:xfrm>
          <a:prstGeom prst="rect">
            <a:avLst/>
          </a:prstGeom>
        </p:spPr>
        <p:txBody>
          <a:bodyPr wrap="none">
            <a:spAutoFit/>
          </a:bodyPr>
          <a:lstStyle/>
          <a:p>
            <a:r>
              <a:rPr lang="th-TH" dirty="0"/>
              <a:t>Set the run interval</a:t>
            </a:r>
          </a:p>
        </p:txBody>
      </p:sp>
      <p:sp>
        <p:nvSpPr>
          <p:cNvPr id="16" name="Rectangle 15"/>
          <p:cNvSpPr/>
          <p:nvPr/>
        </p:nvSpPr>
        <p:spPr>
          <a:xfrm>
            <a:off x="521607" y="3818749"/>
            <a:ext cx="11239643" cy="400110"/>
          </a:xfrm>
          <a:prstGeom prst="rect">
            <a:avLst/>
          </a:prstGeom>
          <a:ln>
            <a:solidFill>
              <a:schemeClr val="bg1">
                <a:lumMod val="75000"/>
              </a:schemeClr>
            </a:solidFill>
          </a:ln>
        </p:spPr>
        <p:txBody>
          <a:bodyPr wrap="square">
            <a:spAutoFit/>
          </a:bodyPr>
          <a:lstStyle/>
          <a:p>
            <a:r>
              <a:rPr lang="th-TH" sz="2000" dirty="0"/>
              <a:t>public static function setRunInterval($minutes) {</a:t>
            </a:r>
          </a:p>
        </p:txBody>
      </p:sp>
    </p:spTree>
    <p:extLst>
      <p:ext uri="{BB962C8B-B14F-4D97-AF65-F5344CB8AC3E}">
        <p14:creationId xmlns:p14="http://schemas.microsoft.com/office/powerpoint/2010/main" val="24661158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Crons</a:t>
            </a:r>
            <a:r>
              <a:rPr lang="en-US" sz="4000" dirty="0">
                <a:solidFill>
                  <a:schemeClr val="accent2"/>
                </a:solidFill>
                <a:latin typeface="DB Helvethaica X 45 Li" panose="02000506090000020004" pitchFamily="2" charset="-34"/>
                <a:cs typeface="DB Helvethaica X 45 Li" panose="02000506090000020004" pitchFamily="2" charset="-34"/>
              </a:rPr>
              <a:t> and Email</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446105" y="928143"/>
            <a:ext cx="1107996" cy="523220"/>
          </a:xfrm>
          <a:prstGeom prst="rect">
            <a:avLst/>
          </a:prstGeom>
        </p:spPr>
        <p:txBody>
          <a:bodyPr wrap="none">
            <a:spAutoFit/>
          </a:bodyPr>
          <a:lstStyle/>
          <a:p>
            <a:r>
              <a:rPr lang="en-US" b="1" dirty="0"/>
              <a:t>Example</a:t>
            </a:r>
          </a:p>
        </p:txBody>
      </p:sp>
      <p:sp>
        <p:nvSpPr>
          <p:cNvPr id="7" name="Rectangle 6"/>
          <p:cNvSpPr/>
          <p:nvPr/>
        </p:nvSpPr>
        <p:spPr>
          <a:xfrm>
            <a:off x="505128" y="1532551"/>
            <a:ext cx="11162392" cy="1323439"/>
          </a:xfrm>
          <a:prstGeom prst="rect">
            <a:avLst/>
          </a:prstGeom>
          <a:ln>
            <a:solidFill>
              <a:schemeClr val="bg1">
                <a:lumMod val="75000"/>
              </a:schemeClr>
            </a:solidFill>
          </a:ln>
        </p:spPr>
        <p:txBody>
          <a:bodyPr wrap="square">
            <a:spAutoFit/>
          </a:bodyPr>
          <a:lstStyle/>
          <a:p>
            <a:r>
              <a:rPr lang="en-US" sz="2000" dirty="0"/>
              <a:t>// Set the run </a:t>
            </a:r>
            <a:r>
              <a:rPr lang="en-US" sz="2000" dirty="0" err="1"/>
              <a:t>intervall</a:t>
            </a:r>
            <a:r>
              <a:rPr lang="en-US" sz="2000" dirty="0"/>
              <a:t> to 15 minutes</a:t>
            </a:r>
          </a:p>
          <a:p>
            <a:r>
              <a:rPr lang="en-US" sz="2000" dirty="0"/>
              <a:t>\</a:t>
            </a:r>
            <a:r>
              <a:rPr lang="en-US" sz="2000" dirty="0" err="1"/>
              <a:t>Cron</a:t>
            </a:r>
            <a:r>
              <a:rPr lang="en-US" sz="2000" dirty="0"/>
              <a:t>::</a:t>
            </a:r>
            <a:r>
              <a:rPr lang="en-US" sz="2000" dirty="0" err="1"/>
              <a:t>setRunInterval</a:t>
            </a:r>
            <a:r>
              <a:rPr lang="en-US" sz="2000" dirty="0"/>
              <a:t>(15);</a:t>
            </a:r>
          </a:p>
          <a:p>
            <a:r>
              <a:rPr lang="en-US" sz="2000" dirty="0"/>
              <a:t>// Or set the run </a:t>
            </a:r>
            <a:r>
              <a:rPr lang="en-US" sz="2000" dirty="0" err="1"/>
              <a:t>intervall</a:t>
            </a:r>
            <a:r>
              <a:rPr lang="en-US" sz="2000" dirty="0"/>
              <a:t> to 30 minutes</a:t>
            </a:r>
          </a:p>
          <a:p>
            <a:r>
              <a:rPr lang="en-US" sz="2000" dirty="0"/>
              <a:t>\</a:t>
            </a:r>
            <a:r>
              <a:rPr lang="en-US" sz="2000" dirty="0" err="1"/>
              <a:t>Cron</a:t>
            </a:r>
            <a:r>
              <a:rPr lang="en-US" sz="2000" dirty="0"/>
              <a:t>::</a:t>
            </a:r>
            <a:r>
              <a:rPr lang="en-US" sz="2000" dirty="0" err="1"/>
              <a:t>setRunInterval</a:t>
            </a:r>
            <a:r>
              <a:rPr lang="en-US" sz="2000" dirty="0"/>
              <a:t>(30);</a:t>
            </a:r>
            <a:endParaRPr lang="th-TH" sz="2000" dirty="0"/>
          </a:p>
        </p:txBody>
      </p:sp>
      <p:sp>
        <p:nvSpPr>
          <p:cNvPr id="15" name="Rectangle 14"/>
          <p:cNvSpPr/>
          <p:nvPr/>
        </p:nvSpPr>
        <p:spPr>
          <a:xfrm>
            <a:off x="505128" y="3045558"/>
            <a:ext cx="1390124" cy="523220"/>
          </a:xfrm>
          <a:prstGeom prst="rect">
            <a:avLst/>
          </a:prstGeom>
        </p:spPr>
        <p:txBody>
          <a:bodyPr wrap="none">
            <a:spAutoFit/>
          </a:bodyPr>
          <a:lstStyle/>
          <a:p>
            <a:r>
              <a:rPr lang="en-US" dirty="0"/>
              <a:t>Reset </a:t>
            </a:r>
            <a:r>
              <a:rPr lang="en-US" dirty="0" err="1"/>
              <a:t>Cron</a:t>
            </a:r>
            <a:endParaRPr lang="th-TH" dirty="0"/>
          </a:p>
        </p:txBody>
      </p:sp>
      <p:sp>
        <p:nvSpPr>
          <p:cNvPr id="16" name="Rectangle 15"/>
          <p:cNvSpPr/>
          <p:nvPr/>
        </p:nvSpPr>
        <p:spPr>
          <a:xfrm>
            <a:off x="527320" y="3597313"/>
            <a:ext cx="11156680" cy="400110"/>
          </a:xfrm>
          <a:prstGeom prst="rect">
            <a:avLst/>
          </a:prstGeom>
          <a:ln>
            <a:solidFill>
              <a:schemeClr val="bg1">
                <a:lumMod val="75000"/>
              </a:schemeClr>
            </a:solidFill>
          </a:ln>
        </p:spPr>
        <p:txBody>
          <a:bodyPr wrap="square">
            <a:spAutoFit/>
          </a:bodyPr>
          <a:lstStyle/>
          <a:p>
            <a:r>
              <a:rPr lang="en-US" sz="2000" dirty="0"/>
              <a:t>public static function reset() {</a:t>
            </a:r>
            <a:endParaRPr lang="th-TH" sz="2000" dirty="0"/>
          </a:p>
        </p:txBody>
      </p:sp>
      <p:sp>
        <p:nvSpPr>
          <p:cNvPr id="5" name="Rectangle 4"/>
          <p:cNvSpPr/>
          <p:nvPr/>
        </p:nvSpPr>
        <p:spPr>
          <a:xfrm>
            <a:off x="521607" y="4310101"/>
            <a:ext cx="11162392" cy="1815882"/>
          </a:xfrm>
          <a:prstGeom prst="rect">
            <a:avLst/>
          </a:prstGeom>
          <a:ln>
            <a:solidFill>
              <a:schemeClr val="bg1">
                <a:lumMod val="75000"/>
              </a:schemeClr>
            </a:solidFill>
          </a:ln>
        </p:spPr>
        <p:txBody>
          <a:bodyPr wrap="square">
            <a:spAutoFit/>
          </a:bodyPr>
          <a:lstStyle/>
          <a:p>
            <a:r>
              <a:rPr lang="th-TH" sz="1400" dirty="0"/>
              <a:t>\Cron::add('example1', '* * * * *', function() {</a:t>
            </a:r>
          </a:p>
          <a:p>
            <a:r>
              <a:rPr lang="th-TH" sz="1400" dirty="0"/>
              <a:t>                    // Do some crazy things successfully every minute</a:t>
            </a:r>
          </a:p>
          <a:p>
            <a:r>
              <a:rPr lang="th-TH" sz="1400" dirty="0"/>
              <a:t>                    return null;</a:t>
            </a:r>
          </a:p>
          <a:p>
            <a:r>
              <a:rPr lang="th-TH" sz="1400" dirty="0"/>
              <a:t>                });</a:t>
            </a:r>
          </a:p>
          <a:p>
            <a:r>
              <a:rPr lang="th-TH" sz="1400" dirty="0"/>
              <a:t>\Cron::setLogger(new \Monolog\Logger('cronLogger'));</a:t>
            </a:r>
          </a:p>
          <a:p>
            <a:r>
              <a:rPr lang="th-TH" sz="1400" dirty="0"/>
              <a:t>\Cron::reset();</a:t>
            </a:r>
          </a:p>
          <a:p>
            <a:r>
              <a:rPr lang="th-TH" sz="1400" dirty="0"/>
              <a:t>// \Cron::remove('example1') === false</a:t>
            </a:r>
          </a:p>
          <a:p>
            <a:r>
              <a:rPr lang="th-TH" sz="1400" dirty="0"/>
              <a:t>// \Cron::getLogger() === NULL</a:t>
            </a:r>
          </a:p>
        </p:txBody>
      </p:sp>
    </p:spTree>
    <p:extLst>
      <p:ext uri="{BB962C8B-B14F-4D97-AF65-F5344CB8AC3E}">
        <p14:creationId xmlns:p14="http://schemas.microsoft.com/office/powerpoint/2010/main" val="107973773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 Command Bus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7509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139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446105" y="928143"/>
            <a:ext cx="1457450" cy="523220"/>
          </a:xfrm>
          <a:prstGeom prst="rect">
            <a:avLst/>
          </a:prstGeom>
        </p:spPr>
        <p:txBody>
          <a:bodyPr wrap="none">
            <a:spAutoFit/>
          </a:bodyPr>
          <a:lstStyle/>
          <a:p>
            <a:r>
              <a:rPr lang="en-US" b="1" dirty="0"/>
              <a:t>Introduction</a:t>
            </a:r>
          </a:p>
        </p:txBody>
      </p:sp>
      <p:sp>
        <p:nvSpPr>
          <p:cNvPr id="2" name="Rectangle 1"/>
          <p:cNvSpPr/>
          <p:nvPr/>
        </p:nvSpPr>
        <p:spPr>
          <a:xfrm>
            <a:off x="446105" y="1474896"/>
            <a:ext cx="11162392" cy="4708981"/>
          </a:xfrm>
          <a:prstGeom prst="rect">
            <a:avLst/>
          </a:prstGeom>
        </p:spPr>
        <p:txBody>
          <a:bodyPr wrap="square">
            <a:spAutoFit/>
          </a:bodyPr>
          <a:lstStyle/>
          <a:p>
            <a:r>
              <a:rPr lang="th-TH" sz="2000" dirty="0"/>
              <a:t>The Laravel command bus provides a convenient method of encapsulating tasks your application needs to perform into simple, easy to understand "commands". To help us understand the purpose of commands, let's pretend we are building an application that allows users to purchase podcasts.</a:t>
            </a:r>
          </a:p>
          <a:p>
            <a:endParaRPr lang="th-TH" sz="2000" dirty="0"/>
          </a:p>
          <a:p>
            <a:r>
              <a:rPr lang="th-TH" sz="2000" dirty="0"/>
              <a:t>When a user purchases a podcast, there are a variety of things that need to happen. For example, we may need to charge the user's credit card, add a record to our database that represents the purchase, and send a confirmation e-mail of the purchase. Perhaps we also need to perform some kind of validation as to whether the user is allowed to purchase podcasts.</a:t>
            </a:r>
          </a:p>
          <a:p>
            <a:endParaRPr lang="th-TH" sz="2000" dirty="0"/>
          </a:p>
          <a:p>
            <a:r>
              <a:rPr lang="th-TH" sz="2000" dirty="0"/>
              <a:t>We could put all of this logic inside a controller method; however, this has several disadvantages. The first disadvantage is that our controller probably handles several other incoming HTTP actions, and including complicated logic in each controller method will soon bloat our controller and make it harder to read. Secondly, it is difficult to re-use the purchase podcast logic outside of the controller context. Thirdly, it is more difficult to unit-test the command as we must also generate a stub HTTP request and make a full request to the application to test the purchase podcast logic.</a:t>
            </a:r>
          </a:p>
          <a:p>
            <a:endParaRPr lang="th-TH" sz="2000" dirty="0"/>
          </a:p>
          <a:p>
            <a:r>
              <a:rPr lang="th-TH" sz="2000" dirty="0"/>
              <a:t>Instead of putting this logic in the controller, we may choose to encapsulate it within a "command" object, such as a PurchasePodcast command.</a:t>
            </a:r>
          </a:p>
        </p:txBody>
      </p:sp>
    </p:spTree>
    <p:extLst>
      <p:ext uri="{BB962C8B-B14F-4D97-AF65-F5344CB8AC3E}">
        <p14:creationId xmlns:p14="http://schemas.microsoft.com/office/powerpoint/2010/main" val="13885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351295" y="1505434"/>
            <a:ext cx="4215609" cy="4394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ln>
                <a:solidFill>
                  <a:schemeClr val="bg2">
                    <a:lumMod val="50000"/>
                  </a:schemeClr>
                </a:solidFill>
              </a:ln>
              <a:solidFill>
                <a:schemeClr val="tx1"/>
              </a:solidFill>
            </a:endParaRPr>
          </a:p>
        </p:txBody>
      </p:sp>
      <p:sp>
        <p:nvSpPr>
          <p:cNvPr id="16" name="Rounded Rectangle 15"/>
          <p:cNvSpPr/>
          <p:nvPr/>
        </p:nvSpPr>
        <p:spPr>
          <a:xfrm>
            <a:off x="7695376" y="1301629"/>
            <a:ext cx="1556171" cy="5053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Subtitle 2"/>
          <p:cNvSpPr>
            <a:spLocks noGrp="1"/>
          </p:cNvSpPr>
          <p:nvPr>
            <p:ph type="subTitle" idx="1"/>
          </p:nvPr>
        </p:nvSpPr>
        <p:spPr>
          <a:xfrm>
            <a:off x="413204"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Customizing Structure </a:t>
            </a:r>
            <a:r>
              <a:rPr lang="en-US" sz="40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000" dirty="0" smtClean="0">
                <a:solidFill>
                  <a:schemeClr val="accent2"/>
                </a:solidFill>
                <a:latin typeface="DB Helvethaica X 45 Li" panose="02000506090000020004" pitchFamily="2" charset="-34"/>
                <a:cs typeface="DB Helvethaica X 45 Li" panose="02000506090000020004" pitchFamily="2" charset="-34"/>
              </a:rPr>
              <a:t> 5</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82214"/>
            <a:ext cx="4965360" cy="523220"/>
          </a:xfrm>
          <a:prstGeom prst="rect">
            <a:avLst/>
          </a:prstGeom>
          <a:noFill/>
        </p:spPr>
        <p:txBody>
          <a:bodyPr wrap="square" rtlCol="0">
            <a:spAutoFit/>
          </a:bodyPr>
          <a:lstStyle/>
          <a:p>
            <a:r>
              <a:rPr lang="en-US" b="1" dirty="0" smtClean="0"/>
              <a:t>Step 8: </a:t>
            </a:r>
            <a:r>
              <a:rPr lang="th-TH" dirty="0" smtClean="0"/>
              <a:t>ทดสอบเรียกใช้งาน</a:t>
            </a:r>
            <a:endParaRPr lang="th-TH"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55" y="1657831"/>
            <a:ext cx="5914004" cy="4264436"/>
          </a:xfrm>
          <a:prstGeom prst="rect">
            <a:avLst/>
          </a:prstGeom>
        </p:spPr>
      </p:pic>
      <p:pic>
        <p:nvPicPr>
          <p:cNvPr id="1026" name="Picture 2" descr="http://silver-hart.com/wp-content/uploads/2015/02/icon_-_knowled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921" y="1118144"/>
            <a:ext cx="774578" cy="7745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987096" y="1292682"/>
            <a:ext cx="1143262" cy="523220"/>
          </a:xfrm>
          <a:prstGeom prst="rect">
            <a:avLst/>
          </a:prstGeom>
          <a:noFill/>
        </p:spPr>
        <p:txBody>
          <a:bodyPr wrap="none" rtlCol="0">
            <a:spAutoFit/>
          </a:bodyPr>
          <a:lstStyle/>
          <a:p>
            <a:r>
              <a:rPr lang="th-TH" dirty="0" smtClean="0">
                <a:solidFill>
                  <a:schemeClr val="bg1"/>
                </a:solidFill>
              </a:rPr>
              <a:t>รู้ไว้ใช่ว่า </a:t>
            </a:r>
            <a:r>
              <a:rPr lang="en-US" dirty="0" smtClean="0">
                <a:solidFill>
                  <a:schemeClr val="bg1"/>
                </a:solidFill>
              </a:rPr>
              <a:t>?</a:t>
            </a:r>
            <a:endParaRPr lang="th-TH" dirty="0">
              <a:solidFill>
                <a:schemeClr val="bg1"/>
              </a:solidFill>
            </a:endParaRPr>
          </a:p>
        </p:txBody>
      </p:sp>
      <p:sp>
        <p:nvSpPr>
          <p:cNvPr id="17" name="TextBox 16"/>
          <p:cNvSpPr txBox="1"/>
          <p:nvPr/>
        </p:nvSpPr>
        <p:spPr>
          <a:xfrm>
            <a:off x="7544151" y="2097629"/>
            <a:ext cx="3829895" cy="3108543"/>
          </a:xfrm>
          <a:prstGeom prst="rect">
            <a:avLst/>
          </a:prstGeom>
          <a:noFill/>
        </p:spPr>
        <p:txBody>
          <a:bodyPr wrap="none" rtlCol="0">
            <a:spAutoFit/>
          </a:bodyPr>
          <a:lstStyle/>
          <a:p>
            <a:r>
              <a:rPr lang="th-TH" dirty="0" smtClean="0"/>
              <a:t>หากติดตั้ง </a:t>
            </a:r>
            <a:r>
              <a:rPr lang="en-US" dirty="0" err="1" smtClean="0"/>
              <a:t>Larave</a:t>
            </a:r>
            <a:r>
              <a:rPr lang="en-US" dirty="0" smtClean="0"/>
              <a:t> 5 </a:t>
            </a:r>
            <a:r>
              <a:rPr lang="th-TH" dirty="0" smtClean="0"/>
              <a:t>บน </a:t>
            </a:r>
            <a:r>
              <a:rPr lang="en-US" dirty="0" smtClean="0"/>
              <a:t>Hosting </a:t>
            </a:r>
            <a:r>
              <a:rPr lang="th-TH" dirty="0" smtClean="0"/>
              <a:t>จริง</a:t>
            </a:r>
          </a:p>
          <a:p>
            <a:r>
              <a:rPr lang="th-TH" dirty="0" smtClean="0"/>
              <a:t>จะต้องมีการ </a:t>
            </a:r>
            <a:r>
              <a:rPr lang="en-US" dirty="0" smtClean="0"/>
              <a:t>change permission </a:t>
            </a:r>
            <a:r>
              <a:rPr lang="th-TH" dirty="0" smtClean="0"/>
              <a:t>ให้</a:t>
            </a:r>
          </a:p>
          <a:p>
            <a:r>
              <a:rPr lang="th-TH" dirty="0" smtClean="0"/>
              <a:t>กับ </a:t>
            </a:r>
            <a:r>
              <a:rPr lang="en-US" dirty="0" smtClean="0"/>
              <a:t>folder </a:t>
            </a:r>
            <a:r>
              <a:rPr lang="en-US" dirty="0" smtClean="0">
                <a:solidFill>
                  <a:srgbClr val="FF0000"/>
                </a:solidFill>
                <a:latin typeface="DB Helvethaica X 45 Li" panose="02000506090000020004" pitchFamily="2" charset="-34"/>
                <a:cs typeface="DB Helvethaica X 45 Li" panose="02000506090000020004" pitchFamily="2" charset="-34"/>
              </a:rPr>
              <a:t>app/storage/log</a:t>
            </a:r>
            <a:r>
              <a:rPr lang="en-US" dirty="0" smtClean="0">
                <a:solidFill>
                  <a:srgbClr val="FF0000"/>
                </a:solidFill>
              </a:rPr>
              <a:t> </a:t>
            </a:r>
            <a:r>
              <a:rPr lang="en-US" dirty="0">
                <a:solidFill>
                  <a:srgbClr val="FF0000"/>
                </a:solidFill>
              </a:rPr>
              <a:t> </a:t>
            </a:r>
            <a:r>
              <a:rPr lang="th-TH" dirty="0" smtClean="0"/>
              <a:t>และ</a:t>
            </a:r>
            <a:br>
              <a:rPr lang="th-TH" dirty="0" smtClean="0"/>
            </a:br>
            <a:r>
              <a:rPr lang="en-US" dirty="0" smtClean="0">
                <a:solidFill>
                  <a:srgbClr val="FF0000"/>
                </a:solidFill>
              </a:rPr>
              <a:t>bootstrap</a:t>
            </a:r>
            <a:r>
              <a:rPr lang="en-US" dirty="0" smtClean="0"/>
              <a:t> </a:t>
            </a:r>
            <a:r>
              <a:rPr lang="th-TH" dirty="0" smtClean="0"/>
              <a:t>เป็น </a:t>
            </a:r>
            <a:r>
              <a:rPr lang="en-US" dirty="0" smtClean="0"/>
              <a:t>777</a:t>
            </a:r>
          </a:p>
          <a:p>
            <a:endParaRPr lang="en-US" dirty="0">
              <a:latin typeface="DB Helvethaica X 45 Li" panose="02000506090000020004" pitchFamily="2" charset="-34"/>
              <a:cs typeface="DB Helvethaica X 45 Li" panose="02000506090000020004" pitchFamily="2" charset="-34"/>
            </a:endParaRPr>
          </a:p>
          <a:p>
            <a:r>
              <a:rPr lang="th-TH" dirty="0" smtClean="0">
                <a:latin typeface="DB Helvethaica X 45 Li" panose="02000506090000020004" pitchFamily="2" charset="-34"/>
                <a:cs typeface="DB Helvethaica X 45 Li" panose="02000506090000020004" pitchFamily="2" charset="-34"/>
              </a:rPr>
              <a:t>รวมทั้งควรปรับ </a:t>
            </a:r>
            <a:r>
              <a:rPr lang="en-US" dirty="0" smtClean="0">
                <a:solidFill>
                  <a:srgbClr val="FF0000"/>
                </a:solidFill>
                <a:latin typeface="DB Helvethaica X 45 Li" panose="02000506090000020004" pitchFamily="2" charset="-34"/>
                <a:cs typeface="DB Helvethaica X 45 Li" panose="02000506090000020004" pitchFamily="2" charset="-34"/>
              </a:rPr>
              <a:t>APP_DEBUG=false</a:t>
            </a:r>
          </a:p>
          <a:p>
            <a:r>
              <a:rPr lang="th-TH" dirty="0" smtClean="0">
                <a:latin typeface="DB Helvethaica X 45 Li" panose="02000506090000020004" pitchFamily="2" charset="-34"/>
                <a:cs typeface="DB Helvethaica X 45 Li" panose="02000506090000020004" pitchFamily="2" charset="-34"/>
              </a:rPr>
              <a:t>ไว้ด้วย</a:t>
            </a:r>
            <a:endParaRPr lang="en-US" dirty="0">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133389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446105" y="928143"/>
            <a:ext cx="2393604" cy="523220"/>
          </a:xfrm>
          <a:prstGeom prst="rect">
            <a:avLst/>
          </a:prstGeom>
        </p:spPr>
        <p:txBody>
          <a:bodyPr wrap="none">
            <a:spAutoFit/>
          </a:bodyPr>
          <a:lstStyle/>
          <a:p>
            <a:r>
              <a:rPr lang="en-US" b="1" dirty="0"/>
              <a:t>Creating Commands</a:t>
            </a:r>
          </a:p>
        </p:txBody>
      </p:sp>
      <p:sp>
        <p:nvSpPr>
          <p:cNvPr id="2" name="Rectangle 1"/>
          <p:cNvSpPr/>
          <p:nvPr/>
        </p:nvSpPr>
        <p:spPr>
          <a:xfrm>
            <a:off x="446105" y="1474896"/>
            <a:ext cx="11162392" cy="400110"/>
          </a:xfrm>
          <a:prstGeom prst="rect">
            <a:avLst/>
          </a:prstGeom>
        </p:spPr>
        <p:txBody>
          <a:bodyPr wrap="square">
            <a:spAutoFit/>
          </a:bodyPr>
          <a:lstStyle/>
          <a:p>
            <a:r>
              <a:rPr lang="en-US" sz="2000" dirty="0"/>
              <a:t>The Artisan CLI can generate new command classes using the </a:t>
            </a:r>
            <a:r>
              <a:rPr lang="en-US" sz="2000" dirty="0" err="1"/>
              <a:t>make:command</a:t>
            </a:r>
            <a:r>
              <a:rPr lang="en-US" sz="2000" dirty="0"/>
              <a:t> command:</a:t>
            </a:r>
            <a:endParaRPr lang="th-TH" sz="2000" dirty="0"/>
          </a:p>
        </p:txBody>
      </p:sp>
      <p:sp>
        <p:nvSpPr>
          <p:cNvPr id="5" name="Rectangle 4"/>
          <p:cNvSpPr/>
          <p:nvPr/>
        </p:nvSpPr>
        <p:spPr>
          <a:xfrm>
            <a:off x="521607" y="2027403"/>
            <a:ext cx="11221660" cy="400110"/>
          </a:xfrm>
          <a:prstGeom prst="rect">
            <a:avLst/>
          </a:prstGeom>
          <a:ln>
            <a:solidFill>
              <a:schemeClr val="bg1">
                <a:lumMod val="75000"/>
              </a:schemeClr>
            </a:solidFill>
          </a:ln>
        </p:spPr>
        <p:txBody>
          <a:bodyPr wrap="square">
            <a:spAutoFit/>
          </a:bodyPr>
          <a:lstStyle/>
          <a:p>
            <a:r>
              <a:rPr lang="th-TH" sz="2000" dirty="0"/>
              <a:t>php artisan make:command PurchasePodcast</a:t>
            </a:r>
          </a:p>
        </p:txBody>
      </p:sp>
      <p:sp>
        <p:nvSpPr>
          <p:cNvPr id="7" name="Rectangle 6"/>
          <p:cNvSpPr/>
          <p:nvPr/>
        </p:nvSpPr>
        <p:spPr>
          <a:xfrm>
            <a:off x="485170" y="2630548"/>
            <a:ext cx="11221660" cy="646331"/>
          </a:xfrm>
          <a:prstGeom prst="rect">
            <a:avLst/>
          </a:prstGeom>
        </p:spPr>
        <p:txBody>
          <a:bodyPr wrap="square">
            <a:spAutoFit/>
          </a:bodyPr>
          <a:lstStyle/>
          <a:p>
            <a:r>
              <a:rPr lang="th-TH" sz="1800" dirty="0" smtClean="0"/>
              <a:t>The </a:t>
            </a:r>
            <a:r>
              <a:rPr lang="th-TH" sz="1800" dirty="0"/>
              <a:t>newly generated class will be placed in the app/Commands directory. By default, the command contains two methods: the constructor and the handle method. Of course, the constructor allows you to pass any relevant objects to the command, while the handle method executes the command. For example:</a:t>
            </a:r>
          </a:p>
        </p:txBody>
      </p:sp>
      <p:sp>
        <p:nvSpPr>
          <p:cNvPr id="10" name="Rectangle 9"/>
          <p:cNvSpPr/>
          <p:nvPr/>
        </p:nvSpPr>
        <p:spPr>
          <a:xfrm>
            <a:off x="521607" y="3413888"/>
            <a:ext cx="4275666" cy="2677656"/>
          </a:xfrm>
          <a:prstGeom prst="rect">
            <a:avLst/>
          </a:prstGeom>
          <a:ln>
            <a:solidFill>
              <a:schemeClr val="bg1">
                <a:lumMod val="75000"/>
              </a:schemeClr>
            </a:solidFill>
          </a:ln>
        </p:spPr>
        <p:txBody>
          <a:bodyPr wrap="square">
            <a:spAutoFit/>
          </a:bodyPr>
          <a:lstStyle/>
          <a:p>
            <a:r>
              <a:rPr lang="th-TH" sz="1200" dirty="0"/>
              <a:t>class PurchasePodcast extends Command implements SelfHandling {</a:t>
            </a:r>
          </a:p>
          <a:p>
            <a:endParaRPr lang="th-TH" sz="1200" dirty="0"/>
          </a:p>
          <a:p>
            <a:r>
              <a:rPr lang="th-TH" sz="1200" dirty="0"/>
              <a:t>    protected $user, $podcast;</a:t>
            </a:r>
          </a:p>
          <a:p>
            <a:endParaRPr lang="th-TH" sz="1200" dirty="0"/>
          </a:p>
          <a:p>
            <a:r>
              <a:rPr lang="th-TH" sz="1200" dirty="0"/>
              <a:t>    /**</a:t>
            </a:r>
          </a:p>
          <a:p>
            <a:r>
              <a:rPr lang="th-TH" sz="1200" dirty="0"/>
              <a:t>     * Create a new command instance.</a:t>
            </a:r>
          </a:p>
          <a:p>
            <a:r>
              <a:rPr lang="th-TH" sz="1200" dirty="0"/>
              <a:t>     *</a:t>
            </a:r>
          </a:p>
          <a:p>
            <a:r>
              <a:rPr lang="th-TH" sz="1200" dirty="0"/>
              <a:t>     * @return void</a:t>
            </a:r>
          </a:p>
          <a:p>
            <a:r>
              <a:rPr lang="th-TH" sz="1200" dirty="0"/>
              <a:t>     */</a:t>
            </a:r>
          </a:p>
          <a:p>
            <a:r>
              <a:rPr lang="th-TH" sz="1200" dirty="0"/>
              <a:t>    public function __construct(User $user, Podcast $podcast)</a:t>
            </a:r>
          </a:p>
          <a:p>
            <a:r>
              <a:rPr lang="th-TH" sz="1200" dirty="0"/>
              <a:t>    {</a:t>
            </a:r>
          </a:p>
          <a:p>
            <a:r>
              <a:rPr lang="th-TH" sz="1200" dirty="0"/>
              <a:t>        $this-&gt;user = $user;</a:t>
            </a:r>
          </a:p>
          <a:p>
            <a:r>
              <a:rPr lang="th-TH" sz="1200" dirty="0"/>
              <a:t>        $this-&gt;podcast = $podcast;</a:t>
            </a:r>
          </a:p>
          <a:p>
            <a:r>
              <a:rPr lang="th-TH" sz="1200" dirty="0"/>
              <a:t>    }</a:t>
            </a:r>
          </a:p>
        </p:txBody>
      </p:sp>
      <p:sp>
        <p:nvSpPr>
          <p:cNvPr id="12" name="Rectangle 11"/>
          <p:cNvSpPr/>
          <p:nvPr/>
        </p:nvSpPr>
        <p:spPr>
          <a:xfrm>
            <a:off x="5021943" y="3413888"/>
            <a:ext cx="6721324" cy="2893100"/>
          </a:xfrm>
          <a:prstGeom prst="rect">
            <a:avLst/>
          </a:prstGeom>
          <a:ln>
            <a:solidFill>
              <a:schemeClr val="bg1">
                <a:lumMod val="75000"/>
              </a:schemeClr>
            </a:solidFill>
          </a:ln>
        </p:spPr>
        <p:txBody>
          <a:bodyPr wrap="square">
            <a:spAutoFit/>
          </a:bodyPr>
          <a:lstStyle/>
          <a:p>
            <a:r>
              <a:rPr lang="th-TH" sz="1400" dirty="0"/>
              <a:t>/**</a:t>
            </a:r>
          </a:p>
          <a:p>
            <a:r>
              <a:rPr lang="th-TH" sz="1400" dirty="0"/>
              <a:t>     * Execute the command.</a:t>
            </a:r>
          </a:p>
          <a:p>
            <a:r>
              <a:rPr lang="th-TH" sz="1400" dirty="0"/>
              <a:t>     *</a:t>
            </a:r>
          </a:p>
          <a:p>
            <a:r>
              <a:rPr lang="th-TH" sz="1400" dirty="0"/>
              <a:t>     * @return void</a:t>
            </a:r>
          </a:p>
          <a:p>
            <a:r>
              <a:rPr lang="th-TH" sz="1400" dirty="0"/>
              <a:t>     */</a:t>
            </a:r>
          </a:p>
          <a:p>
            <a:r>
              <a:rPr lang="th-TH" sz="1400" dirty="0"/>
              <a:t>    public function handle()</a:t>
            </a:r>
          </a:p>
          <a:p>
            <a:r>
              <a:rPr lang="th-TH" sz="1400" dirty="0"/>
              <a:t>    {</a:t>
            </a:r>
          </a:p>
          <a:p>
            <a:r>
              <a:rPr lang="th-TH" sz="1400" dirty="0"/>
              <a:t>        // Handle the logic to purchase the podcast...</a:t>
            </a:r>
          </a:p>
          <a:p>
            <a:endParaRPr lang="th-TH" sz="1400" dirty="0"/>
          </a:p>
          <a:p>
            <a:r>
              <a:rPr lang="th-TH" sz="1400" dirty="0"/>
              <a:t>        event(new PodcastWasPurchased($this-&gt;user, $this-&gt;podcast));</a:t>
            </a:r>
          </a:p>
          <a:p>
            <a:r>
              <a:rPr lang="th-TH" sz="1400" dirty="0"/>
              <a:t>    }</a:t>
            </a:r>
          </a:p>
          <a:p>
            <a:endParaRPr lang="th-TH" sz="1400" dirty="0"/>
          </a:p>
          <a:p>
            <a:r>
              <a:rPr lang="th-TH" sz="1400" dirty="0"/>
              <a:t>}</a:t>
            </a:r>
          </a:p>
        </p:txBody>
      </p:sp>
    </p:spTree>
    <p:extLst>
      <p:ext uri="{BB962C8B-B14F-4D97-AF65-F5344CB8AC3E}">
        <p14:creationId xmlns:p14="http://schemas.microsoft.com/office/powerpoint/2010/main" val="219625554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70385"/>
            <a:ext cx="11162392" cy="400110"/>
          </a:xfrm>
          <a:prstGeom prst="rect">
            <a:avLst/>
          </a:prstGeom>
        </p:spPr>
        <p:txBody>
          <a:bodyPr wrap="square">
            <a:spAutoFit/>
          </a:bodyPr>
          <a:lstStyle/>
          <a:p>
            <a:r>
              <a:rPr lang="en-US" sz="2000" dirty="0"/>
              <a:t>The handle method may also type-hint dependencies, and they will be automatically injected by the service container. For example:</a:t>
            </a:r>
            <a:endParaRPr lang="th-TH" sz="2000" dirty="0"/>
          </a:p>
        </p:txBody>
      </p:sp>
      <p:sp>
        <p:nvSpPr>
          <p:cNvPr id="10" name="Rectangle 9"/>
          <p:cNvSpPr/>
          <p:nvPr/>
        </p:nvSpPr>
        <p:spPr>
          <a:xfrm>
            <a:off x="521607" y="1466968"/>
            <a:ext cx="11323260" cy="3970318"/>
          </a:xfrm>
          <a:prstGeom prst="rect">
            <a:avLst/>
          </a:prstGeom>
          <a:ln>
            <a:solidFill>
              <a:schemeClr val="bg1">
                <a:lumMod val="75000"/>
              </a:schemeClr>
            </a:solidFill>
          </a:ln>
        </p:spPr>
        <p:txBody>
          <a:bodyPr wrap="square">
            <a:spAutoFit/>
          </a:bodyPr>
          <a:lstStyle/>
          <a:p>
            <a:r>
              <a:rPr lang="th-TH" sz="1800" dirty="0"/>
              <a:t>class PurchasePodcast extends Command implements SelfHandling {</a:t>
            </a:r>
          </a:p>
          <a:p>
            <a:endParaRPr lang="th-TH" sz="1800" dirty="0"/>
          </a:p>
          <a:p>
            <a:r>
              <a:rPr lang="th-TH" sz="1800" dirty="0"/>
              <a:t>    protected $user, $podcast;</a:t>
            </a:r>
          </a:p>
          <a:p>
            <a:endParaRPr lang="th-TH" sz="1800" dirty="0"/>
          </a:p>
          <a:p>
            <a:r>
              <a:rPr lang="th-TH" sz="1800" dirty="0"/>
              <a:t>    /**</a:t>
            </a:r>
          </a:p>
          <a:p>
            <a:r>
              <a:rPr lang="th-TH" sz="1800" dirty="0"/>
              <a:t>     * Create a new command instance.</a:t>
            </a:r>
          </a:p>
          <a:p>
            <a:r>
              <a:rPr lang="th-TH" sz="1800" dirty="0"/>
              <a:t>     *</a:t>
            </a:r>
          </a:p>
          <a:p>
            <a:r>
              <a:rPr lang="th-TH" sz="1800" dirty="0"/>
              <a:t>     * @return void</a:t>
            </a:r>
          </a:p>
          <a:p>
            <a:r>
              <a:rPr lang="th-TH" sz="1800" dirty="0"/>
              <a:t>     */</a:t>
            </a:r>
          </a:p>
          <a:p>
            <a:r>
              <a:rPr lang="th-TH" sz="1800" dirty="0"/>
              <a:t>    public function __construct(User $user, Podcast $podcast)</a:t>
            </a:r>
          </a:p>
          <a:p>
            <a:r>
              <a:rPr lang="th-TH" sz="1800" dirty="0"/>
              <a:t>    {</a:t>
            </a:r>
          </a:p>
          <a:p>
            <a:r>
              <a:rPr lang="th-TH" sz="1800" dirty="0"/>
              <a:t>        $this-&gt;user = $user;</a:t>
            </a:r>
          </a:p>
          <a:p>
            <a:r>
              <a:rPr lang="th-TH" sz="1800" dirty="0"/>
              <a:t>        $this-&gt;podcast = $podcast;</a:t>
            </a:r>
          </a:p>
          <a:p>
            <a:r>
              <a:rPr lang="th-TH" sz="1800" dirty="0"/>
              <a:t>    }</a:t>
            </a:r>
          </a:p>
        </p:txBody>
      </p:sp>
    </p:spTree>
    <p:extLst>
      <p:ext uri="{BB962C8B-B14F-4D97-AF65-F5344CB8AC3E}">
        <p14:creationId xmlns:p14="http://schemas.microsoft.com/office/powerpoint/2010/main" val="25048054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50873"/>
            <a:ext cx="11162392" cy="523220"/>
          </a:xfrm>
          <a:prstGeom prst="rect">
            <a:avLst/>
          </a:prstGeom>
        </p:spPr>
        <p:txBody>
          <a:bodyPr wrap="square">
            <a:spAutoFit/>
          </a:bodyPr>
          <a:lstStyle/>
          <a:p>
            <a:r>
              <a:rPr lang="en-US" dirty="0"/>
              <a:t>Dispatching Commands</a:t>
            </a:r>
            <a:endParaRPr lang="th-TH" dirty="0"/>
          </a:p>
        </p:txBody>
      </p:sp>
      <p:sp>
        <p:nvSpPr>
          <p:cNvPr id="7" name="Rectangle 6"/>
          <p:cNvSpPr/>
          <p:nvPr/>
        </p:nvSpPr>
        <p:spPr>
          <a:xfrm>
            <a:off x="434370" y="1453918"/>
            <a:ext cx="11323260" cy="1631216"/>
          </a:xfrm>
          <a:prstGeom prst="rect">
            <a:avLst/>
          </a:prstGeom>
        </p:spPr>
        <p:txBody>
          <a:bodyPr wrap="square">
            <a:spAutoFit/>
          </a:bodyPr>
          <a:lstStyle/>
          <a:p>
            <a:r>
              <a:rPr lang="th-TH" sz="2000" dirty="0"/>
              <a:t>So, once we have created a command, how do we dispatch it? Of course, we could call the handle method directly; however, dispatching the command through the Laravel "command bus" has several advantages which we will discuss later.</a:t>
            </a:r>
          </a:p>
          <a:p>
            <a:endParaRPr lang="th-TH" sz="2000" dirty="0"/>
          </a:p>
          <a:p>
            <a:r>
              <a:rPr lang="th-TH" sz="2000" dirty="0"/>
              <a:t>If you glance at your application's base controller, you will see the DispatchesCommands trait. This trait allows us to call the dispatch method from any of our controllers. For example:</a:t>
            </a:r>
          </a:p>
        </p:txBody>
      </p:sp>
      <p:sp>
        <p:nvSpPr>
          <p:cNvPr id="11" name="Rectangle 10"/>
          <p:cNvSpPr/>
          <p:nvPr/>
        </p:nvSpPr>
        <p:spPr>
          <a:xfrm>
            <a:off x="521607" y="3237531"/>
            <a:ext cx="11380410" cy="1938992"/>
          </a:xfrm>
          <a:prstGeom prst="rect">
            <a:avLst/>
          </a:prstGeom>
          <a:ln>
            <a:solidFill>
              <a:schemeClr val="bg1">
                <a:lumMod val="75000"/>
              </a:schemeClr>
            </a:solidFill>
          </a:ln>
        </p:spPr>
        <p:txBody>
          <a:bodyPr wrap="square">
            <a:spAutoFit/>
          </a:bodyPr>
          <a:lstStyle/>
          <a:p>
            <a:r>
              <a:rPr lang="th-TH" sz="2000" dirty="0"/>
              <a:t>public function purchasePodcast($podcastId)</a:t>
            </a:r>
          </a:p>
          <a:p>
            <a:r>
              <a:rPr lang="th-TH" sz="2000" dirty="0"/>
              <a:t>{</a:t>
            </a:r>
          </a:p>
          <a:p>
            <a:r>
              <a:rPr lang="th-TH" sz="2000" dirty="0"/>
              <a:t>    $this-&gt;dispatch(</a:t>
            </a:r>
          </a:p>
          <a:p>
            <a:r>
              <a:rPr lang="th-TH" sz="2000" dirty="0"/>
              <a:t>        new PurchasePodcast(Auth::user(), Podcast::findOrFail($podcastId))</a:t>
            </a:r>
          </a:p>
          <a:p>
            <a:r>
              <a:rPr lang="th-TH" sz="2000" dirty="0"/>
              <a:t>    );</a:t>
            </a:r>
          </a:p>
          <a:p>
            <a:r>
              <a:rPr lang="th-TH" sz="2000" dirty="0"/>
              <a:t>}</a:t>
            </a:r>
          </a:p>
        </p:txBody>
      </p:sp>
    </p:spTree>
    <p:extLst>
      <p:ext uri="{BB962C8B-B14F-4D97-AF65-F5344CB8AC3E}">
        <p14:creationId xmlns:p14="http://schemas.microsoft.com/office/powerpoint/2010/main" val="41501218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449415" y="857133"/>
            <a:ext cx="11323260" cy="1938992"/>
          </a:xfrm>
          <a:prstGeom prst="rect">
            <a:avLst/>
          </a:prstGeom>
        </p:spPr>
        <p:txBody>
          <a:bodyPr wrap="square">
            <a:spAutoFit/>
          </a:bodyPr>
          <a:lstStyle/>
          <a:p>
            <a:r>
              <a:rPr lang="en-US" sz="2000" dirty="0"/>
              <a:t>The command bus will take care of executing the command and calling the </a:t>
            </a:r>
            <a:r>
              <a:rPr lang="en-US" sz="2000" dirty="0" err="1"/>
              <a:t>IoC</a:t>
            </a:r>
            <a:r>
              <a:rPr lang="en-US" sz="2000" dirty="0"/>
              <a:t> container to inject any needed dependencies into the handle method.</a:t>
            </a:r>
          </a:p>
          <a:p>
            <a:endParaRPr lang="en-US" sz="2000" dirty="0"/>
          </a:p>
          <a:p>
            <a:r>
              <a:rPr lang="en-US" sz="2000" dirty="0"/>
              <a:t>You may add the Illuminate\Foundation\Bus\</a:t>
            </a:r>
            <a:r>
              <a:rPr lang="en-US" sz="2000" dirty="0" err="1"/>
              <a:t>DispatchesCommands</a:t>
            </a:r>
            <a:r>
              <a:rPr lang="en-US" sz="2000" dirty="0"/>
              <a:t> trait to any class you wish. If you would like to receive a command bus instance through the constructor of any of your classes, you may type-hint the Illuminate\Contracts\Bus\Dispatcher interface. Finally, you may also use the Bus facade to quickly dispatch commands:</a:t>
            </a:r>
            <a:endParaRPr lang="th-TH" sz="2000" dirty="0"/>
          </a:p>
        </p:txBody>
      </p:sp>
      <p:sp>
        <p:nvSpPr>
          <p:cNvPr id="10" name="Rectangle 9"/>
          <p:cNvSpPr/>
          <p:nvPr/>
        </p:nvSpPr>
        <p:spPr>
          <a:xfrm>
            <a:off x="521607" y="2948522"/>
            <a:ext cx="11251068" cy="923330"/>
          </a:xfrm>
          <a:prstGeom prst="rect">
            <a:avLst/>
          </a:prstGeom>
          <a:ln>
            <a:solidFill>
              <a:schemeClr val="bg1">
                <a:lumMod val="75000"/>
              </a:schemeClr>
            </a:solidFill>
          </a:ln>
        </p:spPr>
        <p:txBody>
          <a:bodyPr wrap="square">
            <a:spAutoFit/>
          </a:bodyPr>
          <a:lstStyle/>
          <a:p>
            <a:r>
              <a:rPr lang="th-TH" sz="1800" dirty="0"/>
              <a:t> Bus::dispatch(</a:t>
            </a:r>
          </a:p>
          <a:p>
            <a:r>
              <a:rPr lang="th-TH" sz="1800" dirty="0"/>
              <a:t>        new PurchasePodcast(Auth::user(), Podcast::findOrFail($podcastId))</a:t>
            </a:r>
          </a:p>
          <a:p>
            <a:r>
              <a:rPr lang="th-TH" sz="1800" dirty="0"/>
              <a:t>    );</a:t>
            </a:r>
          </a:p>
        </p:txBody>
      </p:sp>
      <p:sp>
        <p:nvSpPr>
          <p:cNvPr id="12" name="Rectangle 11"/>
          <p:cNvSpPr/>
          <p:nvPr/>
        </p:nvSpPr>
        <p:spPr>
          <a:xfrm>
            <a:off x="449415" y="4024249"/>
            <a:ext cx="5147563" cy="523220"/>
          </a:xfrm>
          <a:prstGeom prst="rect">
            <a:avLst/>
          </a:prstGeom>
        </p:spPr>
        <p:txBody>
          <a:bodyPr wrap="none">
            <a:spAutoFit/>
          </a:bodyPr>
          <a:lstStyle/>
          <a:p>
            <a:r>
              <a:rPr lang="th-TH" dirty="0"/>
              <a:t>Mapping Command Properties From Requests</a:t>
            </a:r>
          </a:p>
        </p:txBody>
      </p:sp>
      <p:sp>
        <p:nvSpPr>
          <p:cNvPr id="13" name="Rectangle 12"/>
          <p:cNvSpPr/>
          <p:nvPr/>
        </p:nvSpPr>
        <p:spPr>
          <a:xfrm>
            <a:off x="449415" y="4737463"/>
            <a:ext cx="11339597" cy="646331"/>
          </a:xfrm>
          <a:prstGeom prst="rect">
            <a:avLst/>
          </a:prstGeom>
        </p:spPr>
        <p:txBody>
          <a:bodyPr wrap="square">
            <a:spAutoFit/>
          </a:bodyPr>
          <a:lstStyle/>
          <a:p>
            <a:r>
              <a:rPr lang="th-TH" sz="1800" dirty="0"/>
              <a:t>It is very common to map HTTP request variables into commands. So, instead of forcing you to do this manually for each request, Laravel provides some helper methods to make it a cinch. Let's take a look at the dispatchFrom method available on the DispatchesCommands trait:</a:t>
            </a:r>
          </a:p>
        </p:txBody>
      </p:sp>
    </p:spTree>
    <p:extLst>
      <p:ext uri="{BB962C8B-B14F-4D97-AF65-F5344CB8AC3E}">
        <p14:creationId xmlns:p14="http://schemas.microsoft.com/office/powerpoint/2010/main" val="4676811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67302"/>
            <a:ext cx="11251068" cy="369332"/>
          </a:xfrm>
          <a:prstGeom prst="rect">
            <a:avLst/>
          </a:prstGeom>
          <a:ln>
            <a:solidFill>
              <a:schemeClr val="bg1">
                <a:lumMod val="75000"/>
              </a:schemeClr>
            </a:solidFill>
          </a:ln>
        </p:spPr>
        <p:txBody>
          <a:bodyPr wrap="square">
            <a:spAutoFit/>
          </a:bodyPr>
          <a:lstStyle/>
          <a:p>
            <a:r>
              <a:rPr lang="en-US" sz="1800" dirty="0"/>
              <a:t>$this-&gt;</a:t>
            </a:r>
            <a:r>
              <a:rPr lang="en-US" sz="1800" dirty="0" err="1"/>
              <a:t>dispatchFrom</a:t>
            </a:r>
            <a:r>
              <a:rPr lang="en-US" sz="1800" dirty="0"/>
              <a:t>('Command\Class\Name', $request);</a:t>
            </a:r>
            <a:endParaRPr lang="th-TH" sz="1800" dirty="0"/>
          </a:p>
        </p:txBody>
      </p:sp>
      <p:sp>
        <p:nvSpPr>
          <p:cNvPr id="12" name="Rectangle 11"/>
          <p:cNvSpPr/>
          <p:nvPr/>
        </p:nvSpPr>
        <p:spPr>
          <a:xfrm>
            <a:off x="521607" y="3489492"/>
            <a:ext cx="2340705" cy="523220"/>
          </a:xfrm>
          <a:prstGeom prst="rect">
            <a:avLst/>
          </a:prstGeom>
        </p:spPr>
        <p:txBody>
          <a:bodyPr wrap="none">
            <a:spAutoFit/>
          </a:bodyPr>
          <a:lstStyle/>
          <a:p>
            <a:r>
              <a:rPr lang="en-US" dirty="0"/>
              <a:t>Queued Commands</a:t>
            </a:r>
          </a:p>
        </p:txBody>
      </p:sp>
      <p:sp>
        <p:nvSpPr>
          <p:cNvPr id="13" name="Rectangle 12"/>
          <p:cNvSpPr/>
          <p:nvPr/>
        </p:nvSpPr>
        <p:spPr>
          <a:xfrm>
            <a:off x="449415" y="1660663"/>
            <a:ext cx="11339597" cy="1754326"/>
          </a:xfrm>
          <a:prstGeom prst="rect">
            <a:avLst/>
          </a:prstGeom>
        </p:spPr>
        <p:txBody>
          <a:bodyPr wrap="square">
            <a:spAutoFit/>
          </a:bodyPr>
          <a:lstStyle/>
          <a:p>
            <a:r>
              <a:rPr lang="en-US" sz="1800" dirty="0"/>
              <a:t>This method will examine the constructor of the command class it is given, and then extract variables from the HTTP request (or any other </a:t>
            </a:r>
            <a:r>
              <a:rPr lang="en-US" sz="1800" dirty="0" err="1"/>
              <a:t>ArrayAccess</a:t>
            </a:r>
            <a:r>
              <a:rPr lang="en-US" sz="1800" dirty="0"/>
              <a:t> object) to fill the needed constructor parameters of the command. So, if our command class accepts a </a:t>
            </a:r>
            <a:r>
              <a:rPr lang="en-US" sz="1800" dirty="0" err="1"/>
              <a:t>firstName</a:t>
            </a:r>
            <a:r>
              <a:rPr lang="en-US" sz="1800" dirty="0"/>
              <a:t> variable in its constructor, the command bus will attempt to pull the </a:t>
            </a:r>
            <a:r>
              <a:rPr lang="en-US" sz="1800" dirty="0" err="1"/>
              <a:t>firstName</a:t>
            </a:r>
            <a:r>
              <a:rPr lang="en-US" sz="1800" dirty="0"/>
              <a:t> parameter from the HTTP request.</a:t>
            </a:r>
          </a:p>
          <a:p>
            <a:endParaRPr lang="en-US" sz="1800" dirty="0"/>
          </a:p>
          <a:p>
            <a:r>
              <a:rPr lang="en-US" sz="1800" dirty="0"/>
              <a:t>You may also pass an array as the third argument to the </a:t>
            </a:r>
            <a:r>
              <a:rPr lang="en-US" sz="1800" dirty="0" err="1"/>
              <a:t>dispatchFrom</a:t>
            </a:r>
            <a:r>
              <a:rPr lang="en-US" sz="1800" dirty="0"/>
              <a:t> method. This array will be used to fill any constructor parameters that are not available on the request:</a:t>
            </a:r>
            <a:endParaRPr lang="th-TH" sz="1800" dirty="0"/>
          </a:p>
        </p:txBody>
      </p:sp>
      <p:sp>
        <p:nvSpPr>
          <p:cNvPr id="5" name="Rectangle 4"/>
          <p:cNvSpPr/>
          <p:nvPr/>
        </p:nvSpPr>
        <p:spPr>
          <a:xfrm>
            <a:off x="538091" y="4093497"/>
            <a:ext cx="11234584" cy="400110"/>
          </a:xfrm>
          <a:prstGeom prst="rect">
            <a:avLst/>
          </a:prstGeom>
          <a:ln>
            <a:solidFill>
              <a:schemeClr val="bg1">
                <a:lumMod val="75000"/>
              </a:schemeClr>
            </a:solidFill>
          </a:ln>
        </p:spPr>
        <p:txBody>
          <a:bodyPr wrap="square">
            <a:spAutoFit/>
          </a:bodyPr>
          <a:lstStyle/>
          <a:p>
            <a:r>
              <a:rPr lang="th-TH" sz="2000" dirty="0"/>
              <a:t>php artisan make:command PurchasePodcast --queued</a:t>
            </a:r>
          </a:p>
        </p:txBody>
      </p:sp>
      <p:sp>
        <p:nvSpPr>
          <p:cNvPr id="11" name="Rectangle 10"/>
          <p:cNvSpPr/>
          <p:nvPr/>
        </p:nvSpPr>
        <p:spPr>
          <a:xfrm>
            <a:off x="521607" y="4648895"/>
            <a:ext cx="2217274" cy="523220"/>
          </a:xfrm>
          <a:prstGeom prst="rect">
            <a:avLst/>
          </a:prstGeom>
        </p:spPr>
        <p:txBody>
          <a:bodyPr wrap="none">
            <a:spAutoFit/>
          </a:bodyPr>
          <a:lstStyle/>
          <a:p>
            <a:r>
              <a:rPr lang="th-TH" dirty="0"/>
              <a:t>Command Pipeline</a:t>
            </a:r>
          </a:p>
        </p:txBody>
      </p:sp>
      <p:sp>
        <p:nvSpPr>
          <p:cNvPr id="14" name="Rectangle 13"/>
          <p:cNvSpPr/>
          <p:nvPr/>
        </p:nvSpPr>
        <p:spPr>
          <a:xfrm>
            <a:off x="493032" y="5251940"/>
            <a:ext cx="11308218" cy="646331"/>
          </a:xfrm>
          <a:prstGeom prst="rect">
            <a:avLst/>
          </a:prstGeom>
        </p:spPr>
        <p:txBody>
          <a:bodyPr wrap="square">
            <a:spAutoFit/>
          </a:bodyPr>
          <a:lstStyle/>
          <a:p>
            <a:r>
              <a:rPr lang="th-TH" sz="1800" dirty="0"/>
              <a:t>Before a command is dispatched to a handler, you may pass it through other classes in a "pipeline". Command pipes work just like HTTP middleware, except for your commands! For example, a command pipe could wrap the entire command operation within a database transaction, or simply log its execution.</a:t>
            </a:r>
          </a:p>
        </p:txBody>
      </p:sp>
    </p:spTree>
    <p:extLst>
      <p:ext uri="{BB962C8B-B14F-4D97-AF65-F5344CB8AC3E}">
        <p14:creationId xmlns:p14="http://schemas.microsoft.com/office/powerpoint/2010/main" val="177262155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Command Bus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67302"/>
            <a:ext cx="11251068" cy="369332"/>
          </a:xfrm>
          <a:prstGeom prst="rect">
            <a:avLst/>
          </a:prstGeom>
          <a:ln>
            <a:solidFill>
              <a:schemeClr val="bg1">
                <a:lumMod val="75000"/>
              </a:schemeClr>
            </a:solidFill>
          </a:ln>
        </p:spPr>
        <p:txBody>
          <a:bodyPr wrap="square">
            <a:spAutoFit/>
          </a:bodyPr>
          <a:lstStyle/>
          <a:p>
            <a:r>
              <a:rPr lang="en-US" sz="1800" dirty="0"/>
              <a:t>$dispatcher-&gt;</a:t>
            </a:r>
            <a:r>
              <a:rPr lang="en-US" sz="1800" dirty="0" err="1"/>
              <a:t>pipeThrough</a:t>
            </a:r>
            <a:r>
              <a:rPr lang="en-US" sz="1800" dirty="0"/>
              <a:t>(['</a:t>
            </a:r>
            <a:r>
              <a:rPr lang="en-US" sz="1800" dirty="0" err="1"/>
              <a:t>UseDatabaseTransactions</a:t>
            </a:r>
            <a:r>
              <a:rPr lang="en-US" sz="1800" dirty="0"/>
              <a:t>', '</a:t>
            </a:r>
            <a:r>
              <a:rPr lang="en-US" sz="1800" dirty="0" err="1"/>
              <a:t>LogCommand</a:t>
            </a:r>
            <a:r>
              <a:rPr lang="en-US" sz="1800" dirty="0"/>
              <a:t>']);</a:t>
            </a:r>
            <a:endParaRPr lang="th-TH" sz="1800" dirty="0"/>
          </a:p>
        </p:txBody>
      </p:sp>
      <p:sp>
        <p:nvSpPr>
          <p:cNvPr id="5" name="Rectangle 4"/>
          <p:cNvSpPr/>
          <p:nvPr/>
        </p:nvSpPr>
        <p:spPr>
          <a:xfrm>
            <a:off x="521607" y="1469302"/>
            <a:ext cx="11234584" cy="2800767"/>
          </a:xfrm>
          <a:prstGeom prst="rect">
            <a:avLst/>
          </a:prstGeom>
          <a:ln>
            <a:solidFill>
              <a:schemeClr val="bg1">
                <a:lumMod val="75000"/>
              </a:schemeClr>
            </a:solidFill>
          </a:ln>
        </p:spPr>
        <p:txBody>
          <a:bodyPr wrap="square">
            <a:spAutoFit/>
          </a:bodyPr>
          <a:lstStyle/>
          <a:p>
            <a:r>
              <a:rPr lang="en-US" sz="1600" dirty="0"/>
              <a:t>class </a:t>
            </a:r>
            <a:r>
              <a:rPr lang="en-US" sz="1600" dirty="0" err="1"/>
              <a:t>UseDatabaseTransactions</a:t>
            </a:r>
            <a:r>
              <a:rPr lang="en-US" sz="1600" dirty="0"/>
              <a:t> {</a:t>
            </a:r>
          </a:p>
          <a:p>
            <a:endParaRPr lang="en-US" sz="1600" dirty="0"/>
          </a:p>
          <a:p>
            <a:r>
              <a:rPr lang="en-US" sz="1600" dirty="0"/>
              <a:t>    public function handle($command, $next)</a:t>
            </a:r>
          </a:p>
          <a:p>
            <a:r>
              <a:rPr lang="en-US" sz="1600" dirty="0"/>
              <a:t>    {</a:t>
            </a:r>
          </a:p>
          <a:p>
            <a:r>
              <a:rPr lang="en-US" sz="1600" dirty="0"/>
              <a:t>        return DB::transaction(function() use ($command, $next)</a:t>
            </a:r>
          </a:p>
          <a:p>
            <a:r>
              <a:rPr lang="en-US" sz="1600" dirty="0"/>
              <a:t>        {</a:t>
            </a:r>
          </a:p>
          <a:p>
            <a:r>
              <a:rPr lang="en-US" sz="1600" dirty="0"/>
              <a:t>            return $next($command);</a:t>
            </a:r>
          </a:p>
          <a:p>
            <a:r>
              <a:rPr lang="en-US" sz="1600" dirty="0"/>
              <a:t>        });</a:t>
            </a:r>
          </a:p>
          <a:p>
            <a:r>
              <a:rPr lang="en-US" sz="1600" dirty="0"/>
              <a:t>    }</a:t>
            </a:r>
          </a:p>
          <a:p>
            <a:endParaRPr lang="en-US" sz="1600" dirty="0"/>
          </a:p>
          <a:p>
            <a:r>
              <a:rPr lang="en-US" sz="1600" dirty="0"/>
              <a:t>}</a:t>
            </a:r>
            <a:endParaRPr lang="th-TH" sz="1600" dirty="0"/>
          </a:p>
        </p:txBody>
      </p:sp>
      <p:sp>
        <p:nvSpPr>
          <p:cNvPr id="15" name="Rectangle 14"/>
          <p:cNvSpPr/>
          <p:nvPr/>
        </p:nvSpPr>
        <p:spPr>
          <a:xfrm>
            <a:off x="521607" y="4422466"/>
            <a:ext cx="11234584" cy="1815882"/>
          </a:xfrm>
          <a:prstGeom prst="rect">
            <a:avLst/>
          </a:prstGeom>
          <a:ln>
            <a:solidFill>
              <a:schemeClr val="bg1">
                <a:lumMod val="75000"/>
              </a:schemeClr>
            </a:solidFill>
          </a:ln>
        </p:spPr>
        <p:txBody>
          <a:bodyPr wrap="square">
            <a:spAutoFit/>
          </a:bodyPr>
          <a:lstStyle/>
          <a:p>
            <a:r>
              <a:rPr lang="en-US" sz="1600" dirty="0"/>
              <a:t>$dispatcher-&gt;</a:t>
            </a:r>
            <a:r>
              <a:rPr lang="en-US" sz="1600" dirty="0" err="1"/>
              <a:t>pipeThrough</a:t>
            </a:r>
            <a:r>
              <a:rPr lang="en-US" sz="1600" dirty="0"/>
              <a:t>([function($command, $next)</a:t>
            </a:r>
          </a:p>
          <a:p>
            <a:r>
              <a:rPr lang="en-US" sz="1600" dirty="0"/>
              <a:t>{</a:t>
            </a:r>
          </a:p>
          <a:p>
            <a:r>
              <a:rPr lang="en-US" sz="1600" dirty="0"/>
              <a:t>    return DB::transaction(function() use ($command, $next)</a:t>
            </a:r>
          </a:p>
          <a:p>
            <a:r>
              <a:rPr lang="en-US" sz="1600" dirty="0"/>
              <a:t>    {</a:t>
            </a:r>
          </a:p>
          <a:p>
            <a:r>
              <a:rPr lang="en-US" sz="1600" dirty="0"/>
              <a:t>        return $next($command);</a:t>
            </a:r>
          </a:p>
          <a:p>
            <a:r>
              <a:rPr lang="en-US" sz="1600" dirty="0"/>
              <a:t>    });</a:t>
            </a:r>
          </a:p>
          <a:p>
            <a:r>
              <a:rPr lang="en-US" sz="1600" dirty="0"/>
              <a:t>}]);</a:t>
            </a:r>
            <a:endParaRPr lang="th-TH" sz="1600" dirty="0"/>
          </a:p>
        </p:txBody>
      </p:sp>
    </p:spTree>
    <p:extLst>
      <p:ext uri="{BB962C8B-B14F-4D97-AF65-F5344CB8AC3E}">
        <p14:creationId xmlns:p14="http://schemas.microsoft.com/office/powerpoint/2010/main" val="234099326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 Preview Events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0140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67302"/>
            <a:ext cx="11251068" cy="523220"/>
          </a:xfrm>
          <a:prstGeom prst="rect">
            <a:avLst/>
          </a:prstGeom>
          <a:ln>
            <a:noFill/>
          </a:ln>
        </p:spPr>
        <p:txBody>
          <a:bodyPr wrap="square">
            <a:spAutoFit/>
          </a:bodyPr>
          <a:lstStyle/>
          <a:p>
            <a:r>
              <a:rPr lang="en-US" dirty="0"/>
              <a:t>Introduction</a:t>
            </a:r>
            <a:endParaRPr lang="th-TH" dirty="0"/>
          </a:p>
        </p:txBody>
      </p:sp>
      <p:sp>
        <p:nvSpPr>
          <p:cNvPr id="2" name="Rectangle 1"/>
          <p:cNvSpPr/>
          <p:nvPr/>
        </p:nvSpPr>
        <p:spPr>
          <a:xfrm>
            <a:off x="521607" y="1490522"/>
            <a:ext cx="11251068" cy="646331"/>
          </a:xfrm>
          <a:prstGeom prst="rect">
            <a:avLst/>
          </a:prstGeom>
        </p:spPr>
        <p:txBody>
          <a:bodyPr wrap="square">
            <a:spAutoFit/>
          </a:bodyPr>
          <a:lstStyle/>
          <a:p>
            <a:r>
              <a:rPr lang="th-TH" sz="1800" dirty="0"/>
              <a:t>Laravel's events provides a simple observer implementation, allowing you to subscribe and listen for events in your application. Event classes are typically stored in the app/Events directory, while their listeners are stored in app/Listeners.</a:t>
            </a:r>
          </a:p>
        </p:txBody>
      </p:sp>
      <p:sp>
        <p:nvSpPr>
          <p:cNvPr id="7" name="Rectangle 6"/>
          <p:cNvSpPr/>
          <p:nvPr/>
        </p:nvSpPr>
        <p:spPr>
          <a:xfrm>
            <a:off x="521607" y="2289250"/>
            <a:ext cx="3352200" cy="523220"/>
          </a:xfrm>
          <a:prstGeom prst="rect">
            <a:avLst/>
          </a:prstGeom>
        </p:spPr>
        <p:txBody>
          <a:bodyPr wrap="none">
            <a:spAutoFit/>
          </a:bodyPr>
          <a:lstStyle/>
          <a:p>
            <a:r>
              <a:rPr lang="th-TH" dirty="0"/>
              <a:t>Registering Events / Listeners</a:t>
            </a:r>
          </a:p>
        </p:txBody>
      </p:sp>
      <p:sp>
        <p:nvSpPr>
          <p:cNvPr id="11" name="Rectangle 10"/>
          <p:cNvSpPr/>
          <p:nvPr/>
        </p:nvSpPr>
        <p:spPr>
          <a:xfrm>
            <a:off x="565945" y="2990068"/>
            <a:ext cx="11162392" cy="923330"/>
          </a:xfrm>
          <a:prstGeom prst="rect">
            <a:avLst/>
          </a:prstGeom>
        </p:spPr>
        <p:txBody>
          <a:bodyPr wrap="square">
            <a:spAutoFit/>
          </a:bodyPr>
          <a:lstStyle/>
          <a:p>
            <a:r>
              <a:rPr lang="th-TH" sz="1800" dirty="0"/>
              <a:t>The EventServiceProvider included with your Laravel application provides a convenient place to register all event listeners. The listen property contains an array of all events (keys) and their listeners (values). Of course, you may add as many events to this array as your application requires. For example, let's add our PodcastWasPurchased event:</a:t>
            </a:r>
          </a:p>
        </p:txBody>
      </p:sp>
      <p:sp>
        <p:nvSpPr>
          <p:cNvPr id="12" name="Rectangle 11"/>
          <p:cNvSpPr/>
          <p:nvPr/>
        </p:nvSpPr>
        <p:spPr>
          <a:xfrm>
            <a:off x="642144" y="4123910"/>
            <a:ext cx="11009993" cy="1477328"/>
          </a:xfrm>
          <a:prstGeom prst="rect">
            <a:avLst/>
          </a:prstGeom>
          <a:ln>
            <a:solidFill>
              <a:schemeClr val="bg1">
                <a:lumMod val="65000"/>
              </a:schemeClr>
            </a:solidFill>
          </a:ln>
        </p:spPr>
        <p:txBody>
          <a:bodyPr wrap="square">
            <a:spAutoFit/>
          </a:bodyPr>
          <a:lstStyle/>
          <a:p>
            <a:r>
              <a:rPr lang="th-TH" sz="1800" dirty="0" smtClean="0"/>
              <a:t>protected </a:t>
            </a:r>
            <a:r>
              <a:rPr lang="th-TH" sz="1800" dirty="0"/>
              <a:t>$listen = [</a:t>
            </a:r>
          </a:p>
          <a:p>
            <a:r>
              <a:rPr lang="th-TH" sz="1800" dirty="0"/>
              <a:t>    'App\Events\PodcastWasPurchased' =&gt; [</a:t>
            </a:r>
          </a:p>
          <a:p>
            <a:r>
              <a:rPr lang="th-TH" sz="1800" dirty="0"/>
              <a:t>        'App\Listeners\EmailPurchaseConfirmation',</a:t>
            </a:r>
          </a:p>
          <a:p>
            <a:r>
              <a:rPr lang="th-TH" sz="1800" dirty="0"/>
              <a:t>    ],</a:t>
            </a:r>
          </a:p>
          <a:p>
            <a:r>
              <a:rPr lang="th-TH" sz="1800" dirty="0"/>
              <a:t>];</a:t>
            </a:r>
          </a:p>
        </p:txBody>
      </p:sp>
    </p:spTree>
    <p:extLst>
      <p:ext uri="{BB962C8B-B14F-4D97-AF65-F5344CB8AC3E}">
        <p14:creationId xmlns:p14="http://schemas.microsoft.com/office/powerpoint/2010/main" val="17947779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67302"/>
            <a:ext cx="11251068" cy="523220"/>
          </a:xfrm>
          <a:prstGeom prst="rect">
            <a:avLst/>
          </a:prstGeom>
          <a:ln>
            <a:noFill/>
          </a:ln>
        </p:spPr>
        <p:txBody>
          <a:bodyPr wrap="square">
            <a:spAutoFit/>
          </a:bodyPr>
          <a:lstStyle/>
          <a:p>
            <a:r>
              <a:rPr lang="en-US" dirty="0"/>
              <a:t>Generating Event / Listener Classes</a:t>
            </a:r>
            <a:endParaRPr lang="th-TH" dirty="0"/>
          </a:p>
        </p:txBody>
      </p:sp>
      <p:sp>
        <p:nvSpPr>
          <p:cNvPr id="2" name="Rectangle 1"/>
          <p:cNvSpPr/>
          <p:nvPr/>
        </p:nvSpPr>
        <p:spPr>
          <a:xfrm>
            <a:off x="521607" y="1490522"/>
            <a:ext cx="11251068" cy="923330"/>
          </a:xfrm>
          <a:prstGeom prst="rect">
            <a:avLst/>
          </a:prstGeom>
        </p:spPr>
        <p:txBody>
          <a:bodyPr wrap="square">
            <a:spAutoFit/>
          </a:bodyPr>
          <a:lstStyle/>
          <a:p>
            <a:r>
              <a:rPr lang="en-US" sz="1800" dirty="0"/>
              <a:t>Of course, manually creating the files for each event and listener is cumbersome. Instead, simply add listeners and events to your </a:t>
            </a:r>
            <a:r>
              <a:rPr lang="en-US" sz="1800" dirty="0" err="1"/>
              <a:t>EventServiceProvider</a:t>
            </a:r>
            <a:r>
              <a:rPr lang="en-US" sz="1800" dirty="0"/>
              <a:t> and use the </a:t>
            </a:r>
            <a:r>
              <a:rPr lang="en-US" sz="1800" dirty="0" err="1"/>
              <a:t>event:generate</a:t>
            </a:r>
            <a:r>
              <a:rPr lang="en-US" sz="1800" dirty="0"/>
              <a:t> command. This command will generate any events or listeners that are listed in your </a:t>
            </a:r>
            <a:r>
              <a:rPr lang="en-US" sz="1800" dirty="0" err="1"/>
              <a:t>EventServiceProvider</a:t>
            </a:r>
            <a:r>
              <a:rPr lang="en-US" sz="1800" dirty="0"/>
              <a:t>. Of course, events and listeners that already exist will be left untouched:</a:t>
            </a:r>
            <a:endParaRPr lang="th-TH" sz="1800" dirty="0"/>
          </a:p>
        </p:txBody>
      </p:sp>
      <p:sp>
        <p:nvSpPr>
          <p:cNvPr id="7" name="Rectangle 6"/>
          <p:cNvSpPr/>
          <p:nvPr/>
        </p:nvSpPr>
        <p:spPr>
          <a:xfrm>
            <a:off x="477269" y="2990068"/>
            <a:ext cx="1840568" cy="523220"/>
          </a:xfrm>
          <a:prstGeom prst="rect">
            <a:avLst/>
          </a:prstGeom>
        </p:spPr>
        <p:txBody>
          <a:bodyPr wrap="none">
            <a:spAutoFit/>
          </a:bodyPr>
          <a:lstStyle/>
          <a:p>
            <a:r>
              <a:rPr lang="en-US" dirty="0"/>
              <a:t>Defining Events</a:t>
            </a:r>
            <a:endParaRPr lang="th-TH" dirty="0"/>
          </a:p>
        </p:txBody>
      </p:sp>
      <p:sp>
        <p:nvSpPr>
          <p:cNvPr id="11" name="Rectangle 10"/>
          <p:cNvSpPr/>
          <p:nvPr/>
        </p:nvSpPr>
        <p:spPr>
          <a:xfrm>
            <a:off x="521607" y="3581870"/>
            <a:ext cx="11162392" cy="646331"/>
          </a:xfrm>
          <a:prstGeom prst="rect">
            <a:avLst/>
          </a:prstGeom>
        </p:spPr>
        <p:txBody>
          <a:bodyPr wrap="square">
            <a:spAutoFit/>
          </a:bodyPr>
          <a:lstStyle/>
          <a:p>
            <a:r>
              <a:rPr lang="en-US" sz="1800" dirty="0"/>
              <a:t>An event class is simply a data container which holds the information related to the event. For example, let's assume our generated </a:t>
            </a:r>
            <a:r>
              <a:rPr lang="en-US" sz="1800" dirty="0" err="1"/>
              <a:t>PodcastWasPurchased</a:t>
            </a:r>
            <a:r>
              <a:rPr lang="en-US" sz="1800" dirty="0"/>
              <a:t> event receives a Eloquent ORM object:</a:t>
            </a:r>
            <a:endParaRPr lang="th-TH" sz="1800" dirty="0"/>
          </a:p>
        </p:txBody>
      </p:sp>
      <p:sp>
        <p:nvSpPr>
          <p:cNvPr id="12" name="Rectangle 11"/>
          <p:cNvSpPr/>
          <p:nvPr/>
        </p:nvSpPr>
        <p:spPr>
          <a:xfrm>
            <a:off x="591003" y="2468339"/>
            <a:ext cx="11009993" cy="369332"/>
          </a:xfrm>
          <a:prstGeom prst="rect">
            <a:avLst/>
          </a:prstGeom>
          <a:ln>
            <a:solidFill>
              <a:schemeClr val="bg1">
                <a:lumMod val="65000"/>
              </a:schemeClr>
            </a:solidFill>
          </a:ln>
        </p:spPr>
        <p:txBody>
          <a:bodyPr wrap="square">
            <a:spAutoFit/>
          </a:bodyPr>
          <a:lstStyle/>
          <a:p>
            <a:r>
              <a:rPr lang="en-US" sz="1800" dirty="0" err="1"/>
              <a:t>php</a:t>
            </a:r>
            <a:r>
              <a:rPr lang="en-US" sz="1800" dirty="0"/>
              <a:t> artisan </a:t>
            </a:r>
            <a:r>
              <a:rPr lang="en-US" sz="1800" dirty="0" err="1"/>
              <a:t>event:generate</a:t>
            </a:r>
            <a:endParaRPr lang="th-TH" sz="1800" dirty="0"/>
          </a:p>
        </p:txBody>
      </p:sp>
    </p:spTree>
    <p:extLst>
      <p:ext uri="{BB962C8B-B14F-4D97-AF65-F5344CB8AC3E}">
        <p14:creationId xmlns:p14="http://schemas.microsoft.com/office/powerpoint/2010/main" val="37807166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149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91003" y="982214"/>
            <a:ext cx="11253864" cy="4801314"/>
          </a:xfrm>
          <a:prstGeom prst="rect">
            <a:avLst/>
          </a:prstGeom>
          <a:ln>
            <a:solidFill>
              <a:schemeClr val="bg1">
                <a:lumMod val="65000"/>
              </a:schemeClr>
            </a:solidFill>
          </a:ln>
        </p:spPr>
        <p:txBody>
          <a:bodyPr wrap="square">
            <a:spAutoFit/>
          </a:bodyPr>
          <a:lstStyle/>
          <a:p>
            <a:r>
              <a:rPr lang="en-US" sz="1800" dirty="0"/>
              <a:t>&lt;?</a:t>
            </a:r>
            <a:r>
              <a:rPr lang="en-US" sz="1800" dirty="0" err="1"/>
              <a:t>php</a:t>
            </a:r>
            <a:r>
              <a:rPr lang="en-US" sz="1800" dirty="0"/>
              <a:t> namespace App\Events</a:t>
            </a:r>
            <a:r>
              <a:rPr lang="en-US" sz="1800" dirty="0" smtClean="0"/>
              <a:t>;</a:t>
            </a:r>
          </a:p>
          <a:p>
            <a:endParaRPr lang="en-US" sz="1800" dirty="0" smtClean="0"/>
          </a:p>
          <a:p>
            <a:r>
              <a:rPr lang="en-US" sz="1800" dirty="0" smtClean="0"/>
              <a:t>use </a:t>
            </a:r>
            <a:r>
              <a:rPr lang="en-US" sz="1800" dirty="0"/>
              <a:t>App\Podcast;</a:t>
            </a:r>
          </a:p>
          <a:p>
            <a:r>
              <a:rPr lang="en-US" sz="1800" dirty="0"/>
              <a:t>use App\Events\Event;</a:t>
            </a:r>
          </a:p>
          <a:p>
            <a:r>
              <a:rPr lang="en-US" sz="1800" dirty="0"/>
              <a:t>use Illuminate\Queue\</a:t>
            </a:r>
            <a:r>
              <a:rPr lang="en-US" sz="1800" dirty="0" err="1"/>
              <a:t>SerializesModels</a:t>
            </a:r>
            <a:r>
              <a:rPr lang="en-US" sz="1800" dirty="0"/>
              <a:t>;</a:t>
            </a:r>
          </a:p>
          <a:p>
            <a:endParaRPr lang="en-US" sz="1800" dirty="0"/>
          </a:p>
          <a:p>
            <a:r>
              <a:rPr lang="en-US" sz="1800" dirty="0"/>
              <a:t>class </a:t>
            </a:r>
            <a:r>
              <a:rPr lang="en-US" sz="1800" dirty="0" err="1"/>
              <a:t>PodcastWasPurchased</a:t>
            </a:r>
            <a:r>
              <a:rPr lang="en-US" sz="1800" dirty="0"/>
              <a:t> extends Event</a:t>
            </a:r>
          </a:p>
          <a:p>
            <a:r>
              <a:rPr lang="en-US" sz="1800" dirty="0"/>
              <a:t>{</a:t>
            </a:r>
          </a:p>
          <a:p>
            <a:r>
              <a:rPr lang="en-US" sz="1800" dirty="0"/>
              <a:t>    use </a:t>
            </a:r>
            <a:r>
              <a:rPr lang="en-US" sz="1800" dirty="0" err="1"/>
              <a:t>SerializesModels</a:t>
            </a:r>
            <a:r>
              <a:rPr lang="en-US" sz="1800" dirty="0"/>
              <a:t>;</a:t>
            </a:r>
          </a:p>
          <a:p>
            <a:endParaRPr lang="en-US" sz="1800" dirty="0"/>
          </a:p>
          <a:p>
            <a:r>
              <a:rPr lang="en-US" sz="1800" dirty="0"/>
              <a:t>    public $podcast;</a:t>
            </a:r>
          </a:p>
          <a:p>
            <a:endParaRPr lang="en-US" sz="1800" dirty="0" smtClean="0"/>
          </a:p>
          <a:p>
            <a:r>
              <a:rPr lang="en-US" sz="1800" dirty="0" smtClean="0"/>
              <a:t>public function __construct(Podcast $podcast)</a:t>
            </a:r>
          </a:p>
          <a:p>
            <a:r>
              <a:rPr lang="en-US" sz="1800" dirty="0" smtClean="0"/>
              <a:t>    </a:t>
            </a:r>
            <a:r>
              <a:rPr lang="en-US" sz="1800" dirty="0"/>
              <a:t>{</a:t>
            </a:r>
          </a:p>
          <a:p>
            <a:r>
              <a:rPr lang="en-US" sz="1800" dirty="0"/>
              <a:t>        $this-&gt;podcast = $podcast;</a:t>
            </a:r>
          </a:p>
          <a:p>
            <a:r>
              <a:rPr lang="en-US" sz="1800" dirty="0"/>
              <a:t>    }</a:t>
            </a:r>
          </a:p>
          <a:p>
            <a:r>
              <a:rPr lang="en-US" sz="1800" dirty="0"/>
              <a:t>}</a:t>
            </a:r>
            <a:endParaRPr lang="th-TH" sz="1800" dirty="0"/>
          </a:p>
        </p:txBody>
      </p:sp>
    </p:spTree>
    <p:extLst>
      <p:ext uri="{BB962C8B-B14F-4D97-AF65-F5344CB8AC3E}">
        <p14:creationId xmlns:p14="http://schemas.microsoft.com/office/powerpoint/2010/main" val="2520888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29589" y="3141655"/>
            <a:ext cx="8157411"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81965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781034"/>
            <a:ext cx="11251068" cy="523220"/>
          </a:xfrm>
          <a:prstGeom prst="rect">
            <a:avLst/>
          </a:prstGeom>
          <a:ln>
            <a:noFill/>
          </a:ln>
        </p:spPr>
        <p:txBody>
          <a:bodyPr wrap="square">
            <a:spAutoFit/>
          </a:bodyPr>
          <a:lstStyle/>
          <a:p>
            <a:r>
              <a:rPr lang="en-US" dirty="0"/>
              <a:t>Defining Event Listeners</a:t>
            </a:r>
            <a:endParaRPr lang="th-TH" dirty="0"/>
          </a:p>
        </p:txBody>
      </p:sp>
      <p:sp>
        <p:nvSpPr>
          <p:cNvPr id="2" name="Rectangle 1"/>
          <p:cNvSpPr/>
          <p:nvPr/>
        </p:nvSpPr>
        <p:spPr>
          <a:xfrm>
            <a:off x="521607" y="1304254"/>
            <a:ext cx="11251068" cy="923330"/>
          </a:xfrm>
          <a:prstGeom prst="rect">
            <a:avLst/>
          </a:prstGeom>
        </p:spPr>
        <p:txBody>
          <a:bodyPr wrap="square">
            <a:spAutoFit/>
          </a:bodyPr>
          <a:lstStyle/>
          <a:p>
            <a:r>
              <a:rPr lang="en-US" sz="1800" dirty="0"/>
              <a:t>Next, let's take a look at the listener for our example event. Event listeners receive the event instance in their handle method. The </a:t>
            </a:r>
            <a:r>
              <a:rPr lang="en-US" sz="1800" dirty="0" err="1"/>
              <a:t>event:generate</a:t>
            </a:r>
            <a:r>
              <a:rPr lang="en-US" sz="1800" dirty="0"/>
              <a:t> command will automatically import the proper event class and type-hint the event on the handle method. Within the handle method, you may perform any logic necessary to respond to the event.</a:t>
            </a:r>
            <a:endParaRPr lang="th-TH" sz="1800" dirty="0"/>
          </a:p>
        </p:txBody>
      </p:sp>
      <p:sp>
        <p:nvSpPr>
          <p:cNvPr id="5" name="Rectangle 4"/>
          <p:cNvSpPr/>
          <p:nvPr/>
        </p:nvSpPr>
        <p:spPr>
          <a:xfrm>
            <a:off x="565603" y="2265992"/>
            <a:ext cx="11060793" cy="4031873"/>
          </a:xfrm>
          <a:prstGeom prst="rect">
            <a:avLst/>
          </a:prstGeom>
          <a:ln>
            <a:solidFill>
              <a:schemeClr val="bg1">
                <a:lumMod val="65000"/>
              </a:schemeClr>
            </a:solidFill>
          </a:ln>
        </p:spPr>
        <p:txBody>
          <a:bodyPr wrap="square">
            <a:spAutoFit/>
          </a:bodyPr>
          <a:lstStyle/>
          <a:p>
            <a:r>
              <a:rPr lang="th-TH" sz="1600" dirty="0"/>
              <a:t>&lt;?php namespace App\Listeners</a:t>
            </a:r>
            <a:r>
              <a:rPr lang="th-TH" sz="1600" dirty="0" smtClean="0"/>
              <a:t>;</a:t>
            </a:r>
            <a:endParaRPr lang="th-TH" sz="1600" dirty="0"/>
          </a:p>
          <a:p>
            <a:r>
              <a:rPr lang="th-TH" sz="1600" dirty="0"/>
              <a:t>use App\Events\PodcastWasPurchased;</a:t>
            </a:r>
          </a:p>
          <a:p>
            <a:r>
              <a:rPr lang="th-TH" sz="1600" dirty="0"/>
              <a:t>use Illuminate\Queue\InteractsWithQueue;</a:t>
            </a:r>
          </a:p>
          <a:p>
            <a:r>
              <a:rPr lang="th-TH" sz="1600" dirty="0"/>
              <a:t>use Illuminate\Contracts\Queue\ShouldQueue;</a:t>
            </a:r>
          </a:p>
          <a:p>
            <a:endParaRPr lang="th-TH" sz="1600" dirty="0"/>
          </a:p>
          <a:p>
            <a:r>
              <a:rPr lang="th-TH" sz="1600" dirty="0"/>
              <a:t>class EmailPurchaseConfirmation</a:t>
            </a:r>
          </a:p>
          <a:p>
            <a:r>
              <a:rPr lang="th-TH" sz="1600" dirty="0" smtClean="0"/>
              <a:t>{</a:t>
            </a:r>
            <a:endParaRPr lang="th-TH" sz="1600" dirty="0"/>
          </a:p>
          <a:p>
            <a:r>
              <a:rPr lang="th-TH" sz="1600" dirty="0"/>
              <a:t>    public function __construct()</a:t>
            </a:r>
          </a:p>
          <a:p>
            <a:r>
              <a:rPr lang="th-TH" sz="1600" dirty="0"/>
              <a:t>    {</a:t>
            </a:r>
          </a:p>
          <a:p>
            <a:r>
              <a:rPr lang="th-TH" sz="1600" dirty="0"/>
              <a:t>        //</a:t>
            </a:r>
          </a:p>
          <a:p>
            <a:r>
              <a:rPr lang="th-TH" sz="1600" dirty="0"/>
              <a:t>    </a:t>
            </a:r>
            <a:r>
              <a:rPr lang="th-TH" sz="1600" dirty="0" smtClean="0"/>
              <a:t>}</a:t>
            </a:r>
            <a:endParaRPr lang="th-TH" sz="1600" dirty="0"/>
          </a:p>
          <a:p>
            <a:r>
              <a:rPr lang="th-TH" sz="1600" dirty="0"/>
              <a:t>    public function handle(PodcastWasPurchased $event)</a:t>
            </a:r>
          </a:p>
          <a:p>
            <a:r>
              <a:rPr lang="th-TH" sz="1600" dirty="0"/>
              <a:t>    {</a:t>
            </a:r>
          </a:p>
          <a:p>
            <a:r>
              <a:rPr lang="th-TH" sz="1600" dirty="0"/>
              <a:t>        // Access the podcast using $event-&gt;podcast...</a:t>
            </a:r>
          </a:p>
          <a:p>
            <a:r>
              <a:rPr lang="th-TH" sz="1600" dirty="0"/>
              <a:t>    }</a:t>
            </a:r>
          </a:p>
          <a:p>
            <a:r>
              <a:rPr lang="th-TH" sz="1600" dirty="0"/>
              <a:t>}</a:t>
            </a:r>
          </a:p>
        </p:txBody>
      </p:sp>
    </p:spTree>
    <p:extLst>
      <p:ext uri="{BB962C8B-B14F-4D97-AF65-F5344CB8AC3E}">
        <p14:creationId xmlns:p14="http://schemas.microsoft.com/office/powerpoint/2010/main" val="1108459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781034"/>
            <a:ext cx="11251068" cy="523220"/>
          </a:xfrm>
          <a:prstGeom prst="rect">
            <a:avLst/>
          </a:prstGeom>
          <a:ln>
            <a:noFill/>
          </a:ln>
        </p:spPr>
        <p:txBody>
          <a:bodyPr wrap="square">
            <a:spAutoFit/>
          </a:bodyPr>
          <a:lstStyle/>
          <a:p>
            <a:r>
              <a:rPr lang="en-US" dirty="0"/>
              <a:t>Defining Event Listeners</a:t>
            </a:r>
            <a:endParaRPr lang="th-TH" dirty="0"/>
          </a:p>
        </p:txBody>
      </p:sp>
      <p:sp>
        <p:nvSpPr>
          <p:cNvPr id="2" name="Rectangle 1"/>
          <p:cNvSpPr/>
          <p:nvPr/>
        </p:nvSpPr>
        <p:spPr>
          <a:xfrm>
            <a:off x="521607" y="1304254"/>
            <a:ext cx="11251068" cy="646331"/>
          </a:xfrm>
          <a:prstGeom prst="rect">
            <a:avLst/>
          </a:prstGeom>
        </p:spPr>
        <p:txBody>
          <a:bodyPr wrap="square">
            <a:spAutoFit/>
          </a:bodyPr>
          <a:lstStyle/>
          <a:p>
            <a:r>
              <a:rPr lang="en-US" sz="1800" dirty="0"/>
              <a:t>Your event listeners may also type-hint any dependencies they need on their constructors. All event listeners are resolved via the </a:t>
            </a:r>
            <a:r>
              <a:rPr lang="en-US" sz="1800" dirty="0" err="1"/>
              <a:t>Laravel</a:t>
            </a:r>
            <a:r>
              <a:rPr lang="en-US" sz="1800" dirty="0"/>
              <a:t> service container, so dependencies will be injected automatically:</a:t>
            </a:r>
            <a:endParaRPr lang="th-TH" sz="1800" dirty="0"/>
          </a:p>
        </p:txBody>
      </p:sp>
      <p:sp>
        <p:nvSpPr>
          <p:cNvPr id="5" name="Rectangle 4"/>
          <p:cNvSpPr/>
          <p:nvPr/>
        </p:nvSpPr>
        <p:spPr>
          <a:xfrm>
            <a:off x="616744" y="2204437"/>
            <a:ext cx="11060793" cy="1754326"/>
          </a:xfrm>
          <a:prstGeom prst="rect">
            <a:avLst/>
          </a:prstGeom>
          <a:ln>
            <a:solidFill>
              <a:schemeClr val="bg1">
                <a:lumMod val="65000"/>
              </a:schemeClr>
            </a:solidFill>
          </a:ln>
        </p:spPr>
        <p:txBody>
          <a:bodyPr wrap="square">
            <a:spAutoFit/>
          </a:bodyPr>
          <a:lstStyle/>
          <a:p>
            <a:r>
              <a:rPr lang="en-US" sz="1800" dirty="0"/>
              <a:t>use Illuminate\Contracts\Mail\Mailer;</a:t>
            </a:r>
          </a:p>
          <a:p>
            <a:endParaRPr lang="en-US" sz="1800" dirty="0"/>
          </a:p>
          <a:p>
            <a:r>
              <a:rPr lang="en-US" sz="1800" dirty="0"/>
              <a:t>public function __construct(Mailer $mailer)</a:t>
            </a:r>
          </a:p>
          <a:p>
            <a:r>
              <a:rPr lang="en-US" sz="1800" dirty="0"/>
              <a:t>{</a:t>
            </a:r>
          </a:p>
          <a:p>
            <a:r>
              <a:rPr lang="en-US" sz="1800" dirty="0"/>
              <a:t>    $this-&gt;mailer = $mailer;</a:t>
            </a:r>
          </a:p>
          <a:p>
            <a:r>
              <a:rPr lang="en-US" sz="1800" dirty="0"/>
              <a:t>}</a:t>
            </a:r>
            <a:endParaRPr lang="th-TH" sz="1800" dirty="0"/>
          </a:p>
        </p:txBody>
      </p:sp>
      <p:sp>
        <p:nvSpPr>
          <p:cNvPr id="7" name="Rectangle 6"/>
          <p:cNvSpPr/>
          <p:nvPr/>
        </p:nvSpPr>
        <p:spPr>
          <a:xfrm>
            <a:off x="521607" y="4188844"/>
            <a:ext cx="1548822" cy="523220"/>
          </a:xfrm>
          <a:prstGeom prst="rect">
            <a:avLst/>
          </a:prstGeom>
        </p:spPr>
        <p:txBody>
          <a:bodyPr wrap="none">
            <a:spAutoFit/>
          </a:bodyPr>
          <a:lstStyle/>
          <a:p>
            <a:r>
              <a:rPr lang="th-TH" dirty="0"/>
              <a:t>Firing Events</a:t>
            </a:r>
          </a:p>
        </p:txBody>
      </p:sp>
      <p:sp>
        <p:nvSpPr>
          <p:cNvPr id="11" name="Rectangle 10"/>
          <p:cNvSpPr/>
          <p:nvPr/>
        </p:nvSpPr>
        <p:spPr>
          <a:xfrm>
            <a:off x="569175" y="4861563"/>
            <a:ext cx="11155930" cy="707886"/>
          </a:xfrm>
          <a:prstGeom prst="rect">
            <a:avLst/>
          </a:prstGeom>
        </p:spPr>
        <p:txBody>
          <a:bodyPr wrap="square">
            <a:spAutoFit/>
          </a:bodyPr>
          <a:lstStyle/>
          <a:p>
            <a:r>
              <a:rPr lang="th-TH" sz="2000" dirty="0"/>
              <a:t>To fire an event, you may use the Event facade, passing an instance of the event to the fire method. The fire method will dispatch the event to all of its registered listeners:</a:t>
            </a:r>
          </a:p>
        </p:txBody>
      </p:sp>
    </p:spTree>
    <p:extLst>
      <p:ext uri="{BB962C8B-B14F-4D97-AF65-F5344CB8AC3E}">
        <p14:creationId xmlns:p14="http://schemas.microsoft.com/office/powerpoint/2010/main" val="137419438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67263" y="1043889"/>
            <a:ext cx="11184467" cy="5078313"/>
          </a:xfrm>
          <a:prstGeom prst="rect">
            <a:avLst/>
          </a:prstGeom>
          <a:ln>
            <a:solidFill>
              <a:schemeClr val="bg1">
                <a:lumMod val="65000"/>
              </a:schemeClr>
            </a:solidFill>
          </a:ln>
        </p:spPr>
        <p:txBody>
          <a:bodyPr wrap="square">
            <a:spAutoFit/>
          </a:bodyPr>
          <a:lstStyle/>
          <a:p>
            <a:r>
              <a:rPr lang="th-TH" sz="1800" dirty="0"/>
              <a:t>&lt;?php namespace App\Http\Controllers;</a:t>
            </a:r>
          </a:p>
          <a:p>
            <a:endParaRPr lang="th-TH" sz="1800" dirty="0"/>
          </a:p>
          <a:p>
            <a:r>
              <a:rPr lang="th-TH" sz="1800" dirty="0"/>
              <a:t>use Event;</a:t>
            </a:r>
          </a:p>
          <a:p>
            <a:r>
              <a:rPr lang="th-TH" sz="1800" dirty="0"/>
              <a:t>use App\Podcast;</a:t>
            </a:r>
          </a:p>
          <a:p>
            <a:r>
              <a:rPr lang="th-TH" sz="1800" dirty="0"/>
              <a:t>use App\Events\PodcastWasPurchased;</a:t>
            </a:r>
          </a:p>
          <a:p>
            <a:r>
              <a:rPr lang="th-TH" sz="1800" dirty="0"/>
              <a:t>use App\Http\Controllers\Controller;</a:t>
            </a:r>
          </a:p>
          <a:p>
            <a:endParaRPr lang="th-TH" sz="1800" dirty="0"/>
          </a:p>
          <a:p>
            <a:r>
              <a:rPr lang="th-TH" sz="1800" dirty="0"/>
              <a:t>class UserController extends Controller</a:t>
            </a:r>
          </a:p>
          <a:p>
            <a:r>
              <a:rPr lang="th-TH" sz="1800" dirty="0"/>
              <a:t>{</a:t>
            </a:r>
          </a:p>
          <a:p>
            <a:r>
              <a:rPr lang="th-TH" sz="1800" dirty="0"/>
              <a:t>    public function purchasePodcast($userId, $podcastId)</a:t>
            </a:r>
          </a:p>
          <a:p>
            <a:r>
              <a:rPr lang="th-TH" sz="1800" dirty="0"/>
              <a:t>    {</a:t>
            </a:r>
          </a:p>
          <a:p>
            <a:r>
              <a:rPr lang="th-TH" sz="1800" dirty="0"/>
              <a:t>        $podcast = Podcast::findOrFail($podcastId);</a:t>
            </a:r>
          </a:p>
          <a:p>
            <a:endParaRPr lang="th-TH" sz="1800" dirty="0"/>
          </a:p>
          <a:p>
            <a:r>
              <a:rPr lang="th-TH" sz="1800" dirty="0"/>
              <a:t>        // Purchase podcast logic...</a:t>
            </a:r>
          </a:p>
          <a:p>
            <a:endParaRPr lang="th-TH" sz="1800" dirty="0"/>
          </a:p>
          <a:p>
            <a:r>
              <a:rPr lang="th-TH" sz="1800" dirty="0"/>
              <a:t>        Event::fire(new PodcastWasPurchased($podcast));</a:t>
            </a:r>
          </a:p>
          <a:p>
            <a:r>
              <a:rPr lang="th-TH" sz="1800" dirty="0"/>
              <a:t>    }</a:t>
            </a:r>
          </a:p>
          <a:p>
            <a:r>
              <a:rPr lang="th-TH" sz="1800" dirty="0"/>
              <a:t>}</a:t>
            </a:r>
          </a:p>
        </p:txBody>
      </p:sp>
    </p:spTree>
    <p:extLst>
      <p:ext uri="{BB962C8B-B14F-4D97-AF65-F5344CB8AC3E}">
        <p14:creationId xmlns:p14="http://schemas.microsoft.com/office/powerpoint/2010/main" val="232272626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Preview Events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781034"/>
            <a:ext cx="11251068" cy="523220"/>
          </a:xfrm>
          <a:prstGeom prst="rect">
            <a:avLst/>
          </a:prstGeom>
          <a:ln>
            <a:noFill/>
          </a:ln>
        </p:spPr>
        <p:txBody>
          <a:bodyPr wrap="square">
            <a:spAutoFit/>
          </a:bodyPr>
          <a:lstStyle/>
          <a:p>
            <a:r>
              <a:rPr lang="en-US" dirty="0"/>
              <a:t>Queued Event Listeners</a:t>
            </a:r>
            <a:endParaRPr lang="th-TH" dirty="0"/>
          </a:p>
        </p:txBody>
      </p:sp>
      <p:sp>
        <p:nvSpPr>
          <p:cNvPr id="2" name="Rectangle 1"/>
          <p:cNvSpPr/>
          <p:nvPr/>
        </p:nvSpPr>
        <p:spPr>
          <a:xfrm>
            <a:off x="521607" y="1304254"/>
            <a:ext cx="11251068" cy="646331"/>
          </a:xfrm>
          <a:prstGeom prst="rect">
            <a:avLst/>
          </a:prstGeom>
        </p:spPr>
        <p:txBody>
          <a:bodyPr wrap="square">
            <a:spAutoFit/>
          </a:bodyPr>
          <a:lstStyle/>
          <a:p>
            <a:r>
              <a:rPr lang="en-US" sz="1800" dirty="0"/>
              <a:t>Need to queue an event listener? It couldn't be any easier. Simply add the </a:t>
            </a:r>
            <a:r>
              <a:rPr lang="en-US" sz="1800" dirty="0" err="1"/>
              <a:t>ShouldQueue</a:t>
            </a:r>
            <a:r>
              <a:rPr lang="en-US" sz="1800" dirty="0"/>
              <a:t> interface to the listener class. Listeners generated by the </a:t>
            </a:r>
            <a:r>
              <a:rPr lang="en-US" sz="1800" dirty="0" err="1"/>
              <a:t>event:generate</a:t>
            </a:r>
            <a:r>
              <a:rPr lang="en-US" sz="1800" dirty="0"/>
              <a:t> Artisan command already have this interface imported into the current namespace, so you can use it immediately:</a:t>
            </a:r>
            <a:endParaRPr lang="th-TH" sz="1800" dirty="0"/>
          </a:p>
        </p:txBody>
      </p:sp>
      <p:sp>
        <p:nvSpPr>
          <p:cNvPr id="5" name="Rectangle 4"/>
          <p:cNvSpPr/>
          <p:nvPr/>
        </p:nvSpPr>
        <p:spPr>
          <a:xfrm>
            <a:off x="565603" y="2178139"/>
            <a:ext cx="11060793" cy="2862322"/>
          </a:xfrm>
          <a:prstGeom prst="rect">
            <a:avLst/>
          </a:prstGeom>
          <a:ln>
            <a:solidFill>
              <a:schemeClr val="bg1">
                <a:lumMod val="65000"/>
              </a:schemeClr>
            </a:solidFill>
          </a:ln>
        </p:spPr>
        <p:txBody>
          <a:bodyPr wrap="square">
            <a:spAutoFit/>
          </a:bodyPr>
          <a:lstStyle/>
          <a:p>
            <a:r>
              <a:rPr lang="en-US" sz="1800" dirty="0"/>
              <a:t>&lt;?</a:t>
            </a:r>
            <a:r>
              <a:rPr lang="en-US" sz="1800" dirty="0" err="1"/>
              <a:t>php</a:t>
            </a:r>
            <a:r>
              <a:rPr lang="en-US" sz="1800" dirty="0"/>
              <a:t> namespace App\Listeners;</a:t>
            </a:r>
          </a:p>
          <a:p>
            <a:endParaRPr lang="en-US" sz="1800" dirty="0"/>
          </a:p>
          <a:p>
            <a:r>
              <a:rPr lang="en-US" sz="1800" dirty="0"/>
              <a:t>use App\Events\</a:t>
            </a:r>
            <a:r>
              <a:rPr lang="en-US" sz="1800" dirty="0" err="1"/>
              <a:t>PodcastWasPurchased</a:t>
            </a:r>
            <a:r>
              <a:rPr lang="en-US" sz="1800" dirty="0"/>
              <a:t>;</a:t>
            </a:r>
          </a:p>
          <a:p>
            <a:r>
              <a:rPr lang="en-US" sz="1800" dirty="0"/>
              <a:t>use Illuminate\Queue\</a:t>
            </a:r>
            <a:r>
              <a:rPr lang="en-US" sz="1800" dirty="0" err="1"/>
              <a:t>InteractsWithQueue</a:t>
            </a:r>
            <a:r>
              <a:rPr lang="en-US" sz="1800" dirty="0"/>
              <a:t>;</a:t>
            </a:r>
          </a:p>
          <a:p>
            <a:r>
              <a:rPr lang="en-US" sz="1800" dirty="0"/>
              <a:t>use Illuminate\Contracts\Queue\</a:t>
            </a:r>
            <a:r>
              <a:rPr lang="en-US" sz="1800" dirty="0" err="1"/>
              <a:t>ShouldQueue</a:t>
            </a:r>
            <a:r>
              <a:rPr lang="en-US" sz="1800" dirty="0"/>
              <a:t>;</a:t>
            </a:r>
          </a:p>
          <a:p>
            <a:endParaRPr lang="en-US" sz="1800" dirty="0"/>
          </a:p>
          <a:p>
            <a:r>
              <a:rPr lang="en-US" sz="1800" dirty="0"/>
              <a:t>class </a:t>
            </a:r>
            <a:r>
              <a:rPr lang="en-US" sz="1800" dirty="0" err="1"/>
              <a:t>EmailPurchaseConfirmation</a:t>
            </a:r>
            <a:r>
              <a:rPr lang="en-US" sz="1800" dirty="0"/>
              <a:t> implements </a:t>
            </a:r>
            <a:r>
              <a:rPr lang="en-US" sz="1800" dirty="0" err="1"/>
              <a:t>ShouldQueue</a:t>
            </a:r>
            <a:endParaRPr lang="en-US" sz="1800" dirty="0"/>
          </a:p>
          <a:p>
            <a:r>
              <a:rPr lang="en-US" sz="1800" dirty="0"/>
              <a:t>{</a:t>
            </a:r>
          </a:p>
          <a:p>
            <a:r>
              <a:rPr lang="en-US" sz="1800" dirty="0"/>
              <a:t>    //</a:t>
            </a:r>
          </a:p>
          <a:p>
            <a:r>
              <a:rPr lang="en-US" sz="1800" dirty="0"/>
              <a:t>}</a:t>
            </a:r>
            <a:endParaRPr lang="th-TH" sz="1800" dirty="0"/>
          </a:p>
        </p:txBody>
      </p:sp>
    </p:spTree>
    <p:extLst>
      <p:ext uri="{BB962C8B-B14F-4D97-AF65-F5344CB8AC3E}">
        <p14:creationId xmlns:p14="http://schemas.microsoft.com/office/powerpoint/2010/main" val="187769580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 Eloquent Global Scope</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11693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82214"/>
            <a:ext cx="11251068" cy="523220"/>
          </a:xfrm>
          <a:prstGeom prst="rect">
            <a:avLst/>
          </a:prstGeom>
          <a:ln>
            <a:noFill/>
          </a:ln>
        </p:spPr>
        <p:txBody>
          <a:bodyPr wrap="square">
            <a:spAutoFit/>
          </a:bodyPr>
          <a:lstStyle/>
          <a:p>
            <a:r>
              <a:rPr lang="en-US" dirty="0" smtClean="0"/>
              <a:t>Eloquent </a:t>
            </a:r>
            <a:r>
              <a:rPr lang="en-US" dirty="0"/>
              <a:t>Global Scope</a:t>
            </a:r>
            <a:endParaRPr lang="th-TH" dirty="0"/>
          </a:p>
        </p:txBody>
      </p:sp>
      <p:sp>
        <p:nvSpPr>
          <p:cNvPr id="2" name="Rectangle 1"/>
          <p:cNvSpPr/>
          <p:nvPr/>
        </p:nvSpPr>
        <p:spPr>
          <a:xfrm>
            <a:off x="521607" y="1505434"/>
            <a:ext cx="11251068" cy="369332"/>
          </a:xfrm>
          <a:prstGeom prst="rect">
            <a:avLst/>
          </a:prstGeom>
        </p:spPr>
        <p:txBody>
          <a:bodyPr wrap="square">
            <a:spAutoFit/>
          </a:bodyPr>
          <a:lstStyle/>
          <a:p>
            <a:r>
              <a:rPr lang="en-US" sz="1800" dirty="0"/>
              <a:t>If you are looking for an example of Eloquent Global Scope feature, then you’re in the right place!</a:t>
            </a:r>
            <a:endParaRPr lang="th-TH" sz="1800" dirty="0"/>
          </a:p>
        </p:txBody>
      </p:sp>
      <p:sp>
        <p:nvSpPr>
          <p:cNvPr id="7" name="Rectangle 6"/>
          <p:cNvSpPr/>
          <p:nvPr/>
        </p:nvSpPr>
        <p:spPr>
          <a:xfrm>
            <a:off x="565603" y="1874766"/>
            <a:ext cx="11118396" cy="1754326"/>
          </a:xfrm>
          <a:prstGeom prst="rect">
            <a:avLst/>
          </a:prstGeom>
        </p:spPr>
        <p:txBody>
          <a:bodyPr wrap="square">
            <a:spAutoFit/>
          </a:bodyPr>
          <a:lstStyle/>
          <a:p>
            <a:r>
              <a:rPr lang="th-TH" sz="1800" dirty="0"/>
              <a:t>Applying global scope requires just 2 simple steps:</a:t>
            </a:r>
          </a:p>
          <a:p>
            <a:endParaRPr lang="th-TH" sz="1800" dirty="0"/>
          </a:p>
          <a:p>
            <a:pPr marL="342900" indent="-342900">
              <a:buFont typeface="+mj-lt"/>
              <a:buAutoNum type="arabicPeriod"/>
            </a:pPr>
            <a:r>
              <a:rPr lang="th-TH" sz="1800" dirty="0"/>
              <a:t>Create a class AbcScope that implements ScopeInterface</a:t>
            </a:r>
          </a:p>
          <a:p>
            <a:pPr marL="342900" indent="-342900">
              <a:buFont typeface="+mj-lt"/>
              <a:buAutoNum type="arabicPeriod"/>
            </a:pPr>
            <a:r>
              <a:rPr lang="th-TH" sz="1800" dirty="0"/>
              <a:t>Boot that class in your Eloquent model calling static::addGlobalScope(new AbcScope</a:t>
            </a:r>
            <a:r>
              <a:rPr lang="th-TH" sz="1800" dirty="0" smtClean="0"/>
              <a:t>)</a:t>
            </a:r>
          </a:p>
          <a:p>
            <a:endParaRPr lang="th-TH" sz="1800" dirty="0" smtClean="0"/>
          </a:p>
          <a:p>
            <a:r>
              <a:rPr lang="th-TH" sz="1800" dirty="0" smtClean="0"/>
              <a:t>So </a:t>
            </a:r>
            <a:r>
              <a:rPr lang="th-TH" sz="1800" dirty="0"/>
              <a:t>basically you could just create the scope and then boot it in the model, which should use the scope.</a:t>
            </a:r>
          </a:p>
        </p:txBody>
      </p:sp>
      <p:sp>
        <p:nvSpPr>
          <p:cNvPr id="11" name="Rectangle 10"/>
          <p:cNvSpPr/>
          <p:nvPr/>
        </p:nvSpPr>
        <p:spPr>
          <a:xfrm>
            <a:off x="565603" y="3886850"/>
            <a:ext cx="11251068" cy="369332"/>
          </a:xfrm>
          <a:prstGeom prst="rect">
            <a:avLst/>
          </a:prstGeom>
        </p:spPr>
        <p:txBody>
          <a:bodyPr wrap="square">
            <a:spAutoFit/>
          </a:bodyPr>
          <a:lstStyle/>
          <a:p>
            <a:r>
              <a:rPr lang="th-TH" sz="1800" dirty="0"/>
              <a:t>However this is not going to be very reusable, so instead let’s take a bit longer path (and this is how SoftDeleting is implemented in the Eloquent core):</a:t>
            </a:r>
          </a:p>
        </p:txBody>
      </p:sp>
      <p:sp>
        <p:nvSpPr>
          <p:cNvPr id="12" name="Rectangle 11"/>
          <p:cNvSpPr/>
          <p:nvPr/>
        </p:nvSpPr>
        <p:spPr>
          <a:xfrm>
            <a:off x="565603" y="4361287"/>
            <a:ext cx="6096000" cy="923330"/>
          </a:xfrm>
          <a:prstGeom prst="rect">
            <a:avLst/>
          </a:prstGeom>
        </p:spPr>
        <p:txBody>
          <a:bodyPr>
            <a:spAutoFit/>
          </a:bodyPr>
          <a:lstStyle/>
          <a:p>
            <a:pPr marL="342900" indent="-342900">
              <a:buFont typeface="+mj-lt"/>
              <a:buAutoNum type="arabicPeriod"/>
            </a:pPr>
            <a:r>
              <a:rPr lang="th-TH" sz="1800" dirty="0"/>
              <a:t>Create the scope</a:t>
            </a:r>
          </a:p>
          <a:p>
            <a:pPr marL="342900" indent="-342900">
              <a:buFont typeface="+mj-lt"/>
              <a:buAutoNum type="arabicPeriod"/>
            </a:pPr>
            <a:r>
              <a:rPr lang="th-TH" sz="1800" dirty="0"/>
              <a:t>Create a trait that will boot the scope and implement some handy methods</a:t>
            </a:r>
          </a:p>
          <a:p>
            <a:pPr marL="342900" indent="-342900">
              <a:buFont typeface="+mj-lt"/>
              <a:buAutoNum type="arabicPeriod"/>
            </a:pPr>
            <a:r>
              <a:rPr lang="th-TH" sz="1800" dirty="0"/>
              <a:t>Add single use AbcTrait line to all the models that will use the scope</a:t>
            </a:r>
          </a:p>
        </p:txBody>
      </p:sp>
      <p:sp>
        <p:nvSpPr>
          <p:cNvPr id="13" name="Rectangle 12"/>
          <p:cNvSpPr/>
          <p:nvPr/>
        </p:nvSpPr>
        <p:spPr>
          <a:xfrm>
            <a:off x="521607" y="5856619"/>
            <a:ext cx="6096000" cy="307777"/>
          </a:xfrm>
          <a:prstGeom prst="rect">
            <a:avLst/>
          </a:prstGeom>
        </p:spPr>
        <p:txBody>
          <a:bodyPr>
            <a:spAutoFit/>
          </a:bodyPr>
          <a:lstStyle/>
          <a:p>
            <a:r>
              <a:rPr lang="th-TH" sz="1400" dirty="0"/>
              <a:t>http://softonsofa.com/laravel-5-eloquent-global-scope-how-to/</a:t>
            </a:r>
          </a:p>
        </p:txBody>
      </p:sp>
    </p:spTree>
    <p:extLst>
      <p:ext uri="{BB962C8B-B14F-4D97-AF65-F5344CB8AC3E}">
        <p14:creationId xmlns:p14="http://schemas.microsoft.com/office/powerpoint/2010/main" val="38776348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65603" y="1131199"/>
            <a:ext cx="11118396" cy="1477328"/>
          </a:xfrm>
          <a:prstGeom prst="rect">
            <a:avLst/>
          </a:prstGeom>
        </p:spPr>
        <p:txBody>
          <a:bodyPr wrap="square">
            <a:spAutoFit/>
          </a:bodyPr>
          <a:lstStyle/>
          <a:p>
            <a:r>
              <a:rPr lang="en-US" sz="1800" dirty="0"/>
              <a:t>As an example let’s use Post with draft/published feature. By default we would like to get only published posts, but when we are logged in to the admin area, we need to see also the drafts:</a:t>
            </a:r>
          </a:p>
          <a:p>
            <a:endParaRPr lang="en-US" sz="1800" dirty="0"/>
          </a:p>
          <a:p>
            <a:r>
              <a:rPr lang="en-US" sz="1800" dirty="0"/>
              <a:t>(In real life I would use </a:t>
            </a:r>
            <a:r>
              <a:rPr lang="en-US" sz="1800" dirty="0" err="1"/>
              <a:t>whereNull</a:t>
            </a:r>
            <a:r>
              <a:rPr lang="en-US" sz="1800" dirty="0"/>
              <a:t>('</a:t>
            </a:r>
            <a:r>
              <a:rPr lang="en-US" sz="1800" dirty="0" err="1"/>
              <a:t>published_at</a:t>
            </a:r>
            <a:r>
              <a:rPr lang="en-US" sz="1800" dirty="0"/>
              <a:t>') as a constraint, however this would be exactly the same as </a:t>
            </a:r>
            <a:r>
              <a:rPr lang="en-US" sz="1800" dirty="0" err="1"/>
              <a:t>SoftDeletingTrait</a:t>
            </a:r>
            <a:r>
              <a:rPr lang="en-US" sz="1800" dirty="0"/>
              <a:t>, so instead I’m </a:t>
            </a:r>
            <a:r>
              <a:rPr lang="en-US" sz="1800" dirty="0" err="1"/>
              <a:t>gonna</a:t>
            </a:r>
            <a:r>
              <a:rPr lang="en-US" sz="1800" dirty="0"/>
              <a:t> check for published=1 condition, for this is a bit trickier)</a:t>
            </a:r>
            <a:r>
              <a:rPr lang="th-TH" sz="1800" dirty="0" smtClean="0"/>
              <a:t>.</a:t>
            </a:r>
            <a:endParaRPr lang="th-TH" sz="1800" dirty="0"/>
          </a:p>
        </p:txBody>
      </p:sp>
      <p:sp>
        <p:nvSpPr>
          <p:cNvPr id="5" name="Rectangle 4"/>
          <p:cNvSpPr/>
          <p:nvPr/>
        </p:nvSpPr>
        <p:spPr>
          <a:xfrm>
            <a:off x="599469" y="2909909"/>
            <a:ext cx="11050664" cy="2308324"/>
          </a:xfrm>
          <a:prstGeom prst="rect">
            <a:avLst/>
          </a:prstGeom>
          <a:ln>
            <a:solidFill>
              <a:schemeClr val="bg1">
                <a:lumMod val="65000"/>
              </a:schemeClr>
            </a:solidFill>
          </a:ln>
        </p:spPr>
        <p:txBody>
          <a:bodyPr wrap="square">
            <a:spAutoFit/>
          </a:bodyPr>
          <a:lstStyle/>
          <a:p>
            <a:r>
              <a:rPr lang="th-TH" sz="1800" dirty="0"/>
              <a:t>// app/models/PublishedScope.php</a:t>
            </a:r>
          </a:p>
          <a:p>
            <a:r>
              <a:rPr lang="th-TH" sz="1800" dirty="0"/>
              <a:t>&lt;?php namespace Sofa\Eloquent\Scopes;</a:t>
            </a:r>
          </a:p>
          <a:p>
            <a:r>
              <a:rPr lang="th-TH" sz="1800" dirty="0"/>
              <a:t> </a:t>
            </a:r>
          </a:p>
          <a:p>
            <a:r>
              <a:rPr lang="th-TH" sz="1800" dirty="0"/>
              <a:t>use Illuminate\Database\Query\Builder as BaseBuilder;</a:t>
            </a:r>
          </a:p>
          <a:p>
            <a:r>
              <a:rPr lang="th-TH" sz="1800" dirty="0"/>
              <a:t> </a:t>
            </a:r>
          </a:p>
          <a:p>
            <a:r>
              <a:rPr lang="th-TH" sz="1800" dirty="0"/>
              <a:t>use Illuminate\Database\Eloquent\Builder;</a:t>
            </a:r>
          </a:p>
          <a:p>
            <a:r>
              <a:rPr lang="th-TH" sz="1800" dirty="0"/>
              <a:t>use Illuminate\Database\Eloquent\Model;</a:t>
            </a:r>
          </a:p>
          <a:p>
            <a:r>
              <a:rPr lang="th-TH" sz="1800" dirty="0"/>
              <a:t>use Illuminate\Database\Eloquent\ScopeInterface;</a:t>
            </a:r>
          </a:p>
        </p:txBody>
      </p:sp>
    </p:spTree>
    <p:extLst>
      <p:ext uri="{BB962C8B-B14F-4D97-AF65-F5344CB8AC3E}">
        <p14:creationId xmlns:p14="http://schemas.microsoft.com/office/powerpoint/2010/main" val="17748681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1214948"/>
            <a:ext cx="4820860" cy="5016758"/>
          </a:xfrm>
          <a:prstGeom prst="rect">
            <a:avLst/>
          </a:prstGeom>
          <a:ln>
            <a:solidFill>
              <a:schemeClr val="bg1">
                <a:lumMod val="65000"/>
              </a:schemeClr>
            </a:solidFill>
          </a:ln>
        </p:spPr>
        <p:txBody>
          <a:bodyPr wrap="square">
            <a:spAutoFit/>
          </a:bodyPr>
          <a:lstStyle/>
          <a:p>
            <a:r>
              <a:rPr lang="en-US" sz="2000" dirty="0"/>
              <a:t>class </a:t>
            </a:r>
            <a:r>
              <a:rPr lang="en-US" sz="2000" dirty="0" err="1"/>
              <a:t>PublishedScope</a:t>
            </a:r>
            <a:r>
              <a:rPr lang="en-US" sz="2000" dirty="0"/>
              <a:t> implements </a:t>
            </a:r>
            <a:r>
              <a:rPr lang="en-US" sz="2000" dirty="0" err="1"/>
              <a:t>ScopeInterface</a:t>
            </a:r>
            <a:r>
              <a:rPr lang="en-US" sz="2000" dirty="0"/>
              <a:t> </a:t>
            </a:r>
            <a:r>
              <a:rPr lang="en-US" sz="2000" dirty="0" smtClean="0"/>
              <a:t>{</a:t>
            </a:r>
            <a:endParaRPr lang="en-US" sz="2000" dirty="0"/>
          </a:p>
          <a:p>
            <a:r>
              <a:rPr lang="en-US" sz="2000" dirty="0"/>
              <a:t>    /**</a:t>
            </a:r>
          </a:p>
          <a:p>
            <a:r>
              <a:rPr lang="en-US" sz="2000" dirty="0"/>
              <a:t>     * Apply scope on the query.</a:t>
            </a:r>
          </a:p>
          <a:p>
            <a:r>
              <a:rPr lang="en-US" sz="2000" dirty="0"/>
              <a:t>     * </a:t>
            </a:r>
          </a:p>
          <a:p>
            <a:r>
              <a:rPr lang="en-US" sz="2000" dirty="0"/>
              <a:t>     * @</a:t>
            </a:r>
            <a:r>
              <a:rPr lang="en-US" sz="2000" dirty="0" err="1"/>
              <a:t>param</a:t>
            </a:r>
            <a:r>
              <a:rPr lang="en-US" sz="2000" dirty="0"/>
              <a:t> \Illuminate\Database\Eloquent\Builder  $builder</a:t>
            </a:r>
          </a:p>
          <a:p>
            <a:r>
              <a:rPr lang="en-US" sz="2000" dirty="0"/>
              <a:t>     * @</a:t>
            </a:r>
            <a:r>
              <a:rPr lang="en-US" sz="2000" dirty="0" err="1"/>
              <a:t>param</a:t>
            </a:r>
            <a:r>
              <a:rPr lang="en-US" sz="2000" dirty="0"/>
              <a:t> \Illuminate\Database\Eloquent\Model  $model</a:t>
            </a:r>
          </a:p>
          <a:p>
            <a:r>
              <a:rPr lang="en-US" sz="2000" dirty="0"/>
              <a:t>     * @return void</a:t>
            </a:r>
          </a:p>
          <a:p>
            <a:r>
              <a:rPr lang="en-US" sz="2000" dirty="0"/>
              <a:t>     */</a:t>
            </a:r>
          </a:p>
          <a:p>
            <a:r>
              <a:rPr lang="en-US" sz="2000" dirty="0"/>
              <a:t>    public function apply(Builder $builder, Model $model)</a:t>
            </a:r>
          </a:p>
          <a:p>
            <a:r>
              <a:rPr lang="en-US" sz="2000" dirty="0"/>
              <a:t>    {</a:t>
            </a:r>
          </a:p>
          <a:p>
            <a:r>
              <a:rPr lang="en-US" sz="2000" dirty="0"/>
              <a:t>        $column = $model-&gt;</a:t>
            </a:r>
            <a:r>
              <a:rPr lang="en-US" sz="2000" dirty="0" err="1"/>
              <a:t>getQualifiedPublishedColumn</a:t>
            </a:r>
            <a:r>
              <a:rPr lang="en-US" sz="2000" dirty="0"/>
              <a:t>();</a:t>
            </a:r>
          </a:p>
          <a:p>
            <a:r>
              <a:rPr lang="en-US" sz="2000" dirty="0"/>
              <a:t> </a:t>
            </a:r>
          </a:p>
          <a:p>
            <a:r>
              <a:rPr lang="en-US" sz="2000" dirty="0"/>
              <a:t>        $builder-&gt;where($column, '=', 1);</a:t>
            </a:r>
          </a:p>
          <a:p>
            <a:r>
              <a:rPr lang="en-US" sz="2000" dirty="0"/>
              <a:t> </a:t>
            </a:r>
          </a:p>
          <a:p>
            <a:r>
              <a:rPr lang="en-US" sz="2000" dirty="0"/>
              <a:t>        $this-&gt;</a:t>
            </a:r>
            <a:r>
              <a:rPr lang="en-US" sz="2000" dirty="0" err="1"/>
              <a:t>addWithDrafts</a:t>
            </a:r>
            <a:r>
              <a:rPr lang="en-US" sz="2000" dirty="0"/>
              <a:t>($builder);</a:t>
            </a:r>
          </a:p>
          <a:p>
            <a:r>
              <a:rPr lang="en-US" sz="2000" dirty="0"/>
              <a:t>    </a:t>
            </a:r>
            <a:r>
              <a:rPr lang="en-US" sz="2000" dirty="0" smtClean="0"/>
              <a:t>}</a:t>
            </a:r>
            <a:endParaRPr lang="en-US" sz="2000" dirty="0"/>
          </a:p>
        </p:txBody>
      </p:sp>
      <p:sp>
        <p:nvSpPr>
          <p:cNvPr id="2" name="Rectangle 1"/>
          <p:cNvSpPr/>
          <p:nvPr/>
        </p:nvSpPr>
        <p:spPr>
          <a:xfrm>
            <a:off x="5748867" y="1214948"/>
            <a:ext cx="6096000" cy="5047536"/>
          </a:xfrm>
          <a:prstGeom prst="rect">
            <a:avLst/>
          </a:prstGeom>
          <a:ln>
            <a:solidFill>
              <a:schemeClr val="bg1">
                <a:lumMod val="65000"/>
              </a:schemeClr>
            </a:solidFill>
          </a:ln>
        </p:spPr>
        <p:txBody>
          <a:bodyPr>
            <a:spAutoFit/>
          </a:bodyPr>
          <a:lstStyle/>
          <a:p>
            <a:r>
              <a:rPr lang="en-US" sz="1400" dirty="0"/>
              <a:t>   /**</a:t>
            </a:r>
          </a:p>
          <a:p>
            <a:r>
              <a:rPr lang="en-US" sz="1400" dirty="0"/>
              <a:t>     * Remove scope from the query.</a:t>
            </a:r>
          </a:p>
          <a:p>
            <a:r>
              <a:rPr lang="en-US" sz="1400" dirty="0"/>
              <a:t>     * </a:t>
            </a:r>
          </a:p>
          <a:p>
            <a:r>
              <a:rPr lang="en-US" sz="1400" dirty="0"/>
              <a:t>     * @</a:t>
            </a:r>
            <a:r>
              <a:rPr lang="en-US" sz="1400" dirty="0" err="1"/>
              <a:t>param</a:t>
            </a:r>
            <a:r>
              <a:rPr lang="en-US" sz="1400" dirty="0"/>
              <a:t> \Illuminate\Database\Eloquent\Builder  $builder</a:t>
            </a:r>
          </a:p>
          <a:p>
            <a:r>
              <a:rPr lang="en-US" sz="1400" dirty="0"/>
              <a:t>     * @</a:t>
            </a:r>
            <a:r>
              <a:rPr lang="en-US" sz="1400" dirty="0" err="1"/>
              <a:t>param</a:t>
            </a:r>
            <a:r>
              <a:rPr lang="en-US" sz="1400" dirty="0"/>
              <a:t> \Illuminate\Database\Eloquent\Model  $model</a:t>
            </a:r>
          </a:p>
          <a:p>
            <a:r>
              <a:rPr lang="en-US" sz="1400" dirty="0"/>
              <a:t>     * @return void</a:t>
            </a:r>
          </a:p>
          <a:p>
            <a:r>
              <a:rPr lang="en-US" sz="1400" dirty="0"/>
              <a:t>     */</a:t>
            </a:r>
          </a:p>
          <a:p>
            <a:r>
              <a:rPr lang="en-US" sz="1400" dirty="0"/>
              <a:t>    public function remove(Builder $builder, Model $model)</a:t>
            </a:r>
          </a:p>
          <a:p>
            <a:r>
              <a:rPr lang="en-US" sz="1400" dirty="0"/>
              <a:t>    {</a:t>
            </a:r>
          </a:p>
          <a:p>
            <a:r>
              <a:rPr lang="en-US" sz="1400" dirty="0"/>
              <a:t>        $query = $builder-&gt;</a:t>
            </a:r>
            <a:r>
              <a:rPr lang="en-US" sz="1400" dirty="0" err="1"/>
              <a:t>getQuery</a:t>
            </a:r>
            <a:r>
              <a:rPr lang="en-US" sz="1400" dirty="0" smtClean="0"/>
              <a:t>();</a:t>
            </a:r>
            <a:endParaRPr lang="en-US" sz="1400" dirty="0"/>
          </a:p>
          <a:p>
            <a:r>
              <a:rPr lang="en-US" sz="1400" dirty="0"/>
              <a:t>        $column = $model-&gt;</a:t>
            </a:r>
            <a:r>
              <a:rPr lang="en-US" sz="1400" dirty="0" err="1"/>
              <a:t>getQualifiedPublishedColumn</a:t>
            </a:r>
            <a:r>
              <a:rPr lang="en-US" sz="1400" dirty="0" smtClean="0"/>
              <a:t>();</a:t>
            </a:r>
            <a:endParaRPr lang="en-US" sz="1400" dirty="0"/>
          </a:p>
          <a:p>
            <a:r>
              <a:rPr lang="en-US" sz="1400" dirty="0"/>
              <a:t>        $</a:t>
            </a:r>
            <a:r>
              <a:rPr lang="en-US" sz="1400" dirty="0" err="1"/>
              <a:t>bindingKey</a:t>
            </a:r>
            <a:r>
              <a:rPr lang="en-US" sz="1400" dirty="0"/>
              <a:t> = 0;</a:t>
            </a:r>
          </a:p>
          <a:p>
            <a:r>
              <a:rPr lang="en-US" sz="1400" dirty="0"/>
              <a:t> </a:t>
            </a:r>
          </a:p>
          <a:p>
            <a:r>
              <a:rPr lang="en-US" sz="1400" dirty="0"/>
              <a:t>        </a:t>
            </a:r>
            <a:r>
              <a:rPr lang="en-US" sz="1400" dirty="0" err="1"/>
              <a:t>foreach</a:t>
            </a:r>
            <a:r>
              <a:rPr lang="en-US" sz="1400" dirty="0"/>
              <a:t> ((array) $query-&gt;</a:t>
            </a:r>
            <a:r>
              <a:rPr lang="en-US" sz="1400" dirty="0" err="1"/>
              <a:t>wheres</a:t>
            </a:r>
            <a:r>
              <a:rPr lang="en-US" sz="1400" dirty="0"/>
              <a:t> as $key =&gt; $where)</a:t>
            </a:r>
          </a:p>
          <a:p>
            <a:r>
              <a:rPr lang="en-US" sz="1400" dirty="0"/>
              <a:t>        {</a:t>
            </a:r>
          </a:p>
          <a:p>
            <a:r>
              <a:rPr lang="en-US" sz="1400" dirty="0"/>
              <a:t>            if ($this-&gt;</a:t>
            </a:r>
            <a:r>
              <a:rPr lang="en-US" sz="1400" dirty="0" err="1"/>
              <a:t>isPublishedConstraint</a:t>
            </a:r>
            <a:r>
              <a:rPr lang="en-US" sz="1400" dirty="0"/>
              <a:t>($where, $column))</a:t>
            </a:r>
          </a:p>
          <a:p>
            <a:r>
              <a:rPr lang="en-US" sz="1400" dirty="0"/>
              <a:t>            {</a:t>
            </a:r>
          </a:p>
          <a:p>
            <a:r>
              <a:rPr lang="en-US" sz="1400" dirty="0"/>
              <a:t>                $this-&gt;</a:t>
            </a:r>
            <a:r>
              <a:rPr lang="en-US" sz="1400" dirty="0" err="1"/>
              <a:t>removeWhere</a:t>
            </a:r>
            <a:r>
              <a:rPr lang="en-US" sz="1400" dirty="0"/>
              <a:t>($query, $key);</a:t>
            </a:r>
          </a:p>
          <a:p>
            <a:r>
              <a:rPr lang="en-US" sz="1400" dirty="0"/>
              <a:t>                $this-&gt;</a:t>
            </a:r>
            <a:r>
              <a:rPr lang="en-US" sz="1400" dirty="0" err="1"/>
              <a:t>removeBinding</a:t>
            </a:r>
            <a:r>
              <a:rPr lang="en-US" sz="1400" dirty="0"/>
              <a:t>($query, $</a:t>
            </a:r>
            <a:r>
              <a:rPr lang="en-US" sz="1400" dirty="0" err="1"/>
              <a:t>bindingKey</a:t>
            </a:r>
            <a:r>
              <a:rPr lang="en-US" sz="1400" dirty="0"/>
              <a:t>);</a:t>
            </a:r>
          </a:p>
          <a:p>
            <a:r>
              <a:rPr lang="en-US" sz="1400" dirty="0"/>
              <a:t>            }</a:t>
            </a:r>
          </a:p>
          <a:p>
            <a:r>
              <a:rPr lang="en-US" sz="1400" dirty="0"/>
              <a:t>            if ( ! </a:t>
            </a:r>
            <a:r>
              <a:rPr lang="en-US" sz="1400" dirty="0" err="1"/>
              <a:t>in_array</a:t>
            </a:r>
            <a:r>
              <a:rPr lang="en-US" sz="1400" dirty="0"/>
              <a:t>($where['type'], ['Null', '</a:t>
            </a:r>
            <a:r>
              <a:rPr lang="en-US" sz="1400" dirty="0" err="1"/>
              <a:t>NotNull</a:t>
            </a:r>
            <a:r>
              <a:rPr lang="en-US" sz="1400" dirty="0"/>
              <a:t>'])) $</a:t>
            </a:r>
            <a:r>
              <a:rPr lang="en-US" sz="1400" dirty="0" err="1"/>
              <a:t>bindingKey</a:t>
            </a:r>
            <a:r>
              <a:rPr lang="en-US" sz="1400" dirty="0"/>
              <a:t>++;</a:t>
            </a:r>
          </a:p>
          <a:p>
            <a:r>
              <a:rPr lang="en-US" sz="1400" dirty="0"/>
              <a:t>        }</a:t>
            </a:r>
          </a:p>
          <a:p>
            <a:r>
              <a:rPr lang="en-US" sz="1400" dirty="0"/>
              <a:t>    }</a:t>
            </a:r>
          </a:p>
        </p:txBody>
      </p:sp>
    </p:spTree>
    <p:extLst>
      <p:ext uri="{BB962C8B-B14F-4D97-AF65-F5344CB8AC3E}">
        <p14:creationId xmlns:p14="http://schemas.microsoft.com/office/powerpoint/2010/main" val="15092955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1087948"/>
            <a:ext cx="4820860" cy="4708981"/>
          </a:xfrm>
          <a:prstGeom prst="rect">
            <a:avLst/>
          </a:prstGeom>
          <a:ln>
            <a:solidFill>
              <a:schemeClr val="bg1">
                <a:lumMod val="65000"/>
              </a:schemeClr>
            </a:solidFill>
          </a:ln>
        </p:spPr>
        <p:txBody>
          <a:bodyPr wrap="square">
            <a:spAutoFit/>
          </a:bodyPr>
          <a:lstStyle/>
          <a:p>
            <a:r>
              <a:rPr lang="en-US" sz="2000" dirty="0"/>
              <a:t>/**</a:t>
            </a:r>
          </a:p>
          <a:p>
            <a:r>
              <a:rPr lang="en-US" sz="2000" dirty="0"/>
              <a:t>     * Remove scope constraint from the query.</a:t>
            </a:r>
          </a:p>
          <a:p>
            <a:r>
              <a:rPr lang="en-US" sz="2000" dirty="0"/>
              <a:t>     * </a:t>
            </a:r>
          </a:p>
          <a:p>
            <a:r>
              <a:rPr lang="en-US" sz="2000" dirty="0"/>
              <a:t>     * @</a:t>
            </a:r>
            <a:r>
              <a:rPr lang="en-US" sz="2000" dirty="0" err="1"/>
              <a:t>param</a:t>
            </a:r>
            <a:r>
              <a:rPr lang="en-US" sz="2000" dirty="0"/>
              <a:t>  \Illuminate\Database\Query\Builder  $builder</a:t>
            </a:r>
          </a:p>
          <a:p>
            <a:r>
              <a:rPr lang="en-US" sz="2000" dirty="0"/>
              <a:t>     * @</a:t>
            </a:r>
            <a:r>
              <a:rPr lang="en-US" sz="2000" dirty="0" err="1"/>
              <a:t>param</a:t>
            </a:r>
            <a:r>
              <a:rPr lang="en-US" sz="2000" dirty="0"/>
              <a:t>  </a:t>
            </a:r>
            <a:r>
              <a:rPr lang="en-US" sz="2000" dirty="0" err="1"/>
              <a:t>int</a:t>
            </a:r>
            <a:r>
              <a:rPr lang="en-US" sz="2000" dirty="0"/>
              <a:t>  $key</a:t>
            </a:r>
          </a:p>
          <a:p>
            <a:r>
              <a:rPr lang="en-US" sz="2000" dirty="0"/>
              <a:t>     * @return void</a:t>
            </a:r>
          </a:p>
          <a:p>
            <a:r>
              <a:rPr lang="en-US" sz="2000" dirty="0"/>
              <a:t>     */</a:t>
            </a:r>
          </a:p>
          <a:p>
            <a:r>
              <a:rPr lang="en-US" sz="2000" dirty="0"/>
              <a:t>    protected function </a:t>
            </a:r>
            <a:r>
              <a:rPr lang="en-US" sz="2000" dirty="0" err="1"/>
              <a:t>removeWhere</a:t>
            </a:r>
            <a:r>
              <a:rPr lang="en-US" sz="2000" dirty="0"/>
              <a:t>(</a:t>
            </a:r>
            <a:r>
              <a:rPr lang="en-US" sz="2000" dirty="0" err="1"/>
              <a:t>BaseBuilder</a:t>
            </a:r>
            <a:r>
              <a:rPr lang="en-US" sz="2000" dirty="0"/>
              <a:t> $query, $key)</a:t>
            </a:r>
          </a:p>
          <a:p>
            <a:r>
              <a:rPr lang="en-US" sz="2000" dirty="0"/>
              <a:t>    {</a:t>
            </a:r>
          </a:p>
          <a:p>
            <a:r>
              <a:rPr lang="en-US" sz="2000" dirty="0"/>
              <a:t>        unset($query-&gt;</a:t>
            </a:r>
            <a:r>
              <a:rPr lang="en-US" sz="2000" dirty="0" err="1"/>
              <a:t>wheres</a:t>
            </a:r>
            <a:r>
              <a:rPr lang="en-US" sz="2000" dirty="0"/>
              <a:t>[$key]);</a:t>
            </a:r>
          </a:p>
          <a:p>
            <a:r>
              <a:rPr lang="en-US" sz="2000" dirty="0"/>
              <a:t> </a:t>
            </a:r>
          </a:p>
          <a:p>
            <a:r>
              <a:rPr lang="en-US" sz="2000" dirty="0"/>
              <a:t>        $query-&gt;</a:t>
            </a:r>
            <a:r>
              <a:rPr lang="en-US" sz="2000" dirty="0" err="1"/>
              <a:t>wheres</a:t>
            </a:r>
            <a:r>
              <a:rPr lang="en-US" sz="2000" dirty="0"/>
              <a:t> = </a:t>
            </a:r>
            <a:r>
              <a:rPr lang="en-US" sz="2000" dirty="0" err="1"/>
              <a:t>array_values</a:t>
            </a:r>
            <a:r>
              <a:rPr lang="en-US" sz="2000" dirty="0"/>
              <a:t>($query-&gt;</a:t>
            </a:r>
            <a:r>
              <a:rPr lang="en-US" sz="2000" dirty="0" err="1"/>
              <a:t>wheres</a:t>
            </a:r>
            <a:r>
              <a:rPr lang="en-US" sz="2000" dirty="0"/>
              <a:t>);</a:t>
            </a:r>
          </a:p>
          <a:p>
            <a:r>
              <a:rPr lang="en-US" sz="2000" dirty="0"/>
              <a:t>    }</a:t>
            </a:r>
          </a:p>
          <a:p>
            <a:r>
              <a:rPr lang="en-US" sz="2000" dirty="0"/>
              <a:t> </a:t>
            </a:r>
            <a:endParaRPr lang="th-TH" sz="2000" dirty="0"/>
          </a:p>
        </p:txBody>
      </p:sp>
      <p:sp>
        <p:nvSpPr>
          <p:cNvPr id="2" name="Rectangle 1"/>
          <p:cNvSpPr/>
          <p:nvPr/>
        </p:nvSpPr>
        <p:spPr>
          <a:xfrm>
            <a:off x="5748867" y="1087948"/>
            <a:ext cx="6096000" cy="4708981"/>
          </a:xfrm>
          <a:prstGeom prst="rect">
            <a:avLst/>
          </a:prstGeom>
          <a:ln>
            <a:solidFill>
              <a:schemeClr val="bg1">
                <a:lumMod val="65000"/>
              </a:schemeClr>
            </a:solidFill>
          </a:ln>
        </p:spPr>
        <p:txBody>
          <a:bodyPr>
            <a:spAutoFit/>
          </a:bodyPr>
          <a:lstStyle/>
          <a:p>
            <a:r>
              <a:rPr lang="en-US" sz="2000" dirty="0"/>
              <a:t> /**</a:t>
            </a:r>
          </a:p>
          <a:p>
            <a:r>
              <a:rPr lang="en-US" sz="2000" dirty="0"/>
              <a:t>     * Remove scope constraint from the query.</a:t>
            </a:r>
          </a:p>
          <a:p>
            <a:r>
              <a:rPr lang="en-US" sz="2000" dirty="0"/>
              <a:t>     * </a:t>
            </a:r>
          </a:p>
          <a:p>
            <a:r>
              <a:rPr lang="en-US" sz="2000" dirty="0"/>
              <a:t>     * @</a:t>
            </a:r>
            <a:r>
              <a:rPr lang="en-US" sz="2000" dirty="0" err="1"/>
              <a:t>param</a:t>
            </a:r>
            <a:r>
              <a:rPr lang="en-US" sz="2000" dirty="0"/>
              <a:t>  \Illuminate\Database\Query\Builder  $builder</a:t>
            </a:r>
          </a:p>
          <a:p>
            <a:r>
              <a:rPr lang="en-US" sz="2000" dirty="0"/>
              <a:t>     * @</a:t>
            </a:r>
            <a:r>
              <a:rPr lang="en-US" sz="2000" dirty="0" err="1"/>
              <a:t>param</a:t>
            </a:r>
            <a:r>
              <a:rPr lang="en-US" sz="2000" dirty="0"/>
              <a:t>  </a:t>
            </a:r>
            <a:r>
              <a:rPr lang="en-US" sz="2000" dirty="0" err="1"/>
              <a:t>int</a:t>
            </a:r>
            <a:r>
              <a:rPr lang="en-US" sz="2000" dirty="0"/>
              <a:t>  $key</a:t>
            </a:r>
          </a:p>
          <a:p>
            <a:r>
              <a:rPr lang="en-US" sz="2000" dirty="0"/>
              <a:t>     * @return void</a:t>
            </a:r>
          </a:p>
          <a:p>
            <a:r>
              <a:rPr lang="en-US" sz="2000" dirty="0"/>
              <a:t>     */</a:t>
            </a:r>
          </a:p>
          <a:p>
            <a:r>
              <a:rPr lang="en-US" sz="2000" dirty="0"/>
              <a:t>    protected function </a:t>
            </a:r>
            <a:r>
              <a:rPr lang="en-US" sz="2000" dirty="0" err="1"/>
              <a:t>removeBinding</a:t>
            </a:r>
            <a:r>
              <a:rPr lang="en-US" sz="2000" dirty="0"/>
              <a:t>(</a:t>
            </a:r>
            <a:r>
              <a:rPr lang="en-US" sz="2000" dirty="0" err="1"/>
              <a:t>BaseBuilder</a:t>
            </a:r>
            <a:r>
              <a:rPr lang="en-US" sz="2000" dirty="0"/>
              <a:t> $query, $key)</a:t>
            </a:r>
          </a:p>
          <a:p>
            <a:r>
              <a:rPr lang="en-US" sz="2000" dirty="0"/>
              <a:t>    {</a:t>
            </a:r>
          </a:p>
          <a:p>
            <a:r>
              <a:rPr lang="en-US" sz="2000" dirty="0"/>
              <a:t>        $bindings = $query-&gt;</a:t>
            </a:r>
            <a:r>
              <a:rPr lang="en-US" sz="2000" dirty="0" err="1"/>
              <a:t>getRawBindings</a:t>
            </a:r>
            <a:r>
              <a:rPr lang="en-US" sz="2000" dirty="0"/>
              <a:t>()['where'];</a:t>
            </a:r>
          </a:p>
          <a:p>
            <a:r>
              <a:rPr lang="en-US" sz="2000" dirty="0"/>
              <a:t> </a:t>
            </a:r>
          </a:p>
          <a:p>
            <a:r>
              <a:rPr lang="en-US" sz="2000" dirty="0"/>
              <a:t>        unset($bindings[$key]);</a:t>
            </a:r>
          </a:p>
          <a:p>
            <a:r>
              <a:rPr lang="en-US" sz="2000" dirty="0"/>
              <a:t> </a:t>
            </a:r>
          </a:p>
          <a:p>
            <a:r>
              <a:rPr lang="en-US" sz="2000" dirty="0"/>
              <a:t>        $query-&gt;</a:t>
            </a:r>
            <a:r>
              <a:rPr lang="en-US" sz="2000" dirty="0" err="1"/>
              <a:t>setBindings</a:t>
            </a:r>
            <a:r>
              <a:rPr lang="en-US" sz="2000" dirty="0"/>
              <a:t>($bindings);</a:t>
            </a:r>
          </a:p>
          <a:p>
            <a:r>
              <a:rPr lang="en-US" sz="2000" dirty="0"/>
              <a:t>    }</a:t>
            </a:r>
            <a:endParaRPr lang="th-TH" sz="2000" dirty="0"/>
          </a:p>
        </p:txBody>
      </p:sp>
    </p:spTree>
    <p:extLst>
      <p:ext uri="{BB962C8B-B14F-4D97-AF65-F5344CB8AC3E}">
        <p14:creationId xmlns:p14="http://schemas.microsoft.com/office/powerpoint/2010/main" val="298423570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159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1087948"/>
            <a:ext cx="4820860" cy="4401205"/>
          </a:xfrm>
          <a:prstGeom prst="rect">
            <a:avLst/>
          </a:prstGeom>
          <a:ln>
            <a:solidFill>
              <a:schemeClr val="bg1">
                <a:lumMod val="65000"/>
              </a:schemeClr>
            </a:solidFill>
          </a:ln>
        </p:spPr>
        <p:txBody>
          <a:bodyPr wrap="square">
            <a:spAutoFit/>
          </a:bodyPr>
          <a:lstStyle/>
          <a:p>
            <a:r>
              <a:rPr lang="en-US" sz="2000" dirty="0"/>
              <a:t> /**</a:t>
            </a:r>
          </a:p>
          <a:p>
            <a:r>
              <a:rPr lang="en-US" sz="2000" dirty="0"/>
              <a:t>     * Check if given where is the scope constraint.</a:t>
            </a:r>
          </a:p>
          <a:p>
            <a:r>
              <a:rPr lang="en-US" sz="2000" dirty="0"/>
              <a:t>     * </a:t>
            </a:r>
          </a:p>
          <a:p>
            <a:r>
              <a:rPr lang="en-US" sz="2000" dirty="0"/>
              <a:t>     * @</a:t>
            </a:r>
            <a:r>
              <a:rPr lang="en-US" sz="2000" dirty="0" err="1"/>
              <a:t>param</a:t>
            </a:r>
            <a:r>
              <a:rPr lang="en-US" sz="2000" dirty="0"/>
              <a:t>  array   $where</a:t>
            </a:r>
          </a:p>
          <a:p>
            <a:r>
              <a:rPr lang="en-US" sz="2000" dirty="0"/>
              <a:t>     * @</a:t>
            </a:r>
            <a:r>
              <a:rPr lang="en-US" sz="2000" dirty="0" err="1"/>
              <a:t>param</a:t>
            </a:r>
            <a:r>
              <a:rPr lang="en-US" sz="2000" dirty="0"/>
              <a:t>  string  $column</a:t>
            </a:r>
          </a:p>
          <a:p>
            <a:r>
              <a:rPr lang="en-US" sz="2000" dirty="0"/>
              <a:t>     * @return </a:t>
            </a:r>
            <a:r>
              <a:rPr lang="en-US" sz="2000" dirty="0" err="1"/>
              <a:t>boolean</a:t>
            </a:r>
            <a:endParaRPr lang="en-US" sz="2000" dirty="0"/>
          </a:p>
          <a:p>
            <a:r>
              <a:rPr lang="en-US" sz="2000" dirty="0"/>
              <a:t>     */</a:t>
            </a:r>
          </a:p>
          <a:p>
            <a:r>
              <a:rPr lang="en-US" sz="2000" dirty="0"/>
              <a:t>    protected function </a:t>
            </a:r>
            <a:r>
              <a:rPr lang="en-US" sz="2000" dirty="0" err="1"/>
              <a:t>isPublishedConstraint</a:t>
            </a:r>
            <a:r>
              <a:rPr lang="en-US" sz="2000" dirty="0"/>
              <a:t>(array $where, $column)</a:t>
            </a:r>
          </a:p>
          <a:p>
            <a:r>
              <a:rPr lang="en-US" sz="2000" dirty="0"/>
              <a:t>    {</a:t>
            </a:r>
          </a:p>
          <a:p>
            <a:r>
              <a:rPr lang="en-US" sz="2000" dirty="0"/>
              <a:t>        return ($where['type'] == 'Basic' &amp;&amp; $where['column'] == $column &amp;&amp; $where['value'] == 1);</a:t>
            </a:r>
          </a:p>
          <a:p>
            <a:r>
              <a:rPr lang="en-US" sz="2000" dirty="0"/>
              <a:t>    }</a:t>
            </a:r>
          </a:p>
          <a:p>
            <a:r>
              <a:rPr lang="en-US" sz="2000" dirty="0"/>
              <a:t>  </a:t>
            </a:r>
            <a:endParaRPr lang="th-TH" sz="2000" dirty="0"/>
          </a:p>
        </p:txBody>
      </p:sp>
      <p:sp>
        <p:nvSpPr>
          <p:cNvPr id="2" name="Rectangle 1"/>
          <p:cNvSpPr/>
          <p:nvPr/>
        </p:nvSpPr>
        <p:spPr>
          <a:xfrm>
            <a:off x="5748867" y="1087948"/>
            <a:ext cx="6096000" cy="4401205"/>
          </a:xfrm>
          <a:prstGeom prst="rect">
            <a:avLst/>
          </a:prstGeom>
          <a:ln>
            <a:solidFill>
              <a:schemeClr val="bg1">
                <a:lumMod val="65000"/>
              </a:schemeClr>
            </a:solidFill>
          </a:ln>
        </p:spPr>
        <p:txBody>
          <a:bodyPr>
            <a:spAutoFit/>
          </a:bodyPr>
          <a:lstStyle/>
          <a:p>
            <a:r>
              <a:rPr lang="en-US" sz="2000" dirty="0"/>
              <a:t> /**</a:t>
            </a:r>
          </a:p>
          <a:p>
            <a:r>
              <a:rPr lang="en-US" sz="2000" dirty="0"/>
              <a:t>     * Extend Builder with custom method.</a:t>
            </a:r>
          </a:p>
          <a:p>
            <a:r>
              <a:rPr lang="en-US" sz="2000" dirty="0"/>
              <a:t>     * </a:t>
            </a:r>
          </a:p>
          <a:p>
            <a:r>
              <a:rPr lang="en-US" sz="2000" dirty="0"/>
              <a:t>     * @</a:t>
            </a:r>
            <a:r>
              <a:rPr lang="en-US" sz="2000" dirty="0" err="1"/>
              <a:t>param</a:t>
            </a:r>
            <a:r>
              <a:rPr lang="en-US" sz="2000" dirty="0"/>
              <a:t> \Illuminate\Database\Eloquent\Builder  $builder</a:t>
            </a:r>
          </a:p>
          <a:p>
            <a:r>
              <a:rPr lang="en-US" sz="2000" dirty="0"/>
              <a:t>     */</a:t>
            </a:r>
          </a:p>
          <a:p>
            <a:r>
              <a:rPr lang="en-US" sz="2000" dirty="0"/>
              <a:t>    protected function </a:t>
            </a:r>
            <a:r>
              <a:rPr lang="en-US" sz="2000" dirty="0" err="1"/>
              <a:t>addWithDrafts</a:t>
            </a:r>
            <a:r>
              <a:rPr lang="en-US" sz="2000" dirty="0"/>
              <a:t>(Builder $builder)</a:t>
            </a:r>
          </a:p>
          <a:p>
            <a:r>
              <a:rPr lang="en-US" sz="2000" dirty="0"/>
              <a:t>    {</a:t>
            </a:r>
          </a:p>
          <a:p>
            <a:r>
              <a:rPr lang="en-US" sz="2000" dirty="0"/>
              <a:t>        $builder-&gt;macro('</a:t>
            </a:r>
            <a:r>
              <a:rPr lang="en-US" sz="2000" dirty="0" err="1"/>
              <a:t>withDrafts</a:t>
            </a:r>
            <a:r>
              <a:rPr lang="en-US" sz="2000" dirty="0"/>
              <a:t>', function(Builder $builder)</a:t>
            </a:r>
          </a:p>
          <a:p>
            <a:r>
              <a:rPr lang="en-US" sz="2000" dirty="0"/>
              <a:t>        {</a:t>
            </a:r>
          </a:p>
          <a:p>
            <a:r>
              <a:rPr lang="en-US" sz="2000" dirty="0"/>
              <a:t>            $this-&gt;remove($builder, $builder-&gt;</a:t>
            </a:r>
            <a:r>
              <a:rPr lang="en-US" sz="2000" dirty="0" err="1"/>
              <a:t>getModel</a:t>
            </a:r>
            <a:r>
              <a:rPr lang="en-US" sz="2000" dirty="0"/>
              <a:t>());</a:t>
            </a:r>
          </a:p>
          <a:p>
            <a:r>
              <a:rPr lang="en-US" sz="2000" dirty="0"/>
              <a:t> </a:t>
            </a:r>
          </a:p>
          <a:p>
            <a:r>
              <a:rPr lang="en-US" sz="2000" dirty="0"/>
              <a:t>            return $builder;</a:t>
            </a:r>
          </a:p>
          <a:p>
            <a:r>
              <a:rPr lang="en-US" sz="2000" dirty="0"/>
              <a:t>        });</a:t>
            </a:r>
          </a:p>
          <a:p>
            <a:r>
              <a:rPr lang="en-US" sz="2000" dirty="0"/>
              <a:t>    }</a:t>
            </a:r>
            <a:endParaRPr lang="th-TH" sz="2000" dirty="0"/>
          </a:p>
        </p:txBody>
      </p:sp>
    </p:spTree>
    <p:extLst>
      <p:ext uri="{BB962C8B-B14F-4D97-AF65-F5344CB8AC3E}">
        <p14:creationId xmlns:p14="http://schemas.microsoft.com/office/powerpoint/2010/main" val="743307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16900"/>
            <a:ext cx="4965360" cy="523220"/>
          </a:xfrm>
          <a:prstGeom prst="rect">
            <a:avLst/>
          </a:prstGeom>
          <a:noFill/>
        </p:spPr>
        <p:txBody>
          <a:bodyPr wrap="square" rtlCol="0">
            <a:spAutoFit/>
          </a:bodyPr>
          <a:lstStyle/>
          <a:p>
            <a:r>
              <a:rPr lang="en-US" b="1" dirty="0" err="1" smtClean="0"/>
              <a:t>Laravel</a:t>
            </a:r>
            <a:r>
              <a:rPr lang="en-US" b="1" dirty="0" smtClean="0"/>
              <a:t> 5 Structure</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9" y="1527203"/>
            <a:ext cx="3388656" cy="8405314"/>
          </a:xfrm>
          <a:prstGeom prst="rect">
            <a:avLst/>
          </a:prstGeom>
        </p:spPr>
      </p:pic>
      <p:sp>
        <p:nvSpPr>
          <p:cNvPr id="5" name="Rectangle 4"/>
          <p:cNvSpPr/>
          <p:nvPr/>
        </p:nvSpPr>
        <p:spPr>
          <a:xfrm>
            <a:off x="8380268" y="1527203"/>
            <a:ext cx="3303731" cy="1815882"/>
          </a:xfrm>
          <a:prstGeom prst="rect">
            <a:avLst/>
          </a:prstGeom>
        </p:spPr>
        <p:txBody>
          <a:bodyPr wrap="square">
            <a:spAutoFit/>
          </a:bodyPr>
          <a:lstStyle/>
          <a:p>
            <a:r>
              <a:rPr lang="th-TH" dirty="0"/>
              <a:t>Create </a:t>
            </a:r>
            <a:r>
              <a:rPr lang="th-TH" dirty="0" smtClean="0"/>
              <a:t>directory </a:t>
            </a:r>
            <a:r>
              <a:rPr lang="en-US" dirty="0" smtClean="0"/>
              <a:t>in views</a:t>
            </a:r>
            <a:endParaRPr lang="th-TH" dirty="0"/>
          </a:p>
          <a:p>
            <a:r>
              <a:rPr lang="th-TH" dirty="0"/>
              <a:t>- includes</a:t>
            </a:r>
          </a:p>
          <a:p>
            <a:r>
              <a:rPr lang="th-TH" dirty="0"/>
              <a:t>- layouts</a:t>
            </a:r>
          </a:p>
          <a:p>
            <a:r>
              <a:rPr lang="th-TH" dirty="0"/>
              <a:t>- pages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617" y="1527203"/>
            <a:ext cx="3367894" cy="6545152"/>
          </a:xfrm>
          <a:prstGeom prst="rect">
            <a:avLst/>
          </a:prstGeom>
        </p:spPr>
      </p:pic>
    </p:spTree>
    <p:extLst>
      <p:ext uri="{BB962C8B-B14F-4D97-AF65-F5344CB8AC3E}">
        <p14:creationId xmlns:p14="http://schemas.microsoft.com/office/powerpoint/2010/main" val="303600971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1087948"/>
            <a:ext cx="4820860" cy="4801314"/>
          </a:xfrm>
          <a:prstGeom prst="rect">
            <a:avLst/>
          </a:prstGeom>
          <a:ln>
            <a:solidFill>
              <a:schemeClr val="bg1">
                <a:lumMod val="65000"/>
              </a:schemeClr>
            </a:solidFill>
          </a:ln>
        </p:spPr>
        <p:txBody>
          <a:bodyPr wrap="square">
            <a:spAutoFit/>
          </a:bodyPr>
          <a:lstStyle/>
          <a:p>
            <a:r>
              <a:rPr lang="en-US" sz="1800" dirty="0"/>
              <a:t>// app/models/</a:t>
            </a:r>
            <a:r>
              <a:rPr lang="en-US" sz="1800" dirty="0" err="1"/>
              <a:t>PublishedTrait.php</a:t>
            </a:r>
            <a:endParaRPr lang="en-US" sz="1800" dirty="0"/>
          </a:p>
          <a:p>
            <a:r>
              <a:rPr lang="en-US" sz="1800" dirty="0"/>
              <a:t>&lt;?</a:t>
            </a:r>
            <a:r>
              <a:rPr lang="en-US" sz="1800" dirty="0" err="1"/>
              <a:t>php</a:t>
            </a:r>
            <a:r>
              <a:rPr lang="en-US" sz="1800" dirty="0"/>
              <a:t> namespace Sofa\Eloquent\Scopes;</a:t>
            </a:r>
          </a:p>
          <a:p>
            <a:r>
              <a:rPr lang="en-US" sz="1800" dirty="0"/>
              <a:t> </a:t>
            </a:r>
          </a:p>
          <a:p>
            <a:r>
              <a:rPr lang="en-US" sz="1800" dirty="0"/>
              <a:t>trait </a:t>
            </a:r>
            <a:r>
              <a:rPr lang="en-US" sz="1800" dirty="0" err="1"/>
              <a:t>PublishedTrait</a:t>
            </a:r>
            <a:r>
              <a:rPr lang="en-US" sz="1800" dirty="0"/>
              <a:t> {</a:t>
            </a:r>
          </a:p>
          <a:p>
            <a:r>
              <a:rPr lang="en-US" sz="1800" dirty="0"/>
              <a:t> </a:t>
            </a:r>
            <a:r>
              <a:rPr lang="en-US" sz="1800" dirty="0" smtClean="0"/>
              <a:t>public </a:t>
            </a:r>
            <a:r>
              <a:rPr lang="en-US" sz="1800" dirty="0"/>
              <a:t>static function </a:t>
            </a:r>
            <a:r>
              <a:rPr lang="en-US" sz="1800" dirty="0" err="1"/>
              <a:t>bootPublishedTrait</a:t>
            </a:r>
            <a:r>
              <a:rPr lang="en-US" sz="1800" dirty="0"/>
              <a:t>()</a:t>
            </a:r>
          </a:p>
          <a:p>
            <a:r>
              <a:rPr lang="en-US" sz="1800" dirty="0"/>
              <a:t>    {</a:t>
            </a:r>
          </a:p>
          <a:p>
            <a:r>
              <a:rPr lang="en-US" sz="1800" dirty="0"/>
              <a:t>        static::</a:t>
            </a:r>
            <a:r>
              <a:rPr lang="en-US" sz="1800" dirty="0" err="1"/>
              <a:t>addGlobalScope</a:t>
            </a:r>
            <a:r>
              <a:rPr lang="en-US" sz="1800" dirty="0"/>
              <a:t>(new </a:t>
            </a:r>
            <a:r>
              <a:rPr lang="en-US" sz="1800" dirty="0" err="1"/>
              <a:t>PublishedScope</a:t>
            </a:r>
            <a:r>
              <a:rPr lang="en-US" sz="1800" dirty="0"/>
              <a:t>);</a:t>
            </a:r>
          </a:p>
          <a:p>
            <a:r>
              <a:rPr lang="en-US" sz="1800" dirty="0"/>
              <a:t>    }</a:t>
            </a:r>
          </a:p>
          <a:p>
            <a:r>
              <a:rPr lang="en-US" sz="1800" dirty="0"/>
              <a:t> </a:t>
            </a:r>
          </a:p>
          <a:p>
            <a:r>
              <a:rPr lang="en-US" sz="1800" dirty="0"/>
              <a:t>    /**</a:t>
            </a:r>
          </a:p>
          <a:p>
            <a:r>
              <a:rPr lang="en-US" sz="1800" dirty="0"/>
              <a:t>     * Get the name of the column for applying the scope.</a:t>
            </a:r>
          </a:p>
          <a:p>
            <a:r>
              <a:rPr lang="en-US" sz="1800" dirty="0" smtClean="0"/>
              <a:t>    */</a:t>
            </a:r>
            <a:endParaRPr lang="en-US" sz="1800" dirty="0"/>
          </a:p>
          <a:p>
            <a:r>
              <a:rPr lang="en-US" sz="1800" dirty="0"/>
              <a:t>    public function </a:t>
            </a:r>
            <a:r>
              <a:rPr lang="en-US" sz="1800" dirty="0" err="1"/>
              <a:t>getPublishedColumn</a:t>
            </a:r>
            <a:r>
              <a:rPr lang="en-US" sz="1800" dirty="0"/>
              <a:t>()</a:t>
            </a:r>
          </a:p>
          <a:p>
            <a:r>
              <a:rPr lang="en-US" sz="1800" dirty="0"/>
              <a:t>    {</a:t>
            </a:r>
          </a:p>
          <a:p>
            <a:r>
              <a:rPr lang="en-US" sz="1800" dirty="0"/>
              <a:t>        return defined('static::PUBLISHED_COLUMN') ? static::PUBLISHED_COLUMN : 'published';</a:t>
            </a:r>
          </a:p>
          <a:p>
            <a:r>
              <a:rPr lang="en-US" sz="1800" dirty="0"/>
              <a:t>    }  </a:t>
            </a:r>
            <a:endParaRPr lang="th-TH" sz="1800" dirty="0"/>
          </a:p>
        </p:txBody>
      </p:sp>
      <p:sp>
        <p:nvSpPr>
          <p:cNvPr id="2" name="Rectangle 1"/>
          <p:cNvSpPr/>
          <p:nvPr/>
        </p:nvSpPr>
        <p:spPr>
          <a:xfrm>
            <a:off x="5748867" y="1087948"/>
            <a:ext cx="6096000" cy="5016758"/>
          </a:xfrm>
          <a:prstGeom prst="rect">
            <a:avLst/>
          </a:prstGeom>
          <a:ln>
            <a:solidFill>
              <a:schemeClr val="bg1">
                <a:lumMod val="65000"/>
              </a:schemeClr>
            </a:solidFill>
          </a:ln>
        </p:spPr>
        <p:txBody>
          <a:bodyPr>
            <a:spAutoFit/>
          </a:bodyPr>
          <a:lstStyle/>
          <a:p>
            <a:r>
              <a:rPr lang="en-US" sz="2000" dirty="0"/>
              <a:t>/**</a:t>
            </a:r>
          </a:p>
          <a:p>
            <a:r>
              <a:rPr lang="en-US" sz="2000" dirty="0" smtClean="0"/>
              <a:t>* </a:t>
            </a:r>
            <a:r>
              <a:rPr lang="en-US" sz="2000" dirty="0"/>
              <a:t>Get the fully qualified column name for applying the scope.</a:t>
            </a:r>
          </a:p>
          <a:p>
            <a:r>
              <a:rPr lang="en-US" sz="2000" dirty="0" smtClean="0"/>
              <a:t>*/</a:t>
            </a:r>
            <a:endParaRPr lang="en-US" sz="2000" dirty="0"/>
          </a:p>
          <a:p>
            <a:r>
              <a:rPr lang="en-US" sz="2000" dirty="0"/>
              <a:t>    public function </a:t>
            </a:r>
            <a:r>
              <a:rPr lang="en-US" sz="2000" dirty="0" err="1"/>
              <a:t>getQualifiedPublishedColumn</a:t>
            </a:r>
            <a:r>
              <a:rPr lang="en-US" sz="2000" dirty="0"/>
              <a:t>()</a:t>
            </a:r>
          </a:p>
          <a:p>
            <a:r>
              <a:rPr lang="en-US" sz="2000" dirty="0"/>
              <a:t>    {</a:t>
            </a:r>
          </a:p>
          <a:p>
            <a:r>
              <a:rPr lang="en-US" sz="2000" dirty="0"/>
              <a:t>        return $this-&gt;</a:t>
            </a:r>
            <a:r>
              <a:rPr lang="en-US" sz="2000" dirty="0" err="1"/>
              <a:t>getTable</a:t>
            </a:r>
            <a:r>
              <a:rPr lang="en-US" sz="2000" dirty="0"/>
              <a:t>().'.'.$this-&gt;</a:t>
            </a:r>
            <a:r>
              <a:rPr lang="en-US" sz="2000" dirty="0" err="1"/>
              <a:t>getPublishedColumn</a:t>
            </a:r>
            <a:r>
              <a:rPr lang="en-US" sz="2000" dirty="0"/>
              <a:t>();</a:t>
            </a:r>
          </a:p>
          <a:p>
            <a:r>
              <a:rPr lang="en-US" sz="2000" dirty="0"/>
              <a:t>    </a:t>
            </a:r>
            <a:r>
              <a:rPr lang="en-US" sz="2000" dirty="0" smtClean="0"/>
              <a:t>}</a:t>
            </a:r>
            <a:endParaRPr lang="en-US" sz="2000" dirty="0"/>
          </a:p>
          <a:p>
            <a:r>
              <a:rPr lang="en-US" sz="2000" dirty="0"/>
              <a:t>    /**</a:t>
            </a:r>
          </a:p>
          <a:p>
            <a:r>
              <a:rPr lang="en-US" sz="2000" dirty="0"/>
              <a:t>     * Get the query builder without the scope applied.</a:t>
            </a:r>
          </a:p>
          <a:p>
            <a:r>
              <a:rPr lang="en-US" sz="2000" dirty="0" smtClean="0"/>
              <a:t>     * </a:t>
            </a:r>
            <a:r>
              <a:rPr lang="en-US" sz="2000" dirty="0"/>
              <a:t>@return \Illuminate\Database\Eloquent\Builder</a:t>
            </a:r>
          </a:p>
          <a:p>
            <a:r>
              <a:rPr lang="en-US" sz="2000" dirty="0"/>
              <a:t>     */</a:t>
            </a:r>
          </a:p>
          <a:p>
            <a:r>
              <a:rPr lang="en-US" sz="2000" dirty="0"/>
              <a:t>    public static function </a:t>
            </a:r>
            <a:r>
              <a:rPr lang="en-US" sz="2000" dirty="0" err="1"/>
              <a:t>withDrafts</a:t>
            </a:r>
            <a:r>
              <a:rPr lang="en-US" sz="2000" dirty="0"/>
              <a:t>()</a:t>
            </a:r>
          </a:p>
          <a:p>
            <a:r>
              <a:rPr lang="en-US" sz="2000" dirty="0"/>
              <a:t>    {</a:t>
            </a:r>
          </a:p>
          <a:p>
            <a:r>
              <a:rPr lang="en-US" sz="2000" dirty="0"/>
              <a:t>        return with(new static)-&gt;</a:t>
            </a:r>
            <a:r>
              <a:rPr lang="en-US" sz="2000" dirty="0" err="1"/>
              <a:t>newQueryWithoutScope</a:t>
            </a:r>
            <a:r>
              <a:rPr lang="en-US" sz="2000" dirty="0"/>
              <a:t>(new </a:t>
            </a:r>
            <a:r>
              <a:rPr lang="en-US" sz="2000" dirty="0" err="1"/>
              <a:t>PublishedScope</a:t>
            </a:r>
            <a:r>
              <a:rPr lang="en-US" sz="2000" dirty="0"/>
              <a:t>);</a:t>
            </a:r>
          </a:p>
          <a:p>
            <a:r>
              <a:rPr lang="en-US" sz="2000" dirty="0"/>
              <a:t>    }</a:t>
            </a:r>
          </a:p>
          <a:p>
            <a:r>
              <a:rPr lang="en-US" sz="2000" dirty="0" smtClean="0"/>
              <a:t>}</a:t>
            </a:r>
            <a:endParaRPr lang="en-US" sz="2000" dirty="0"/>
          </a:p>
        </p:txBody>
      </p:sp>
    </p:spTree>
    <p:extLst>
      <p:ext uri="{BB962C8B-B14F-4D97-AF65-F5344CB8AC3E}">
        <p14:creationId xmlns:p14="http://schemas.microsoft.com/office/powerpoint/2010/main" val="383207238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Eloquent Global Scope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1927007"/>
            <a:ext cx="4820860" cy="2862322"/>
          </a:xfrm>
          <a:prstGeom prst="rect">
            <a:avLst/>
          </a:prstGeom>
          <a:ln>
            <a:solidFill>
              <a:schemeClr val="bg1">
                <a:lumMod val="65000"/>
              </a:schemeClr>
            </a:solidFill>
          </a:ln>
        </p:spPr>
        <p:txBody>
          <a:bodyPr wrap="square">
            <a:spAutoFit/>
          </a:bodyPr>
          <a:lstStyle/>
          <a:p>
            <a:r>
              <a:rPr lang="en-US" sz="1800"/>
              <a:t>&lt;?php namespace App;</a:t>
            </a:r>
          </a:p>
          <a:p>
            <a:r>
              <a:rPr lang="en-US" sz="1800"/>
              <a:t> </a:t>
            </a:r>
          </a:p>
          <a:p>
            <a:r>
              <a:rPr lang="en-US" sz="1800"/>
              <a:t>use Illuminate\Database\Eloquent\Model as Eloquent;</a:t>
            </a:r>
          </a:p>
          <a:p>
            <a:r>
              <a:rPr lang="en-US" sz="1800"/>
              <a:t>use Sofa\Eloquent\Scopes\PublishedTrait;</a:t>
            </a:r>
          </a:p>
          <a:p>
            <a:r>
              <a:rPr lang="en-US" sz="1800"/>
              <a:t> </a:t>
            </a:r>
          </a:p>
          <a:p>
            <a:r>
              <a:rPr lang="en-US" sz="1800"/>
              <a:t>class Post extends Eloquent {</a:t>
            </a:r>
          </a:p>
          <a:p>
            <a:r>
              <a:rPr lang="en-US" sz="1800"/>
              <a:t> </a:t>
            </a:r>
          </a:p>
          <a:p>
            <a:r>
              <a:rPr lang="en-US" sz="1800"/>
              <a:t>    use PublishedTrait;</a:t>
            </a:r>
          </a:p>
          <a:p>
            <a:r>
              <a:rPr lang="en-US" sz="1800"/>
              <a:t> </a:t>
            </a:r>
          </a:p>
          <a:p>
            <a:r>
              <a:rPr lang="en-US" sz="1800"/>
              <a:t>}</a:t>
            </a:r>
            <a:endParaRPr lang="th-TH" sz="1800" dirty="0"/>
          </a:p>
        </p:txBody>
      </p:sp>
      <p:sp>
        <p:nvSpPr>
          <p:cNvPr id="2" name="Rectangle 1"/>
          <p:cNvSpPr/>
          <p:nvPr/>
        </p:nvSpPr>
        <p:spPr>
          <a:xfrm>
            <a:off x="5748867" y="1927007"/>
            <a:ext cx="6096000" cy="2554545"/>
          </a:xfrm>
          <a:prstGeom prst="rect">
            <a:avLst/>
          </a:prstGeom>
          <a:ln>
            <a:solidFill>
              <a:schemeClr val="bg1">
                <a:lumMod val="65000"/>
              </a:schemeClr>
            </a:solidFill>
          </a:ln>
        </p:spPr>
        <p:txBody>
          <a:bodyPr>
            <a:spAutoFit/>
          </a:bodyPr>
          <a:lstStyle/>
          <a:p>
            <a:r>
              <a:rPr lang="en-US" sz="2000" dirty="0"/>
              <a:t>App\Post::all(); // only published</a:t>
            </a:r>
          </a:p>
          <a:p>
            <a:r>
              <a:rPr lang="en-US" sz="2000" dirty="0"/>
              <a:t>App\Post::first(); // only published</a:t>
            </a:r>
          </a:p>
          <a:p>
            <a:r>
              <a:rPr lang="en-US" sz="2000" dirty="0"/>
              <a:t> </a:t>
            </a:r>
          </a:p>
          <a:p>
            <a:r>
              <a:rPr lang="en-US" sz="2000" dirty="0"/>
              <a:t>App\Post::</a:t>
            </a:r>
            <a:r>
              <a:rPr lang="en-US" sz="2000" dirty="0" err="1"/>
              <a:t>withDrafts</a:t>
            </a:r>
            <a:r>
              <a:rPr lang="en-US" sz="2000" dirty="0"/>
              <a:t>()-&gt;get(); </a:t>
            </a:r>
          </a:p>
          <a:p>
            <a:r>
              <a:rPr lang="en-US" sz="2000" dirty="0"/>
              <a:t>// all the posts, using </a:t>
            </a:r>
            <a:r>
              <a:rPr lang="en-US" sz="2000" dirty="0" err="1"/>
              <a:t>withDrafts</a:t>
            </a:r>
            <a:r>
              <a:rPr lang="en-US" sz="2000" dirty="0"/>
              <a:t> static method</a:t>
            </a:r>
          </a:p>
          <a:p>
            <a:r>
              <a:rPr lang="en-US" sz="2000" dirty="0"/>
              <a:t> </a:t>
            </a:r>
          </a:p>
          <a:p>
            <a:r>
              <a:rPr lang="en-US" sz="2000" dirty="0"/>
              <a:t>App\Post::where('</a:t>
            </a:r>
            <a:r>
              <a:rPr lang="en-US" sz="2000" dirty="0" err="1"/>
              <a:t>some_field</a:t>
            </a:r>
            <a:r>
              <a:rPr lang="en-US" sz="2000" dirty="0"/>
              <a:t>', '</a:t>
            </a:r>
            <a:r>
              <a:rPr lang="en-US" sz="2000" dirty="0" err="1"/>
              <a:t>some_value</a:t>
            </a:r>
            <a:r>
              <a:rPr lang="en-US" sz="2000" dirty="0"/>
              <a:t>')-&gt;</a:t>
            </a:r>
            <a:r>
              <a:rPr lang="en-US" sz="2000" dirty="0" err="1"/>
              <a:t>withDrafts</a:t>
            </a:r>
            <a:r>
              <a:rPr lang="en-US" sz="2000" dirty="0"/>
              <a:t>()-&gt;get();</a:t>
            </a:r>
          </a:p>
          <a:p>
            <a:r>
              <a:rPr lang="en-US" sz="2000" dirty="0"/>
              <a:t>// all the posts with </a:t>
            </a:r>
            <a:r>
              <a:rPr lang="en-US" sz="2000" dirty="0" err="1"/>
              <a:t>some_field</a:t>
            </a:r>
            <a:r>
              <a:rPr lang="en-US" sz="2000" dirty="0"/>
              <a:t>=</a:t>
            </a:r>
            <a:r>
              <a:rPr lang="en-US" sz="2000" dirty="0" err="1"/>
              <a:t>some_value</a:t>
            </a:r>
            <a:r>
              <a:rPr lang="en-US" sz="2000" dirty="0"/>
              <a:t>, using Builder extension method</a:t>
            </a:r>
          </a:p>
        </p:txBody>
      </p:sp>
      <p:sp>
        <p:nvSpPr>
          <p:cNvPr id="7" name="Rectangle 6"/>
          <p:cNvSpPr/>
          <p:nvPr/>
        </p:nvSpPr>
        <p:spPr>
          <a:xfrm>
            <a:off x="521607" y="826338"/>
            <a:ext cx="870751" cy="523220"/>
          </a:xfrm>
          <a:prstGeom prst="rect">
            <a:avLst/>
          </a:prstGeom>
        </p:spPr>
        <p:txBody>
          <a:bodyPr wrap="none">
            <a:spAutoFit/>
          </a:bodyPr>
          <a:lstStyle/>
          <a:p>
            <a:r>
              <a:rPr lang="th-TH" dirty="0"/>
              <a:t>Usage</a:t>
            </a:r>
          </a:p>
        </p:txBody>
      </p:sp>
      <p:sp>
        <p:nvSpPr>
          <p:cNvPr id="10" name="Rectangle 9"/>
          <p:cNvSpPr/>
          <p:nvPr/>
        </p:nvSpPr>
        <p:spPr>
          <a:xfrm>
            <a:off x="449415" y="1273351"/>
            <a:ext cx="4248279" cy="523220"/>
          </a:xfrm>
          <a:prstGeom prst="rect">
            <a:avLst/>
          </a:prstGeom>
        </p:spPr>
        <p:txBody>
          <a:bodyPr wrap="none">
            <a:spAutoFit/>
          </a:bodyPr>
          <a:lstStyle/>
          <a:p>
            <a:r>
              <a:rPr lang="th-TH" dirty="0"/>
              <a:t>1. Apply the scope for the Post model:</a:t>
            </a:r>
          </a:p>
        </p:txBody>
      </p:sp>
      <p:sp>
        <p:nvSpPr>
          <p:cNvPr id="14" name="Rectangle 13"/>
          <p:cNvSpPr/>
          <p:nvPr/>
        </p:nvSpPr>
        <p:spPr>
          <a:xfrm>
            <a:off x="5748867" y="1273351"/>
            <a:ext cx="1122423" cy="523220"/>
          </a:xfrm>
          <a:prstGeom prst="rect">
            <a:avLst/>
          </a:prstGeom>
        </p:spPr>
        <p:txBody>
          <a:bodyPr wrap="none">
            <a:spAutoFit/>
          </a:bodyPr>
          <a:lstStyle/>
          <a:p>
            <a:r>
              <a:rPr lang="th-TH" dirty="0"/>
              <a:t>2. Use it:</a:t>
            </a:r>
          </a:p>
        </p:txBody>
      </p:sp>
    </p:spTree>
    <p:extLst>
      <p:ext uri="{BB962C8B-B14F-4D97-AF65-F5344CB8AC3E}">
        <p14:creationId xmlns:p14="http://schemas.microsoft.com/office/powerpoint/2010/main" val="87208382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49400" y="2398662"/>
            <a:ext cx="9144000" cy="1597603"/>
          </a:xfrm>
        </p:spPr>
        <p:txBody>
          <a:bodyPr>
            <a:noAutofit/>
          </a:bodyPr>
          <a:lstStyle/>
          <a:p>
            <a:r>
              <a:rPr lang="en-US" sz="9600" dirty="0" smtClean="0">
                <a:solidFill>
                  <a:schemeClr val="tx2">
                    <a:lumMod val="60000"/>
                    <a:lumOff val="40000"/>
                  </a:schemeClr>
                </a:solidFill>
                <a:latin typeface="DB Helvethaica X 45 Li" panose="02000506090000020004" pitchFamily="2" charset="-34"/>
                <a:cs typeface="DB Helvethaica X 45 Li" panose="02000506090000020004" pitchFamily="2" charset="-34"/>
              </a:rPr>
              <a:t>Advanced</a:t>
            </a:r>
            <a:endParaRPr lang="th-TH" sz="9600" dirty="0">
              <a:solidFill>
                <a:schemeClr val="tx2">
                  <a:lumMod val="60000"/>
                  <a:lumOff val="40000"/>
                </a:schemeClr>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428262886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061633" y="3040055"/>
            <a:ext cx="7865533"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Advanced Routing in </a:t>
            </a: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931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4381328" cy="523220"/>
          </a:xfrm>
          <a:prstGeom prst="rect">
            <a:avLst/>
          </a:prstGeom>
        </p:spPr>
        <p:txBody>
          <a:bodyPr wrap="none">
            <a:spAutoFit/>
          </a:bodyPr>
          <a:lstStyle/>
          <a:p>
            <a:r>
              <a:rPr lang="en-US" dirty="0"/>
              <a:t>Advanced Routing and Filters in </a:t>
            </a:r>
            <a:r>
              <a:rPr lang="en-US" dirty="0" err="1"/>
              <a:t>Laravel</a:t>
            </a:r>
            <a:endParaRPr lang="th-TH" dirty="0"/>
          </a:p>
        </p:txBody>
      </p:sp>
      <p:sp>
        <p:nvSpPr>
          <p:cNvPr id="11" name="Rectangle 10"/>
          <p:cNvSpPr/>
          <p:nvPr/>
        </p:nvSpPr>
        <p:spPr>
          <a:xfrm>
            <a:off x="521607" y="1374093"/>
            <a:ext cx="11323260" cy="1077218"/>
          </a:xfrm>
          <a:prstGeom prst="rect">
            <a:avLst/>
          </a:prstGeom>
        </p:spPr>
        <p:txBody>
          <a:bodyPr wrap="square">
            <a:spAutoFit/>
          </a:bodyPr>
          <a:lstStyle/>
          <a:p>
            <a:r>
              <a:rPr lang="en-US" sz="1600"/>
              <a:t>I think you are interested in more than Basic Routing, let's go deeper into routing concept in Laravel framework. In this tutorial we will check Route filters, Named Routes and Route Groups in detail. Let's take a look at how you can achieve an URL in laravel even though your route is something else. Suppose you want to achieve an SEO URL as http:://domain.com/profile but your route is some thing like this user/profile. But you don't need to worry you can achieve what ever URL you want using named routes concept in routing like below</a:t>
            </a:r>
            <a:endParaRPr lang="th-TH" sz="1600" dirty="0"/>
          </a:p>
        </p:txBody>
      </p:sp>
      <p:sp>
        <p:nvSpPr>
          <p:cNvPr id="12" name="Rectangle 11"/>
          <p:cNvSpPr/>
          <p:nvPr/>
        </p:nvSpPr>
        <p:spPr>
          <a:xfrm>
            <a:off x="652274" y="2603708"/>
            <a:ext cx="11124859" cy="1569660"/>
          </a:xfrm>
          <a:prstGeom prst="rect">
            <a:avLst/>
          </a:prstGeom>
          <a:ln>
            <a:solidFill>
              <a:schemeClr val="bg1">
                <a:lumMod val="65000"/>
              </a:schemeClr>
            </a:solidFill>
          </a:ln>
        </p:spPr>
        <p:txBody>
          <a:bodyPr wrap="square">
            <a:spAutoFit/>
          </a:bodyPr>
          <a:lstStyle/>
          <a:p>
            <a:r>
              <a:rPr lang="th-TH" sz="2400" dirty="0" smtClean="0"/>
              <a:t>Route</a:t>
            </a:r>
            <a:r>
              <a:rPr lang="th-TH" sz="2400" dirty="0"/>
              <a:t>::get('user/profile', array('as' =&gt; 'profile', function()</a:t>
            </a:r>
          </a:p>
          <a:p>
            <a:r>
              <a:rPr lang="th-TH" sz="2400" dirty="0"/>
              <a:t>{</a:t>
            </a:r>
          </a:p>
          <a:p>
            <a:r>
              <a:rPr lang="th-TH" sz="2400" dirty="0"/>
              <a:t>    return 'User Profile';</a:t>
            </a:r>
          </a:p>
          <a:p>
            <a:r>
              <a:rPr lang="th-TH" sz="2400" dirty="0"/>
              <a:t>}));</a:t>
            </a:r>
          </a:p>
        </p:txBody>
      </p:sp>
      <p:sp>
        <p:nvSpPr>
          <p:cNvPr id="13" name="Rectangle 12"/>
          <p:cNvSpPr/>
          <p:nvPr/>
        </p:nvSpPr>
        <p:spPr>
          <a:xfrm>
            <a:off x="555474" y="4376226"/>
            <a:ext cx="11255526" cy="338554"/>
          </a:xfrm>
          <a:prstGeom prst="rect">
            <a:avLst/>
          </a:prstGeom>
        </p:spPr>
        <p:txBody>
          <a:bodyPr wrap="square">
            <a:spAutoFit/>
          </a:bodyPr>
          <a:lstStyle/>
          <a:p>
            <a:r>
              <a:rPr lang="th-TH" sz="1600" dirty="0"/>
              <a:t>In named routes you can also specify controller methods instead of Closures like below.</a:t>
            </a:r>
          </a:p>
        </p:txBody>
      </p:sp>
      <p:sp>
        <p:nvSpPr>
          <p:cNvPr id="15" name="Rectangle 14"/>
          <p:cNvSpPr/>
          <p:nvPr/>
        </p:nvSpPr>
        <p:spPr>
          <a:xfrm>
            <a:off x="652274" y="4862426"/>
            <a:ext cx="11158726" cy="461665"/>
          </a:xfrm>
          <a:prstGeom prst="rect">
            <a:avLst/>
          </a:prstGeom>
          <a:ln>
            <a:solidFill>
              <a:schemeClr val="bg1">
                <a:lumMod val="65000"/>
              </a:schemeClr>
            </a:solidFill>
          </a:ln>
        </p:spPr>
        <p:txBody>
          <a:bodyPr wrap="square">
            <a:spAutoFit/>
          </a:bodyPr>
          <a:lstStyle/>
          <a:p>
            <a:r>
              <a:rPr lang="th-TH" sz="2400" dirty="0"/>
              <a:t>Route::get('user/profile', array('as' =&gt; 'profile', 'uses' =&gt;'userController@showProfile'));</a:t>
            </a:r>
          </a:p>
        </p:txBody>
      </p:sp>
    </p:spTree>
    <p:extLst>
      <p:ext uri="{BB962C8B-B14F-4D97-AF65-F5344CB8AC3E}">
        <p14:creationId xmlns:p14="http://schemas.microsoft.com/office/powerpoint/2010/main" val="373673779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1</a:t>
            </a:r>
            <a:endParaRPr lang="th-TH" dirty="0"/>
          </a:p>
        </p:txBody>
      </p:sp>
      <p:sp>
        <p:nvSpPr>
          <p:cNvPr id="12" name="Rectangle 11"/>
          <p:cNvSpPr/>
          <p:nvPr/>
        </p:nvSpPr>
        <p:spPr>
          <a:xfrm>
            <a:off x="584711" y="1349558"/>
            <a:ext cx="11124859" cy="4893647"/>
          </a:xfrm>
          <a:prstGeom prst="rect">
            <a:avLst/>
          </a:prstGeom>
          <a:ln>
            <a:solidFill>
              <a:schemeClr val="bg1">
                <a:lumMod val="65000"/>
              </a:schemeClr>
            </a:solidFill>
          </a:ln>
        </p:spPr>
        <p:txBody>
          <a:bodyPr wrap="square">
            <a:spAutoFit/>
          </a:bodyPr>
          <a:lstStyle/>
          <a:p>
            <a:r>
              <a:rPr lang="en-US" sz="2400" dirty="0"/>
              <a:t>Route::get('/', function()</a:t>
            </a:r>
          </a:p>
          <a:p>
            <a:r>
              <a:rPr lang="en-US" sz="2400" dirty="0"/>
              <a:t>{</a:t>
            </a:r>
          </a:p>
          <a:p>
            <a:r>
              <a:rPr lang="en-US" sz="2400" dirty="0"/>
              <a:t>	return View::make('</a:t>
            </a:r>
            <a:r>
              <a:rPr lang="en-US" sz="2400" dirty="0" err="1"/>
              <a:t>pages.home</a:t>
            </a:r>
            <a:r>
              <a:rPr lang="en-US" sz="2400" dirty="0"/>
              <a:t>');</a:t>
            </a:r>
          </a:p>
          <a:p>
            <a:r>
              <a:rPr lang="en-US" sz="2400" dirty="0"/>
              <a:t>	//return redirect('user/profile');</a:t>
            </a:r>
          </a:p>
          <a:p>
            <a:r>
              <a:rPr lang="en-US" sz="2400" dirty="0"/>
              <a:t>	//return Redirect::route('user/profile');</a:t>
            </a:r>
          </a:p>
          <a:p>
            <a:r>
              <a:rPr lang="en-US" sz="2400" dirty="0"/>
              <a:t>});</a:t>
            </a:r>
          </a:p>
          <a:p>
            <a:endParaRPr lang="en-US" sz="2400" dirty="0"/>
          </a:p>
          <a:p>
            <a:r>
              <a:rPr lang="en-US" sz="2400" dirty="0"/>
              <a:t>Route::get('user/</a:t>
            </a:r>
            <a:r>
              <a:rPr lang="en-US" sz="2400" dirty="0" err="1"/>
              <a:t>profile',array</a:t>
            </a:r>
            <a:r>
              <a:rPr lang="en-US" sz="2400" dirty="0"/>
              <a:t>(</a:t>
            </a:r>
          </a:p>
          <a:p>
            <a:r>
              <a:rPr lang="en-US" sz="2400" dirty="0"/>
              <a:t>	'as'=&gt;'profile', </a:t>
            </a:r>
          </a:p>
          <a:p>
            <a:r>
              <a:rPr lang="en-US" sz="2400" dirty="0"/>
              <a:t>	function(){</a:t>
            </a:r>
          </a:p>
          <a:p>
            <a:r>
              <a:rPr lang="en-US" sz="2400" dirty="0"/>
              <a:t>		return 'User Profile';</a:t>
            </a:r>
          </a:p>
          <a:p>
            <a:r>
              <a:rPr lang="en-US" sz="2400" dirty="0"/>
              <a:t>	})</a:t>
            </a:r>
          </a:p>
          <a:p>
            <a:r>
              <a:rPr lang="en-US" sz="2400" dirty="0"/>
              <a:t>);</a:t>
            </a:r>
            <a:endParaRPr lang="th-TH" sz="2400" dirty="0"/>
          </a:p>
        </p:txBody>
      </p:sp>
    </p:spTree>
    <p:extLst>
      <p:ext uri="{BB962C8B-B14F-4D97-AF65-F5344CB8AC3E}">
        <p14:creationId xmlns:p14="http://schemas.microsoft.com/office/powerpoint/2010/main" val="21058449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1</a:t>
            </a:r>
            <a:endParaRPr lang="th-TH" dirty="0"/>
          </a:p>
        </p:txBody>
      </p:sp>
      <p:sp>
        <p:nvSpPr>
          <p:cNvPr id="12" name="Rectangle 11"/>
          <p:cNvSpPr/>
          <p:nvPr/>
        </p:nvSpPr>
        <p:spPr>
          <a:xfrm>
            <a:off x="584711" y="1349558"/>
            <a:ext cx="11124859" cy="461665"/>
          </a:xfrm>
          <a:prstGeom prst="rect">
            <a:avLst/>
          </a:prstGeom>
          <a:ln>
            <a:solidFill>
              <a:schemeClr val="bg1">
                <a:lumMod val="65000"/>
              </a:schemeClr>
            </a:solidFill>
          </a:ln>
        </p:spPr>
        <p:txBody>
          <a:bodyPr wrap="square">
            <a:spAutoFit/>
          </a:bodyPr>
          <a:lstStyle/>
          <a:p>
            <a:r>
              <a:rPr lang="en-US" sz="2400" dirty="0"/>
              <a:t>&lt;a </a:t>
            </a:r>
            <a:r>
              <a:rPr lang="en-US" sz="2400" dirty="0" err="1"/>
              <a:t>href</a:t>
            </a:r>
            <a:r>
              <a:rPr lang="en-US" sz="2400" dirty="0"/>
              <a:t>="{{URL::route('profile')}}" class="</a:t>
            </a:r>
            <a:r>
              <a:rPr lang="en-US" sz="2400" dirty="0" err="1"/>
              <a:t>btn</a:t>
            </a:r>
            <a:r>
              <a:rPr lang="en-US" sz="2400" dirty="0"/>
              <a:t> </a:t>
            </a:r>
            <a:r>
              <a:rPr lang="en-US" sz="2400" dirty="0" err="1"/>
              <a:t>btn-lg</a:t>
            </a:r>
            <a:r>
              <a:rPr lang="en-US" sz="2400" dirty="0"/>
              <a:t> </a:t>
            </a:r>
            <a:r>
              <a:rPr lang="en-US" sz="2400" dirty="0" err="1"/>
              <a:t>btn</a:t>
            </a:r>
            <a:r>
              <a:rPr lang="en-US" sz="2400" dirty="0"/>
              <a:t>-warning"&gt;View Profile&lt;/a&gt;</a:t>
            </a:r>
            <a:endParaRPr lang="th-TH"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11" y="2091967"/>
            <a:ext cx="11099288" cy="3262901"/>
          </a:xfrm>
          <a:prstGeom prst="rect">
            <a:avLst/>
          </a:prstGeom>
        </p:spPr>
      </p:pic>
    </p:spTree>
    <p:extLst>
      <p:ext uri="{BB962C8B-B14F-4D97-AF65-F5344CB8AC3E}">
        <p14:creationId xmlns:p14="http://schemas.microsoft.com/office/powerpoint/2010/main" val="11687523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2</a:t>
            </a:r>
            <a:endParaRPr lang="th-TH" dirty="0"/>
          </a:p>
        </p:txBody>
      </p:sp>
      <p:sp>
        <p:nvSpPr>
          <p:cNvPr id="12" name="Rectangle 11"/>
          <p:cNvSpPr/>
          <p:nvPr/>
        </p:nvSpPr>
        <p:spPr>
          <a:xfrm>
            <a:off x="584711" y="1730558"/>
            <a:ext cx="11124859" cy="2554545"/>
          </a:xfrm>
          <a:prstGeom prst="rect">
            <a:avLst/>
          </a:prstGeom>
          <a:ln>
            <a:solidFill>
              <a:schemeClr val="bg1">
                <a:lumMod val="65000"/>
              </a:schemeClr>
            </a:solidFill>
          </a:ln>
        </p:spPr>
        <p:txBody>
          <a:bodyPr wrap="square">
            <a:spAutoFit/>
          </a:bodyPr>
          <a:lstStyle/>
          <a:p>
            <a:r>
              <a:rPr lang="en-US" sz="2000" dirty="0"/>
              <a:t>Route::get('/', function()</a:t>
            </a:r>
          </a:p>
          <a:p>
            <a:r>
              <a:rPr lang="en-US" sz="2000" dirty="0"/>
              <a:t>{</a:t>
            </a:r>
          </a:p>
          <a:p>
            <a:r>
              <a:rPr lang="en-US" sz="2000" dirty="0" smtClean="0"/>
              <a:t>	return </a:t>
            </a:r>
            <a:r>
              <a:rPr lang="en-US" sz="2000" dirty="0"/>
              <a:t>Redirect::route('profile-</a:t>
            </a:r>
            <a:r>
              <a:rPr lang="en-US" sz="2000" dirty="0" err="1"/>
              <a:t>edu</a:t>
            </a:r>
            <a:r>
              <a:rPr lang="en-US" sz="2000" dirty="0"/>
              <a:t>');</a:t>
            </a:r>
          </a:p>
          <a:p>
            <a:r>
              <a:rPr lang="en-US" sz="2000" dirty="0" smtClean="0"/>
              <a:t>});</a:t>
            </a:r>
            <a:endParaRPr lang="en-US" sz="2000" dirty="0"/>
          </a:p>
          <a:p>
            <a:r>
              <a:rPr lang="en-US" sz="2000" dirty="0"/>
              <a:t>Route::get('user/profile/education', array(</a:t>
            </a:r>
          </a:p>
          <a:p>
            <a:r>
              <a:rPr lang="en-US" sz="2000" dirty="0"/>
              <a:t>	'as'=&gt;'profile-</a:t>
            </a:r>
            <a:r>
              <a:rPr lang="en-US" sz="2000" dirty="0" err="1"/>
              <a:t>edu</a:t>
            </a:r>
            <a:r>
              <a:rPr lang="en-US" sz="2000" dirty="0"/>
              <a:t>',</a:t>
            </a:r>
          </a:p>
          <a:p>
            <a:r>
              <a:rPr lang="en-US" sz="2000" dirty="0"/>
              <a:t>	'uses'=&gt;'</a:t>
            </a:r>
            <a:r>
              <a:rPr lang="en-US" sz="2000" dirty="0" err="1"/>
              <a:t>InterappController@profile_user_education</a:t>
            </a:r>
            <a:r>
              <a:rPr lang="en-US" sz="2000" dirty="0"/>
              <a:t>'</a:t>
            </a:r>
          </a:p>
          <a:p>
            <a:r>
              <a:rPr lang="en-US" sz="2000" dirty="0" smtClean="0"/>
              <a:t>));</a:t>
            </a:r>
            <a:endParaRPr lang="en-US" sz="2000" dirty="0"/>
          </a:p>
        </p:txBody>
      </p:sp>
      <p:sp>
        <p:nvSpPr>
          <p:cNvPr id="10" name="Rectangle 9"/>
          <p:cNvSpPr/>
          <p:nvPr/>
        </p:nvSpPr>
        <p:spPr>
          <a:xfrm>
            <a:off x="521607" y="1210817"/>
            <a:ext cx="1423788" cy="523220"/>
          </a:xfrm>
          <a:prstGeom prst="rect">
            <a:avLst/>
          </a:prstGeom>
        </p:spPr>
        <p:txBody>
          <a:bodyPr wrap="none">
            <a:spAutoFit/>
          </a:bodyPr>
          <a:lstStyle/>
          <a:p>
            <a:r>
              <a:rPr lang="en-US" dirty="0" err="1" smtClean="0"/>
              <a:t>Routes.php</a:t>
            </a:r>
            <a:endParaRPr lang="th-TH" dirty="0"/>
          </a:p>
        </p:txBody>
      </p:sp>
      <p:sp>
        <p:nvSpPr>
          <p:cNvPr id="2" name="Rectangle 1"/>
          <p:cNvSpPr/>
          <p:nvPr/>
        </p:nvSpPr>
        <p:spPr>
          <a:xfrm>
            <a:off x="584710" y="4804844"/>
            <a:ext cx="11124859" cy="1323439"/>
          </a:xfrm>
          <a:prstGeom prst="rect">
            <a:avLst/>
          </a:prstGeom>
          <a:noFill/>
          <a:ln>
            <a:solidFill>
              <a:schemeClr val="bg1">
                <a:lumMod val="50000"/>
              </a:schemeClr>
            </a:solidFill>
          </a:ln>
        </p:spPr>
        <p:txBody>
          <a:bodyPr wrap="square">
            <a:spAutoFit/>
          </a:bodyPr>
          <a:lstStyle/>
          <a:p>
            <a:r>
              <a:rPr lang="th-TH" sz="2000" dirty="0" smtClean="0"/>
              <a:t>public </a:t>
            </a:r>
            <a:r>
              <a:rPr lang="th-TH" sz="2000" dirty="0"/>
              <a:t>function profile_user_education()</a:t>
            </a:r>
          </a:p>
          <a:p>
            <a:r>
              <a:rPr lang="th-TH" sz="2000" dirty="0" smtClean="0"/>
              <a:t>{</a:t>
            </a:r>
            <a:endParaRPr lang="th-TH" sz="2000" dirty="0"/>
          </a:p>
          <a:p>
            <a:r>
              <a:rPr lang="th-TH" sz="2000" dirty="0"/>
              <a:t>	</a:t>
            </a:r>
            <a:r>
              <a:rPr lang="th-TH" sz="2000" dirty="0" smtClean="0"/>
              <a:t>return </a:t>
            </a:r>
            <a:r>
              <a:rPr lang="th-TH" sz="2000" dirty="0"/>
              <a:t>"Profile eduction here...";</a:t>
            </a:r>
          </a:p>
          <a:p>
            <a:r>
              <a:rPr lang="th-TH" sz="2000" dirty="0" smtClean="0"/>
              <a:t>}</a:t>
            </a:r>
            <a:endParaRPr lang="th-TH" sz="2000" dirty="0"/>
          </a:p>
        </p:txBody>
      </p:sp>
      <p:sp>
        <p:nvSpPr>
          <p:cNvPr id="11" name="Rectangle 10"/>
          <p:cNvSpPr/>
          <p:nvPr/>
        </p:nvSpPr>
        <p:spPr>
          <a:xfrm>
            <a:off x="517411" y="4335243"/>
            <a:ext cx="1231427" cy="523220"/>
          </a:xfrm>
          <a:prstGeom prst="rect">
            <a:avLst/>
          </a:prstGeom>
        </p:spPr>
        <p:txBody>
          <a:bodyPr wrap="none">
            <a:spAutoFit/>
          </a:bodyPr>
          <a:lstStyle/>
          <a:p>
            <a:r>
              <a:rPr lang="en-US" dirty="0" smtClean="0"/>
              <a:t>Controller</a:t>
            </a:r>
            <a:endParaRPr lang="th-TH" dirty="0"/>
          </a:p>
        </p:txBody>
      </p:sp>
    </p:spTree>
    <p:extLst>
      <p:ext uri="{BB962C8B-B14F-4D97-AF65-F5344CB8AC3E}">
        <p14:creationId xmlns:p14="http://schemas.microsoft.com/office/powerpoint/2010/main" val="1398211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453873" y="944845"/>
            <a:ext cx="11323260" cy="369332"/>
          </a:xfrm>
          <a:prstGeom prst="rect">
            <a:avLst/>
          </a:prstGeom>
        </p:spPr>
        <p:txBody>
          <a:bodyPr wrap="square">
            <a:spAutoFit/>
          </a:bodyPr>
          <a:lstStyle/>
          <a:p>
            <a:r>
              <a:rPr lang="en-US" sz="1800" dirty="0"/>
              <a:t>Now you use the route like below when redirecting  or generating a link</a:t>
            </a:r>
            <a:endParaRPr lang="th-TH" sz="1800" dirty="0"/>
          </a:p>
        </p:txBody>
      </p:sp>
      <p:sp>
        <p:nvSpPr>
          <p:cNvPr id="12" name="Rectangle 11"/>
          <p:cNvSpPr/>
          <p:nvPr/>
        </p:nvSpPr>
        <p:spPr>
          <a:xfrm>
            <a:off x="559140" y="1398427"/>
            <a:ext cx="11124859" cy="830997"/>
          </a:xfrm>
          <a:prstGeom prst="rect">
            <a:avLst/>
          </a:prstGeom>
          <a:ln>
            <a:solidFill>
              <a:schemeClr val="bg1">
                <a:lumMod val="65000"/>
              </a:schemeClr>
            </a:solidFill>
          </a:ln>
        </p:spPr>
        <p:txBody>
          <a:bodyPr wrap="square">
            <a:spAutoFit/>
          </a:bodyPr>
          <a:lstStyle/>
          <a:p>
            <a:r>
              <a:rPr lang="en-US" sz="2400" dirty="0"/>
              <a:t>$</a:t>
            </a:r>
            <a:r>
              <a:rPr lang="en-US" sz="2400" dirty="0" err="1"/>
              <a:t>url</a:t>
            </a:r>
            <a:r>
              <a:rPr lang="en-US" sz="2400" dirty="0"/>
              <a:t> = URL::route('profile');</a:t>
            </a:r>
          </a:p>
          <a:p>
            <a:r>
              <a:rPr lang="en-US" sz="2400" dirty="0"/>
              <a:t>$redirect = Redirect::route('profile')</a:t>
            </a:r>
            <a:endParaRPr lang="th-TH" sz="2400" dirty="0"/>
          </a:p>
        </p:txBody>
      </p:sp>
      <p:sp>
        <p:nvSpPr>
          <p:cNvPr id="13" name="Rectangle 12"/>
          <p:cNvSpPr/>
          <p:nvPr/>
        </p:nvSpPr>
        <p:spPr>
          <a:xfrm>
            <a:off x="487740" y="2439939"/>
            <a:ext cx="11255526" cy="646331"/>
          </a:xfrm>
          <a:prstGeom prst="rect">
            <a:avLst/>
          </a:prstGeom>
        </p:spPr>
        <p:txBody>
          <a:bodyPr wrap="square">
            <a:spAutoFit/>
          </a:bodyPr>
          <a:lstStyle/>
          <a:p>
            <a:r>
              <a:rPr lang="en-US" sz="1800" dirty="0"/>
              <a:t>Now suppose our blog needs an admin section to do CRUD operations on blog posts. But it needs to be separated from users section and also it needs to be protected from crazy people for that we will add Authentication and also admin URL's should start with /admin</a:t>
            </a:r>
            <a:endParaRPr lang="th-TH" sz="1800" dirty="0"/>
          </a:p>
        </p:txBody>
      </p:sp>
      <p:sp>
        <p:nvSpPr>
          <p:cNvPr id="15" name="Rectangle 14"/>
          <p:cNvSpPr/>
          <p:nvPr/>
        </p:nvSpPr>
        <p:spPr>
          <a:xfrm>
            <a:off x="584540" y="3711038"/>
            <a:ext cx="11158726" cy="2308324"/>
          </a:xfrm>
          <a:prstGeom prst="rect">
            <a:avLst/>
          </a:prstGeom>
          <a:ln>
            <a:solidFill>
              <a:schemeClr val="bg1">
                <a:lumMod val="65000"/>
              </a:schemeClr>
            </a:solidFill>
          </a:ln>
        </p:spPr>
        <p:txBody>
          <a:bodyPr wrap="square">
            <a:spAutoFit/>
          </a:bodyPr>
          <a:lstStyle/>
          <a:p>
            <a:r>
              <a:rPr lang="en-US" sz="1800" dirty="0"/>
              <a:t>// </a:t>
            </a:r>
            <a:r>
              <a:rPr lang="en-US" sz="1800" dirty="0" smtClean="0"/>
              <a:t>app/</a:t>
            </a:r>
            <a:r>
              <a:rPr lang="en-US" sz="1800" dirty="0" err="1" smtClean="0"/>
              <a:t>routes.php</a:t>
            </a:r>
            <a:endParaRPr lang="en-US" sz="1800" dirty="0"/>
          </a:p>
          <a:p>
            <a:r>
              <a:rPr lang="en-US" sz="1800" dirty="0"/>
              <a:t>Route::group(array('prefix' =&gt; 'admin'), function()</a:t>
            </a:r>
          </a:p>
          <a:p>
            <a:r>
              <a:rPr lang="en-US" sz="1800" dirty="0"/>
              <a:t>{</a:t>
            </a:r>
          </a:p>
          <a:p>
            <a:r>
              <a:rPr lang="en-US" sz="1800" dirty="0"/>
              <a:t>      // home page route to the admin section</a:t>
            </a:r>
          </a:p>
          <a:p>
            <a:r>
              <a:rPr lang="en-US" sz="1800" dirty="0"/>
              <a:t>      Route::get('/', function()</a:t>
            </a:r>
          </a:p>
          <a:p>
            <a:r>
              <a:rPr lang="en-US" sz="1800" dirty="0"/>
              <a:t>      {</a:t>
            </a:r>
          </a:p>
          <a:p>
            <a:r>
              <a:rPr lang="en-US" sz="1800" dirty="0"/>
              <a:t>        return 'Admin Home Page';</a:t>
            </a:r>
          </a:p>
          <a:p>
            <a:r>
              <a:rPr lang="en-US" sz="1800" dirty="0"/>
              <a:t>      </a:t>
            </a:r>
            <a:r>
              <a:rPr lang="en-US" sz="1800" dirty="0" smtClean="0"/>
              <a:t>});</a:t>
            </a:r>
            <a:endParaRPr lang="en-US" sz="1800" dirty="0"/>
          </a:p>
        </p:txBody>
      </p:sp>
      <p:sp>
        <p:nvSpPr>
          <p:cNvPr id="14" name="Rectangle 13"/>
          <p:cNvSpPr/>
          <p:nvPr/>
        </p:nvSpPr>
        <p:spPr>
          <a:xfrm>
            <a:off x="519378" y="3213713"/>
            <a:ext cx="11255526" cy="461665"/>
          </a:xfrm>
          <a:prstGeom prst="rect">
            <a:avLst/>
          </a:prstGeom>
        </p:spPr>
        <p:txBody>
          <a:bodyPr wrap="square">
            <a:spAutoFit/>
          </a:bodyPr>
          <a:lstStyle/>
          <a:p>
            <a:r>
              <a:rPr lang="en-US" sz="2400" dirty="0"/>
              <a:t>Route Groups helps us to apply prefixing on all the routes of admin section like below </a:t>
            </a:r>
            <a:endParaRPr lang="th-TH" sz="2400" dirty="0"/>
          </a:p>
        </p:txBody>
      </p:sp>
    </p:spTree>
    <p:extLst>
      <p:ext uri="{BB962C8B-B14F-4D97-AF65-F5344CB8AC3E}">
        <p14:creationId xmlns:p14="http://schemas.microsoft.com/office/powerpoint/2010/main" val="266504755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169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3</a:t>
            </a:r>
            <a:endParaRPr lang="th-TH" dirty="0"/>
          </a:p>
        </p:txBody>
      </p:sp>
      <p:sp>
        <p:nvSpPr>
          <p:cNvPr id="12" name="Rectangle 11"/>
          <p:cNvSpPr/>
          <p:nvPr/>
        </p:nvSpPr>
        <p:spPr>
          <a:xfrm>
            <a:off x="584711" y="1730558"/>
            <a:ext cx="11124859" cy="1569660"/>
          </a:xfrm>
          <a:prstGeom prst="rect">
            <a:avLst/>
          </a:prstGeom>
          <a:ln>
            <a:solidFill>
              <a:schemeClr val="bg1">
                <a:lumMod val="65000"/>
              </a:schemeClr>
            </a:solidFill>
          </a:ln>
        </p:spPr>
        <p:txBody>
          <a:bodyPr wrap="square">
            <a:spAutoFit/>
          </a:bodyPr>
          <a:lstStyle/>
          <a:p>
            <a:r>
              <a:rPr lang="en-US" sz="2400" dirty="0"/>
              <a:t> Route::group(['prefix'=&gt;'admin'],function(){</a:t>
            </a:r>
          </a:p>
          <a:p>
            <a:r>
              <a:rPr lang="en-US" sz="2400" dirty="0"/>
              <a:t> 	Route::get('/','</a:t>
            </a:r>
            <a:r>
              <a:rPr lang="en-US" sz="2400" dirty="0" err="1"/>
              <a:t>AdminController@index</a:t>
            </a:r>
            <a:r>
              <a:rPr lang="en-US" sz="2400" dirty="0"/>
              <a:t>');</a:t>
            </a:r>
          </a:p>
          <a:p>
            <a:r>
              <a:rPr lang="en-US" sz="2400" dirty="0"/>
              <a:t> 	Route::get('account','</a:t>
            </a:r>
            <a:r>
              <a:rPr lang="en-US" sz="2400" dirty="0" err="1"/>
              <a:t>AdminController@account</a:t>
            </a:r>
            <a:r>
              <a:rPr lang="en-US" sz="2400" dirty="0"/>
              <a:t>');</a:t>
            </a:r>
          </a:p>
          <a:p>
            <a:r>
              <a:rPr lang="en-US" sz="2400" dirty="0"/>
              <a:t> });</a:t>
            </a:r>
          </a:p>
        </p:txBody>
      </p:sp>
      <p:sp>
        <p:nvSpPr>
          <p:cNvPr id="10" name="Rectangle 9"/>
          <p:cNvSpPr/>
          <p:nvPr/>
        </p:nvSpPr>
        <p:spPr>
          <a:xfrm>
            <a:off x="521607" y="1210817"/>
            <a:ext cx="1423788" cy="523220"/>
          </a:xfrm>
          <a:prstGeom prst="rect">
            <a:avLst/>
          </a:prstGeom>
        </p:spPr>
        <p:txBody>
          <a:bodyPr wrap="none">
            <a:spAutoFit/>
          </a:bodyPr>
          <a:lstStyle/>
          <a:p>
            <a:r>
              <a:rPr lang="en-US" dirty="0" err="1" smtClean="0"/>
              <a:t>Routes.php</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3" y="3813365"/>
            <a:ext cx="11162357" cy="1959864"/>
          </a:xfrm>
          <a:prstGeom prst="rect">
            <a:avLst/>
          </a:prstGeom>
        </p:spPr>
      </p:pic>
    </p:spTree>
    <p:extLst>
      <p:ext uri="{BB962C8B-B14F-4D97-AF65-F5344CB8AC3E}">
        <p14:creationId xmlns:p14="http://schemas.microsoft.com/office/powerpoint/2010/main" val="2632031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16900"/>
            <a:ext cx="4965360" cy="523220"/>
          </a:xfrm>
          <a:prstGeom prst="rect">
            <a:avLst/>
          </a:prstGeom>
          <a:noFill/>
        </p:spPr>
        <p:txBody>
          <a:bodyPr wrap="square" rtlCol="0">
            <a:spAutoFit/>
          </a:bodyPr>
          <a:lstStyle/>
          <a:p>
            <a:r>
              <a:rPr lang="th-TH" b="1" dirty="0" smtClean="0"/>
              <a:t>ลบ </a:t>
            </a:r>
            <a:r>
              <a:rPr lang="en-US" b="1" dirty="0" smtClean="0"/>
              <a:t>controller </a:t>
            </a:r>
            <a:r>
              <a:rPr lang="th-TH" b="1" dirty="0" smtClean="0"/>
              <a:t>เดิมทิ้งไป</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92517"/>
            <a:ext cx="4381500" cy="40862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617" y="1595156"/>
            <a:ext cx="4161490" cy="4080945"/>
          </a:xfrm>
          <a:prstGeom prst="rect">
            <a:avLst/>
          </a:prstGeom>
        </p:spPr>
      </p:pic>
    </p:spTree>
    <p:extLst>
      <p:ext uri="{BB962C8B-B14F-4D97-AF65-F5344CB8AC3E}">
        <p14:creationId xmlns:p14="http://schemas.microsoft.com/office/powerpoint/2010/main" val="107938343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3</a:t>
            </a:r>
            <a:endParaRPr lang="th-TH" dirty="0"/>
          </a:p>
        </p:txBody>
      </p:sp>
      <p:sp>
        <p:nvSpPr>
          <p:cNvPr id="12" name="Rectangle 11"/>
          <p:cNvSpPr/>
          <p:nvPr/>
        </p:nvSpPr>
        <p:spPr>
          <a:xfrm>
            <a:off x="584711" y="1730558"/>
            <a:ext cx="11124859" cy="4154984"/>
          </a:xfrm>
          <a:prstGeom prst="rect">
            <a:avLst/>
          </a:prstGeom>
          <a:ln>
            <a:solidFill>
              <a:schemeClr val="bg1">
                <a:lumMod val="65000"/>
              </a:schemeClr>
            </a:solidFill>
          </a:ln>
        </p:spPr>
        <p:txBody>
          <a:bodyPr wrap="square">
            <a:spAutoFit/>
          </a:bodyPr>
          <a:lstStyle/>
          <a:p>
            <a:r>
              <a:rPr lang="en-US" sz="2400" dirty="0"/>
              <a:t>class </a:t>
            </a:r>
            <a:r>
              <a:rPr lang="en-US" sz="2400" dirty="0" err="1"/>
              <a:t>AdminController</a:t>
            </a:r>
            <a:r>
              <a:rPr lang="en-US" sz="2400" dirty="0"/>
              <a:t> extends Controller </a:t>
            </a:r>
            <a:r>
              <a:rPr lang="en-US" sz="2400" dirty="0" smtClean="0"/>
              <a:t>{</a:t>
            </a:r>
            <a:endParaRPr lang="en-US" sz="2400" dirty="0"/>
          </a:p>
          <a:p>
            <a:r>
              <a:rPr lang="en-US" sz="2400" dirty="0"/>
              <a:t>	public function index()</a:t>
            </a:r>
          </a:p>
          <a:p>
            <a:r>
              <a:rPr lang="en-US" sz="2400" dirty="0"/>
              <a:t>	{</a:t>
            </a:r>
          </a:p>
          <a:p>
            <a:r>
              <a:rPr lang="en-US" sz="2400" dirty="0"/>
              <a:t>		return "Hello from index";</a:t>
            </a:r>
          </a:p>
          <a:p>
            <a:r>
              <a:rPr lang="en-US" sz="2400" dirty="0"/>
              <a:t>	}</a:t>
            </a:r>
          </a:p>
          <a:p>
            <a:endParaRPr lang="en-US" sz="2400" dirty="0"/>
          </a:p>
          <a:p>
            <a:r>
              <a:rPr lang="en-US" sz="2400" dirty="0"/>
              <a:t>	public function account()</a:t>
            </a:r>
          </a:p>
          <a:p>
            <a:r>
              <a:rPr lang="en-US" sz="2400" dirty="0"/>
              <a:t>	{</a:t>
            </a:r>
          </a:p>
          <a:p>
            <a:r>
              <a:rPr lang="en-US" sz="2400" dirty="0"/>
              <a:t>		return "Admin account </a:t>
            </a:r>
            <a:r>
              <a:rPr lang="en-US" sz="2400" dirty="0" err="1"/>
              <a:t>herer</a:t>
            </a:r>
            <a:r>
              <a:rPr lang="en-US" sz="2400" dirty="0"/>
              <a:t>...";</a:t>
            </a:r>
          </a:p>
          <a:p>
            <a:r>
              <a:rPr lang="en-US" sz="2400" dirty="0"/>
              <a:t>	</a:t>
            </a:r>
            <a:r>
              <a:rPr lang="en-US" sz="2400" dirty="0" smtClean="0"/>
              <a:t>}</a:t>
            </a:r>
            <a:endParaRPr lang="en-US" sz="2400" dirty="0"/>
          </a:p>
          <a:p>
            <a:r>
              <a:rPr lang="en-US" sz="2400" dirty="0"/>
              <a:t>}</a:t>
            </a:r>
          </a:p>
        </p:txBody>
      </p:sp>
      <p:sp>
        <p:nvSpPr>
          <p:cNvPr id="10" name="Rectangle 9"/>
          <p:cNvSpPr/>
          <p:nvPr/>
        </p:nvSpPr>
        <p:spPr>
          <a:xfrm>
            <a:off x="521607" y="1210817"/>
            <a:ext cx="1231427" cy="523220"/>
          </a:xfrm>
          <a:prstGeom prst="rect">
            <a:avLst/>
          </a:prstGeom>
        </p:spPr>
        <p:txBody>
          <a:bodyPr wrap="none">
            <a:spAutoFit/>
          </a:bodyPr>
          <a:lstStyle/>
          <a:p>
            <a:r>
              <a:rPr lang="en-US" dirty="0" smtClean="0"/>
              <a:t>Controller</a:t>
            </a:r>
            <a:endParaRPr lang="th-TH" dirty="0"/>
          </a:p>
        </p:txBody>
      </p:sp>
    </p:spTree>
    <p:extLst>
      <p:ext uri="{BB962C8B-B14F-4D97-AF65-F5344CB8AC3E}">
        <p14:creationId xmlns:p14="http://schemas.microsoft.com/office/powerpoint/2010/main" val="275580648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33570" y="929705"/>
            <a:ext cx="11124859" cy="4093428"/>
          </a:xfrm>
          <a:prstGeom prst="rect">
            <a:avLst/>
          </a:prstGeom>
          <a:ln>
            <a:solidFill>
              <a:schemeClr val="bg1">
                <a:lumMod val="65000"/>
              </a:schemeClr>
            </a:solidFill>
          </a:ln>
        </p:spPr>
        <p:txBody>
          <a:bodyPr wrap="square">
            <a:spAutoFit/>
          </a:bodyPr>
          <a:lstStyle/>
          <a:p>
            <a:r>
              <a:rPr lang="en-US" sz="2000" dirty="0"/>
              <a:t>   // Route to the all posts listing </a:t>
            </a:r>
          </a:p>
          <a:p>
            <a:r>
              <a:rPr lang="en-US" sz="2000" dirty="0"/>
              <a:t>      Route::get('posts', function()</a:t>
            </a:r>
          </a:p>
          <a:p>
            <a:r>
              <a:rPr lang="en-US" sz="2000" dirty="0"/>
              <a:t>      {</a:t>
            </a:r>
          </a:p>
          <a:p>
            <a:r>
              <a:rPr lang="en-US" sz="2000" dirty="0"/>
              <a:t>           return 'Dashboard page';</a:t>
            </a:r>
          </a:p>
          <a:p>
            <a:r>
              <a:rPr lang="en-US" sz="2000" dirty="0"/>
              <a:t>      });</a:t>
            </a:r>
          </a:p>
          <a:p>
            <a:r>
              <a:rPr lang="en-US" sz="2000" dirty="0"/>
              <a:t> </a:t>
            </a:r>
          </a:p>
          <a:p>
            <a:r>
              <a:rPr lang="en-US" sz="2000" dirty="0"/>
              <a:t>      // Route to create a new blog post</a:t>
            </a:r>
          </a:p>
          <a:p>
            <a:r>
              <a:rPr lang="en-US" sz="2000" dirty="0"/>
              <a:t>      Route::get('posts/create', function()</a:t>
            </a:r>
          </a:p>
          <a:p>
            <a:r>
              <a:rPr lang="en-US" sz="2000" dirty="0"/>
              <a:t>      {</a:t>
            </a:r>
          </a:p>
          <a:p>
            <a:r>
              <a:rPr lang="en-US" sz="2000" dirty="0"/>
              <a:t>           return 'New post created';</a:t>
            </a:r>
          </a:p>
          <a:p>
            <a:r>
              <a:rPr lang="en-US" sz="2000" dirty="0"/>
              <a:t>      });</a:t>
            </a:r>
          </a:p>
          <a:p>
            <a:r>
              <a:rPr lang="en-US" sz="2000" dirty="0"/>
              <a:t>});</a:t>
            </a:r>
          </a:p>
          <a:p>
            <a:endParaRPr lang="th-TH" sz="2000" dirty="0"/>
          </a:p>
        </p:txBody>
      </p:sp>
    </p:spTree>
    <p:extLst>
      <p:ext uri="{BB962C8B-B14F-4D97-AF65-F5344CB8AC3E}">
        <p14:creationId xmlns:p14="http://schemas.microsoft.com/office/powerpoint/2010/main" val="173919562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59140" y="1686542"/>
            <a:ext cx="11124859" cy="4401205"/>
          </a:xfrm>
          <a:prstGeom prst="rect">
            <a:avLst/>
          </a:prstGeom>
          <a:ln>
            <a:solidFill>
              <a:schemeClr val="bg1">
                <a:lumMod val="65000"/>
              </a:schemeClr>
            </a:solidFill>
          </a:ln>
        </p:spPr>
        <p:txBody>
          <a:bodyPr wrap="square">
            <a:spAutoFit/>
          </a:bodyPr>
          <a:lstStyle/>
          <a:p>
            <a:r>
              <a:rPr lang="en-US" sz="1400" dirty="0" smtClean="0"/>
              <a:t>Route</a:t>
            </a:r>
            <a:r>
              <a:rPr lang="en-US" sz="1400" dirty="0"/>
              <a:t>::group(array('prefix' =&gt; '</a:t>
            </a:r>
            <a:r>
              <a:rPr lang="en-US" sz="1400" dirty="0" err="1"/>
              <a:t>admin','before</a:t>
            </a:r>
            <a:r>
              <a:rPr lang="en-US" sz="1400" dirty="0"/>
              <a:t>' =&gt; '</a:t>
            </a:r>
            <a:r>
              <a:rPr lang="en-US" sz="1400" dirty="0" err="1"/>
              <a:t>auth</a:t>
            </a:r>
            <a:r>
              <a:rPr lang="en-US" sz="1400" dirty="0"/>
              <a:t>'), function()</a:t>
            </a:r>
          </a:p>
          <a:p>
            <a:r>
              <a:rPr lang="en-US" sz="1400" dirty="0"/>
              <a:t>    {</a:t>
            </a:r>
          </a:p>
          <a:p>
            <a:r>
              <a:rPr lang="en-US" sz="1400" dirty="0"/>
              <a:t>         </a:t>
            </a:r>
            <a:r>
              <a:rPr lang="en-US" sz="1400" dirty="0" smtClean="0"/>
              <a:t>// </a:t>
            </a:r>
            <a:r>
              <a:rPr lang="en-US" sz="1400" dirty="0"/>
              <a:t>home page route to the admin section</a:t>
            </a:r>
          </a:p>
          <a:p>
            <a:r>
              <a:rPr lang="en-US" sz="1400" dirty="0"/>
              <a:t>        Route::get('/', function()</a:t>
            </a:r>
          </a:p>
          <a:p>
            <a:r>
              <a:rPr lang="en-US" sz="1400" dirty="0"/>
              <a:t>        {</a:t>
            </a:r>
          </a:p>
          <a:p>
            <a:r>
              <a:rPr lang="en-US" sz="1400" dirty="0"/>
              <a:t>            return 'Admin Home Page';</a:t>
            </a:r>
          </a:p>
          <a:p>
            <a:r>
              <a:rPr lang="en-US" sz="1400" dirty="0"/>
              <a:t>        });</a:t>
            </a:r>
          </a:p>
          <a:p>
            <a:r>
              <a:rPr lang="en-US" sz="1400" dirty="0"/>
              <a:t> </a:t>
            </a:r>
          </a:p>
          <a:p>
            <a:r>
              <a:rPr lang="en-US" sz="1400" dirty="0"/>
              <a:t>        // Route to the all posts listing </a:t>
            </a:r>
          </a:p>
          <a:p>
            <a:r>
              <a:rPr lang="en-US" sz="1400" dirty="0"/>
              <a:t>        Route::get('posts', function()</a:t>
            </a:r>
          </a:p>
          <a:p>
            <a:r>
              <a:rPr lang="en-US" sz="1400" dirty="0"/>
              <a:t>        {</a:t>
            </a:r>
          </a:p>
          <a:p>
            <a:r>
              <a:rPr lang="en-US" sz="1400" dirty="0"/>
              <a:t>            return 'Dashboard page';</a:t>
            </a:r>
          </a:p>
          <a:p>
            <a:r>
              <a:rPr lang="en-US" sz="1400" dirty="0"/>
              <a:t>        });</a:t>
            </a:r>
          </a:p>
          <a:p>
            <a:r>
              <a:rPr lang="en-US" sz="1400" dirty="0"/>
              <a:t> </a:t>
            </a:r>
          </a:p>
          <a:p>
            <a:r>
              <a:rPr lang="en-US" sz="1400" dirty="0"/>
              <a:t>        // Route to create a new blog post</a:t>
            </a:r>
          </a:p>
          <a:p>
            <a:r>
              <a:rPr lang="en-US" sz="1400" dirty="0"/>
              <a:t>        Route::get('posts/create', function()</a:t>
            </a:r>
          </a:p>
          <a:p>
            <a:r>
              <a:rPr lang="en-US" sz="1400" dirty="0"/>
              <a:t>        {</a:t>
            </a:r>
          </a:p>
          <a:p>
            <a:r>
              <a:rPr lang="en-US" sz="1400" dirty="0"/>
              <a:t>            return 'New post created';</a:t>
            </a:r>
          </a:p>
          <a:p>
            <a:r>
              <a:rPr lang="en-US" sz="1400" dirty="0"/>
              <a:t>        });</a:t>
            </a:r>
          </a:p>
          <a:p>
            <a:r>
              <a:rPr lang="en-US" sz="1400" dirty="0"/>
              <a:t>    });</a:t>
            </a:r>
            <a:endParaRPr lang="th-TH" sz="1400" dirty="0"/>
          </a:p>
        </p:txBody>
      </p:sp>
      <p:sp>
        <p:nvSpPr>
          <p:cNvPr id="2" name="Rectangle 1"/>
          <p:cNvSpPr/>
          <p:nvPr/>
        </p:nvSpPr>
        <p:spPr>
          <a:xfrm>
            <a:off x="464457" y="929705"/>
            <a:ext cx="11278810" cy="707886"/>
          </a:xfrm>
          <a:prstGeom prst="rect">
            <a:avLst/>
          </a:prstGeom>
        </p:spPr>
        <p:txBody>
          <a:bodyPr wrap="square">
            <a:spAutoFit/>
          </a:bodyPr>
          <a:lstStyle/>
          <a:p>
            <a:r>
              <a:rPr lang="th-TH" sz="2000" dirty="0"/>
              <a:t>Now our next step is to protect all the /admin routes from other users. This we can achieve using Routes Filters. Route filters provide a way to to limit access to the routes, which is useful for creating authentication to all the routes which are accessible after authentication.</a:t>
            </a:r>
          </a:p>
        </p:txBody>
      </p:sp>
    </p:spTree>
    <p:extLst>
      <p:ext uri="{BB962C8B-B14F-4D97-AF65-F5344CB8AC3E}">
        <p14:creationId xmlns:p14="http://schemas.microsoft.com/office/powerpoint/2010/main" val="173104343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826338"/>
            <a:ext cx="1303562" cy="523220"/>
          </a:xfrm>
          <a:prstGeom prst="rect">
            <a:avLst/>
          </a:prstGeom>
        </p:spPr>
        <p:txBody>
          <a:bodyPr wrap="none">
            <a:spAutoFit/>
          </a:bodyPr>
          <a:lstStyle/>
          <a:p>
            <a:r>
              <a:rPr lang="en-US" dirty="0" smtClean="0"/>
              <a:t>Example 4</a:t>
            </a:r>
            <a:endParaRPr lang="th-TH" dirty="0"/>
          </a:p>
        </p:txBody>
      </p:sp>
      <p:sp>
        <p:nvSpPr>
          <p:cNvPr id="12" name="Rectangle 11"/>
          <p:cNvSpPr/>
          <p:nvPr/>
        </p:nvSpPr>
        <p:spPr>
          <a:xfrm>
            <a:off x="584711" y="1730558"/>
            <a:ext cx="11124859" cy="4524315"/>
          </a:xfrm>
          <a:prstGeom prst="rect">
            <a:avLst/>
          </a:prstGeom>
          <a:ln>
            <a:solidFill>
              <a:schemeClr val="bg1">
                <a:lumMod val="65000"/>
              </a:schemeClr>
            </a:solidFill>
          </a:ln>
        </p:spPr>
        <p:txBody>
          <a:bodyPr wrap="square">
            <a:spAutoFit/>
          </a:bodyPr>
          <a:lstStyle/>
          <a:p>
            <a:r>
              <a:rPr lang="en-US" sz="1800" dirty="0"/>
              <a:t>Route::group(array('prefix' =&gt; '</a:t>
            </a:r>
            <a:r>
              <a:rPr lang="en-US" sz="1800" dirty="0" err="1"/>
              <a:t>admin','middleware</a:t>
            </a:r>
            <a:r>
              <a:rPr lang="en-US" sz="1800" dirty="0"/>
              <a:t>' =&gt; '</a:t>
            </a:r>
            <a:r>
              <a:rPr lang="en-US" sz="1800" dirty="0" err="1"/>
              <a:t>auth</a:t>
            </a:r>
            <a:r>
              <a:rPr lang="en-US" sz="1800" dirty="0"/>
              <a:t>'), function</a:t>
            </a:r>
            <a:r>
              <a:rPr lang="en-US" sz="1800" dirty="0" smtClean="0"/>
              <a:t>(){</a:t>
            </a:r>
            <a:endParaRPr lang="en-US" sz="1800" dirty="0"/>
          </a:p>
          <a:p>
            <a:r>
              <a:rPr lang="en-US" sz="1800" dirty="0"/>
              <a:t>	Route::get('/', function()</a:t>
            </a:r>
          </a:p>
          <a:p>
            <a:r>
              <a:rPr lang="en-US" sz="1800" dirty="0"/>
              <a:t>	{</a:t>
            </a:r>
          </a:p>
          <a:p>
            <a:r>
              <a:rPr lang="en-US" sz="1800" dirty="0"/>
              <a:t>		return "Admin Home Page";</a:t>
            </a:r>
          </a:p>
          <a:p>
            <a:r>
              <a:rPr lang="en-US" sz="1800" dirty="0"/>
              <a:t>	});</a:t>
            </a:r>
          </a:p>
          <a:p>
            <a:endParaRPr lang="en-US" sz="1800" dirty="0"/>
          </a:p>
          <a:p>
            <a:r>
              <a:rPr lang="en-US" sz="1800" dirty="0"/>
              <a:t>	Route::get('post', function()</a:t>
            </a:r>
          </a:p>
          <a:p>
            <a:r>
              <a:rPr lang="en-US" sz="1800" dirty="0"/>
              <a:t>	{</a:t>
            </a:r>
          </a:p>
          <a:p>
            <a:r>
              <a:rPr lang="en-US" sz="1800" dirty="0"/>
              <a:t>	   	return "Dashboard page";</a:t>
            </a:r>
          </a:p>
          <a:p>
            <a:r>
              <a:rPr lang="en-US" sz="1800" dirty="0"/>
              <a:t>	});</a:t>
            </a:r>
          </a:p>
          <a:p>
            <a:endParaRPr lang="en-US" sz="1800" dirty="0"/>
          </a:p>
          <a:p>
            <a:r>
              <a:rPr lang="en-US" sz="1800" dirty="0"/>
              <a:t>	Route::get('post/create', function()</a:t>
            </a:r>
          </a:p>
          <a:p>
            <a:r>
              <a:rPr lang="en-US" sz="1800" dirty="0"/>
              <a:t>	{</a:t>
            </a:r>
          </a:p>
          <a:p>
            <a:r>
              <a:rPr lang="en-US" sz="1800" dirty="0"/>
              <a:t>	   	return "New post created";</a:t>
            </a:r>
          </a:p>
          <a:p>
            <a:r>
              <a:rPr lang="en-US" sz="1800" dirty="0"/>
              <a:t>	</a:t>
            </a:r>
            <a:r>
              <a:rPr lang="en-US" sz="1800" dirty="0" smtClean="0"/>
              <a:t>});</a:t>
            </a:r>
            <a:endParaRPr lang="en-US" sz="1800" dirty="0"/>
          </a:p>
          <a:p>
            <a:r>
              <a:rPr lang="en-US" sz="1800" dirty="0"/>
              <a:t>});</a:t>
            </a:r>
          </a:p>
        </p:txBody>
      </p:sp>
      <p:sp>
        <p:nvSpPr>
          <p:cNvPr id="10" name="Rectangle 9"/>
          <p:cNvSpPr/>
          <p:nvPr/>
        </p:nvSpPr>
        <p:spPr>
          <a:xfrm>
            <a:off x="521607" y="1210817"/>
            <a:ext cx="939681" cy="523220"/>
          </a:xfrm>
          <a:prstGeom prst="rect">
            <a:avLst/>
          </a:prstGeom>
        </p:spPr>
        <p:txBody>
          <a:bodyPr wrap="none">
            <a:spAutoFit/>
          </a:bodyPr>
          <a:lstStyle/>
          <a:p>
            <a:r>
              <a:rPr lang="en-US" dirty="0" smtClean="0"/>
              <a:t>Routes</a:t>
            </a:r>
            <a:endParaRPr lang="th-TH" dirty="0"/>
          </a:p>
        </p:txBody>
      </p:sp>
    </p:spTree>
    <p:extLst>
      <p:ext uri="{BB962C8B-B14F-4D97-AF65-F5344CB8AC3E}">
        <p14:creationId xmlns:p14="http://schemas.microsoft.com/office/powerpoint/2010/main" val="339012409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59140" y="1686542"/>
            <a:ext cx="11124859" cy="2031325"/>
          </a:xfrm>
          <a:prstGeom prst="rect">
            <a:avLst/>
          </a:prstGeom>
          <a:ln>
            <a:solidFill>
              <a:schemeClr val="bg1">
                <a:lumMod val="65000"/>
              </a:schemeClr>
            </a:solidFill>
          </a:ln>
        </p:spPr>
        <p:txBody>
          <a:bodyPr wrap="square">
            <a:spAutoFit/>
          </a:bodyPr>
          <a:lstStyle/>
          <a:p>
            <a:r>
              <a:rPr lang="en-US" sz="1800" dirty="0"/>
              <a:t>Route::filter('old', function() </a:t>
            </a:r>
          </a:p>
          <a:p>
            <a:r>
              <a:rPr lang="en-US" sz="1800" dirty="0"/>
              <a:t>{</a:t>
            </a:r>
          </a:p>
          <a:p>
            <a:r>
              <a:rPr lang="en-US" sz="1800" dirty="0"/>
              <a:t>  if(Input::get('age') &lt; 200)</a:t>
            </a:r>
          </a:p>
          <a:p>
            <a:r>
              <a:rPr lang="en-US" sz="1800" dirty="0"/>
              <a:t>  {</a:t>
            </a:r>
          </a:p>
          <a:p>
            <a:r>
              <a:rPr lang="en-US" sz="1800" dirty="0"/>
              <a:t>    return Redirect::to('home');</a:t>
            </a:r>
          </a:p>
          <a:p>
            <a:r>
              <a:rPr lang="en-US" sz="1800" dirty="0"/>
              <a:t>  }</a:t>
            </a:r>
          </a:p>
          <a:p>
            <a:r>
              <a:rPr lang="en-US" sz="1800" dirty="0"/>
              <a:t>});</a:t>
            </a:r>
            <a:endParaRPr lang="th-TH" sz="1800" dirty="0"/>
          </a:p>
        </p:txBody>
      </p:sp>
      <p:sp>
        <p:nvSpPr>
          <p:cNvPr id="2" name="Rectangle 1"/>
          <p:cNvSpPr/>
          <p:nvPr/>
        </p:nvSpPr>
        <p:spPr>
          <a:xfrm>
            <a:off x="464457" y="929705"/>
            <a:ext cx="11278810" cy="707886"/>
          </a:xfrm>
          <a:prstGeom prst="rect">
            <a:avLst/>
          </a:prstGeom>
        </p:spPr>
        <p:txBody>
          <a:bodyPr wrap="square">
            <a:spAutoFit/>
          </a:bodyPr>
          <a:lstStyle/>
          <a:p>
            <a:r>
              <a:rPr lang="en-US" sz="2000" dirty="0"/>
              <a:t>In </a:t>
            </a:r>
            <a:r>
              <a:rPr lang="en-US" sz="2000" dirty="0" err="1"/>
              <a:t>Laravel</a:t>
            </a:r>
            <a:r>
              <a:rPr lang="en-US" sz="2000" dirty="0"/>
              <a:t> framework  there are so many inbuilt filters like </a:t>
            </a:r>
            <a:r>
              <a:rPr lang="en-US" sz="2000" dirty="0" err="1"/>
              <a:t>auth</a:t>
            </a:r>
            <a:r>
              <a:rPr lang="en-US" sz="2000" dirty="0"/>
              <a:t>, </a:t>
            </a:r>
            <a:r>
              <a:rPr lang="en-US" sz="2000" dirty="0" err="1"/>
              <a:t>auth.basic</a:t>
            </a:r>
            <a:r>
              <a:rPr lang="en-US" sz="2000" dirty="0"/>
              <a:t>, guest and </a:t>
            </a:r>
            <a:r>
              <a:rPr lang="en-US" sz="2000" dirty="0" err="1"/>
              <a:t>csrf</a:t>
            </a:r>
            <a:r>
              <a:rPr lang="en-US" sz="2000" dirty="0"/>
              <a:t> filters. All these filters are located in app/</a:t>
            </a:r>
            <a:r>
              <a:rPr lang="en-US" sz="2000" dirty="0" err="1"/>
              <a:t>filters.php</a:t>
            </a:r>
            <a:r>
              <a:rPr lang="en-US" sz="2000" dirty="0"/>
              <a:t> </a:t>
            </a:r>
            <a:r>
              <a:rPr lang="en-US" sz="2000" dirty="0" err="1"/>
              <a:t>file.You</a:t>
            </a:r>
            <a:r>
              <a:rPr lang="en-US" sz="2000" dirty="0"/>
              <a:t> can define your own Route Filter like </a:t>
            </a:r>
            <a:r>
              <a:rPr lang="en-US" sz="2000" dirty="0" err="1"/>
              <a:t>Laravel</a:t>
            </a:r>
            <a:r>
              <a:rPr lang="en-US" sz="2000" dirty="0"/>
              <a:t> </a:t>
            </a:r>
            <a:r>
              <a:rPr lang="en-US" sz="2000" dirty="0" err="1"/>
              <a:t>Auth</a:t>
            </a:r>
            <a:r>
              <a:rPr lang="en-US" sz="2000" dirty="0"/>
              <a:t> filter. Let's define our own Route Filter</a:t>
            </a:r>
            <a:endParaRPr lang="th-TH" sz="2000" dirty="0"/>
          </a:p>
        </p:txBody>
      </p:sp>
      <p:sp>
        <p:nvSpPr>
          <p:cNvPr id="5" name="Rectangle 4"/>
          <p:cNvSpPr/>
          <p:nvPr/>
        </p:nvSpPr>
        <p:spPr>
          <a:xfrm>
            <a:off x="449415" y="3870264"/>
            <a:ext cx="3324949" cy="369332"/>
          </a:xfrm>
          <a:prstGeom prst="rect">
            <a:avLst/>
          </a:prstGeom>
        </p:spPr>
        <p:txBody>
          <a:bodyPr wrap="none">
            <a:spAutoFit/>
          </a:bodyPr>
          <a:lstStyle/>
          <a:p>
            <a:r>
              <a:rPr lang="th-TH" sz="1800" dirty="0"/>
              <a:t>Let's use the defined filter in one of the Route.</a:t>
            </a:r>
          </a:p>
        </p:txBody>
      </p:sp>
      <p:sp>
        <p:nvSpPr>
          <p:cNvPr id="7" name="Rectangle 6"/>
          <p:cNvSpPr/>
          <p:nvPr/>
        </p:nvSpPr>
        <p:spPr>
          <a:xfrm>
            <a:off x="559139" y="4319324"/>
            <a:ext cx="11124859" cy="1631216"/>
          </a:xfrm>
          <a:prstGeom prst="rect">
            <a:avLst/>
          </a:prstGeom>
          <a:ln>
            <a:solidFill>
              <a:schemeClr val="bg1">
                <a:lumMod val="65000"/>
              </a:schemeClr>
            </a:solidFill>
          </a:ln>
        </p:spPr>
        <p:txBody>
          <a:bodyPr wrap="square">
            <a:spAutoFit/>
          </a:bodyPr>
          <a:lstStyle/>
          <a:p>
            <a:r>
              <a:rPr lang="th-TH" sz="2000" dirty="0"/>
              <a:t>Route::get('user', array('before' =&gt; 'old', function() {</a:t>
            </a:r>
          </a:p>
          <a:p>
            <a:r>
              <a:rPr lang="th-TH" sz="2000" dirty="0"/>
              <a:t> </a:t>
            </a:r>
          </a:p>
          <a:p>
            <a:r>
              <a:rPr lang="th-TH" sz="2000" dirty="0"/>
              <a:t>   return 'You are 200 years old!';</a:t>
            </a:r>
          </a:p>
          <a:p>
            <a:r>
              <a:rPr lang="th-TH" sz="2000" dirty="0"/>
              <a:t> </a:t>
            </a:r>
          </a:p>
          <a:p>
            <a:r>
              <a:rPr lang="th-TH" sz="2000" dirty="0"/>
              <a:t>}));</a:t>
            </a:r>
          </a:p>
        </p:txBody>
      </p:sp>
    </p:spTree>
    <p:extLst>
      <p:ext uri="{BB962C8B-B14F-4D97-AF65-F5344CB8AC3E}">
        <p14:creationId xmlns:p14="http://schemas.microsoft.com/office/powerpoint/2010/main" val="166009145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559139" y="1482212"/>
            <a:ext cx="11124859" cy="369332"/>
          </a:xfrm>
          <a:prstGeom prst="rect">
            <a:avLst/>
          </a:prstGeom>
          <a:ln>
            <a:solidFill>
              <a:schemeClr val="bg1">
                <a:lumMod val="65000"/>
              </a:schemeClr>
            </a:solidFill>
          </a:ln>
        </p:spPr>
        <p:txBody>
          <a:bodyPr wrap="square">
            <a:spAutoFit/>
          </a:bodyPr>
          <a:lstStyle/>
          <a:p>
            <a:r>
              <a:rPr lang="en-US" sz="1800" dirty="0"/>
              <a:t>Route::filter('foo', '</a:t>
            </a:r>
            <a:r>
              <a:rPr lang="en-US" sz="1800" dirty="0" err="1"/>
              <a:t>FooFilter</a:t>
            </a:r>
            <a:r>
              <a:rPr lang="en-US" sz="1800" dirty="0"/>
              <a:t>');</a:t>
            </a:r>
            <a:endParaRPr lang="th-TH" sz="1800" dirty="0"/>
          </a:p>
        </p:txBody>
      </p:sp>
      <p:sp>
        <p:nvSpPr>
          <p:cNvPr id="2" name="Rectangle 1"/>
          <p:cNvSpPr/>
          <p:nvPr/>
        </p:nvSpPr>
        <p:spPr>
          <a:xfrm>
            <a:off x="464457" y="929705"/>
            <a:ext cx="11278810" cy="400110"/>
          </a:xfrm>
          <a:prstGeom prst="rect">
            <a:avLst/>
          </a:prstGeom>
        </p:spPr>
        <p:txBody>
          <a:bodyPr wrap="square">
            <a:spAutoFit/>
          </a:bodyPr>
          <a:lstStyle/>
          <a:p>
            <a:r>
              <a:rPr lang="en-US" sz="2000" dirty="0"/>
              <a:t>For advanced filtering, it's better to use a class instead of Closure. We can register a class based filter like below</a:t>
            </a:r>
            <a:endParaRPr lang="th-TH" sz="2000" dirty="0"/>
          </a:p>
        </p:txBody>
      </p:sp>
      <p:sp>
        <p:nvSpPr>
          <p:cNvPr id="5" name="Rectangle 4"/>
          <p:cNvSpPr/>
          <p:nvPr/>
        </p:nvSpPr>
        <p:spPr>
          <a:xfrm>
            <a:off x="464457" y="2015817"/>
            <a:ext cx="4475905" cy="369332"/>
          </a:xfrm>
          <a:prstGeom prst="rect">
            <a:avLst/>
          </a:prstGeom>
        </p:spPr>
        <p:txBody>
          <a:bodyPr wrap="none">
            <a:spAutoFit/>
          </a:bodyPr>
          <a:lstStyle/>
          <a:p>
            <a:r>
              <a:rPr lang="en-US" sz="1800" dirty="0"/>
              <a:t>By default, the filter method on the </a:t>
            </a:r>
            <a:r>
              <a:rPr lang="en-US" sz="1800" dirty="0" err="1"/>
              <a:t>FooFilter</a:t>
            </a:r>
            <a:r>
              <a:rPr lang="en-US" sz="1800" dirty="0"/>
              <a:t> class will be called</a:t>
            </a:r>
            <a:endParaRPr lang="th-TH" sz="1800" dirty="0"/>
          </a:p>
        </p:txBody>
      </p:sp>
      <p:sp>
        <p:nvSpPr>
          <p:cNvPr id="7" name="Rectangle 6"/>
          <p:cNvSpPr/>
          <p:nvPr/>
        </p:nvSpPr>
        <p:spPr>
          <a:xfrm>
            <a:off x="559139" y="2549422"/>
            <a:ext cx="11124859" cy="3477875"/>
          </a:xfrm>
          <a:prstGeom prst="rect">
            <a:avLst/>
          </a:prstGeom>
          <a:ln>
            <a:solidFill>
              <a:schemeClr val="bg1">
                <a:lumMod val="65000"/>
              </a:schemeClr>
            </a:solidFill>
          </a:ln>
        </p:spPr>
        <p:txBody>
          <a:bodyPr wrap="square">
            <a:spAutoFit/>
          </a:bodyPr>
          <a:lstStyle/>
          <a:p>
            <a:r>
              <a:rPr lang="en-US" sz="2000" dirty="0"/>
              <a:t>Class </a:t>
            </a:r>
            <a:r>
              <a:rPr lang="en-US" sz="2000" dirty="0" err="1"/>
              <a:t>FooFilter</a:t>
            </a:r>
            <a:r>
              <a:rPr lang="en-US" sz="2000" dirty="0"/>
              <a:t>{</a:t>
            </a:r>
          </a:p>
          <a:p>
            <a:r>
              <a:rPr lang="en-US" sz="2000" dirty="0"/>
              <a:t> </a:t>
            </a:r>
          </a:p>
          <a:p>
            <a:r>
              <a:rPr lang="en-US" sz="2000" dirty="0"/>
              <a:t>   public function filter()</a:t>
            </a:r>
          </a:p>
          <a:p>
            <a:r>
              <a:rPr lang="en-US" sz="2000" dirty="0"/>
              <a:t>  </a:t>
            </a:r>
          </a:p>
          <a:p>
            <a:r>
              <a:rPr lang="en-US" sz="2000" dirty="0"/>
              <a:t>   {</a:t>
            </a:r>
          </a:p>
          <a:p>
            <a:r>
              <a:rPr lang="en-US" sz="2000" dirty="0"/>
              <a:t> </a:t>
            </a:r>
          </a:p>
          <a:p>
            <a:r>
              <a:rPr lang="en-US" sz="2000" dirty="0"/>
              <a:t>       // code logic will go here</a:t>
            </a:r>
          </a:p>
          <a:p>
            <a:r>
              <a:rPr lang="en-US" sz="2000" dirty="0"/>
              <a:t> </a:t>
            </a:r>
          </a:p>
          <a:p>
            <a:r>
              <a:rPr lang="en-US" sz="2000" dirty="0"/>
              <a:t>    }</a:t>
            </a:r>
          </a:p>
          <a:p>
            <a:r>
              <a:rPr lang="en-US" sz="2000" dirty="0"/>
              <a:t> </a:t>
            </a:r>
          </a:p>
          <a:p>
            <a:r>
              <a:rPr lang="en-US" sz="2000" dirty="0"/>
              <a:t>}</a:t>
            </a:r>
            <a:endParaRPr lang="th-TH" sz="2000" dirty="0"/>
          </a:p>
        </p:txBody>
      </p:sp>
    </p:spTree>
    <p:extLst>
      <p:ext uri="{BB962C8B-B14F-4D97-AF65-F5344CB8AC3E}">
        <p14:creationId xmlns:p14="http://schemas.microsoft.com/office/powerpoint/2010/main" val="406512757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64457" y="929705"/>
            <a:ext cx="11278810" cy="400110"/>
          </a:xfrm>
          <a:prstGeom prst="rect">
            <a:avLst/>
          </a:prstGeom>
        </p:spPr>
        <p:txBody>
          <a:bodyPr wrap="square">
            <a:spAutoFit/>
          </a:bodyPr>
          <a:lstStyle/>
          <a:p>
            <a:r>
              <a:rPr lang="en-US" sz="2000" dirty="0"/>
              <a:t>To know more about </a:t>
            </a:r>
            <a:r>
              <a:rPr lang="en-US" sz="2000" dirty="0" err="1"/>
              <a:t>Laravel</a:t>
            </a:r>
            <a:r>
              <a:rPr lang="en-US" sz="2000" dirty="0"/>
              <a:t> Global and Default filters check app/</a:t>
            </a:r>
            <a:r>
              <a:rPr lang="en-US" sz="2000" dirty="0" err="1"/>
              <a:t>filters.php</a:t>
            </a:r>
            <a:r>
              <a:rPr lang="en-US" sz="2000" dirty="0"/>
              <a:t> file</a:t>
            </a:r>
            <a:endParaRPr lang="th-TH" sz="2000" dirty="0"/>
          </a:p>
        </p:txBody>
      </p:sp>
      <p:sp>
        <p:nvSpPr>
          <p:cNvPr id="7" name="Rectangle 6"/>
          <p:cNvSpPr/>
          <p:nvPr/>
        </p:nvSpPr>
        <p:spPr>
          <a:xfrm>
            <a:off x="521607" y="1541213"/>
            <a:ext cx="3745593" cy="3170099"/>
          </a:xfrm>
          <a:prstGeom prst="rect">
            <a:avLst/>
          </a:prstGeom>
          <a:ln>
            <a:solidFill>
              <a:schemeClr val="bg1">
                <a:lumMod val="65000"/>
              </a:schemeClr>
            </a:solidFill>
          </a:ln>
        </p:spPr>
        <p:txBody>
          <a:bodyPr wrap="square">
            <a:spAutoFit/>
          </a:bodyPr>
          <a:lstStyle/>
          <a:p>
            <a:r>
              <a:rPr lang="en-US" sz="2000" dirty="0"/>
              <a:t>App::before(function($request)</a:t>
            </a:r>
          </a:p>
          <a:p>
            <a:r>
              <a:rPr lang="en-US" sz="2000" dirty="0"/>
              <a:t>{</a:t>
            </a:r>
          </a:p>
          <a:p>
            <a:r>
              <a:rPr lang="en-US" sz="2000" dirty="0"/>
              <a:t>     //</a:t>
            </a:r>
          </a:p>
          <a:p>
            <a:r>
              <a:rPr lang="en-US" sz="2000" dirty="0"/>
              <a:t>});</a:t>
            </a:r>
          </a:p>
          <a:p>
            <a:r>
              <a:rPr lang="en-US" sz="2000" dirty="0"/>
              <a:t> </a:t>
            </a:r>
          </a:p>
          <a:p>
            <a:r>
              <a:rPr lang="en-US" sz="2000" dirty="0"/>
              <a:t>App::after(function($</a:t>
            </a:r>
            <a:r>
              <a:rPr lang="en-US" sz="2000" dirty="0" err="1"/>
              <a:t>request,$response</a:t>
            </a:r>
            <a:r>
              <a:rPr lang="en-US" sz="2000" dirty="0"/>
              <a:t>)</a:t>
            </a:r>
          </a:p>
          <a:p>
            <a:r>
              <a:rPr lang="en-US" sz="2000" dirty="0"/>
              <a:t>{</a:t>
            </a:r>
          </a:p>
          <a:p>
            <a:r>
              <a:rPr lang="en-US" sz="2000" dirty="0"/>
              <a:t> //</a:t>
            </a:r>
          </a:p>
          <a:p>
            <a:r>
              <a:rPr lang="en-US" sz="2000" dirty="0"/>
              <a:t>});</a:t>
            </a:r>
          </a:p>
          <a:p>
            <a:r>
              <a:rPr lang="en-US" sz="2000" dirty="0"/>
              <a:t> </a:t>
            </a:r>
            <a:endParaRPr lang="th-TH" sz="2000" dirty="0"/>
          </a:p>
        </p:txBody>
      </p:sp>
      <p:sp>
        <p:nvSpPr>
          <p:cNvPr id="11" name="Rectangle 10"/>
          <p:cNvSpPr/>
          <p:nvPr/>
        </p:nvSpPr>
        <p:spPr>
          <a:xfrm>
            <a:off x="4424741" y="1541212"/>
            <a:ext cx="3449259" cy="3539430"/>
          </a:xfrm>
          <a:prstGeom prst="rect">
            <a:avLst/>
          </a:prstGeom>
          <a:ln>
            <a:solidFill>
              <a:schemeClr val="bg1">
                <a:lumMod val="65000"/>
              </a:schemeClr>
            </a:solidFill>
          </a:ln>
        </p:spPr>
        <p:txBody>
          <a:bodyPr wrap="square">
            <a:spAutoFit/>
          </a:bodyPr>
          <a:lstStyle/>
          <a:p>
            <a:r>
              <a:rPr lang="en-US" sz="1600" dirty="0"/>
              <a:t>Route::filter('</a:t>
            </a:r>
            <a:r>
              <a:rPr lang="en-US" sz="1600" dirty="0" err="1"/>
              <a:t>auth</a:t>
            </a:r>
            <a:r>
              <a:rPr lang="en-US" sz="1600" dirty="0"/>
              <a:t>', function()</a:t>
            </a:r>
          </a:p>
          <a:p>
            <a:r>
              <a:rPr lang="en-US" sz="1600" dirty="0"/>
              <a:t>{</a:t>
            </a:r>
          </a:p>
          <a:p>
            <a:r>
              <a:rPr lang="en-US" sz="1600" dirty="0"/>
              <a:t>    if (</a:t>
            </a:r>
            <a:r>
              <a:rPr lang="en-US" sz="1600" dirty="0" err="1"/>
              <a:t>Auth</a:t>
            </a:r>
            <a:r>
              <a:rPr lang="en-US" sz="1600" dirty="0"/>
              <a:t>::guest())</a:t>
            </a:r>
          </a:p>
          <a:p>
            <a:r>
              <a:rPr lang="en-US" sz="1600" dirty="0"/>
              <a:t>    {</a:t>
            </a:r>
          </a:p>
          <a:p>
            <a:r>
              <a:rPr lang="en-US" sz="1600" dirty="0"/>
              <a:t>        if (Request::</a:t>
            </a:r>
            <a:r>
              <a:rPr lang="en-US" sz="1600" dirty="0" err="1"/>
              <a:t>ajax</a:t>
            </a:r>
            <a:r>
              <a:rPr lang="en-US" sz="1600" dirty="0"/>
              <a:t>())</a:t>
            </a:r>
          </a:p>
          <a:p>
            <a:r>
              <a:rPr lang="en-US" sz="1600" dirty="0"/>
              <a:t>        {</a:t>
            </a:r>
          </a:p>
          <a:p>
            <a:r>
              <a:rPr lang="en-US" sz="1600" dirty="0"/>
              <a:t>            return Response::make('Unauthorized', 401);</a:t>
            </a:r>
          </a:p>
          <a:p>
            <a:r>
              <a:rPr lang="en-US" sz="1600" dirty="0"/>
              <a:t>        }</a:t>
            </a:r>
          </a:p>
          <a:p>
            <a:r>
              <a:rPr lang="en-US" sz="1600" dirty="0"/>
              <a:t>        else</a:t>
            </a:r>
          </a:p>
          <a:p>
            <a:r>
              <a:rPr lang="en-US" sz="1600" dirty="0"/>
              <a:t>        {</a:t>
            </a:r>
          </a:p>
          <a:p>
            <a:r>
              <a:rPr lang="en-US" sz="1600" dirty="0"/>
              <a:t>            return Redirect::guest('login');</a:t>
            </a:r>
          </a:p>
          <a:p>
            <a:r>
              <a:rPr lang="en-US" sz="1600" dirty="0"/>
              <a:t>        }</a:t>
            </a:r>
          </a:p>
          <a:p>
            <a:r>
              <a:rPr lang="en-US" sz="1600" dirty="0"/>
              <a:t>    }</a:t>
            </a:r>
          </a:p>
          <a:p>
            <a:r>
              <a:rPr lang="en-US" sz="1600" dirty="0"/>
              <a:t>});</a:t>
            </a:r>
            <a:endParaRPr lang="th-TH" sz="1600" dirty="0"/>
          </a:p>
        </p:txBody>
      </p:sp>
      <p:sp>
        <p:nvSpPr>
          <p:cNvPr id="13" name="Rectangle 12"/>
          <p:cNvSpPr/>
          <p:nvPr/>
        </p:nvSpPr>
        <p:spPr>
          <a:xfrm>
            <a:off x="8031541" y="1541212"/>
            <a:ext cx="3813326" cy="4524315"/>
          </a:xfrm>
          <a:prstGeom prst="rect">
            <a:avLst/>
          </a:prstGeom>
          <a:ln>
            <a:solidFill>
              <a:schemeClr val="bg1">
                <a:lumMod val="65000"/>
              </a:schemeClr>
            </a:solidFill>
          </a:ln>
        </p:spPr>
        <p:txBody>
          <a:bodyPr wrap="square">
            <a:spAutoFit/>
          </a:bodyPr>
          <a:lstStyle/>
          <a:p>
            <a:r>
              <a:rPr lang="en-US" sz="1600" dirty="0"/>
              <a:t>Route::filter('</a:t>
            </a:r>
            <a:r>
              <a:rPr lang="en-US" sz="1600" dirty="0" err="1"/>
              <a:t>auth.basic</a:t>
            </a:r>
            <a:r>
              <a:rPr lang="en-US" sz="1600" dirty="0"/>
              <a:t>', function()</a:t>
            </a:r>
          </a:p>
          <a:p>
            <a:r>
              <a:rPr lang="en-US" sz="1600" dirty="0"/>
              <a:t>{</a:t>
            </a:r>
          </a:p>
          <a:p>
            <a:r>
              <a:rPr lang="en-US" sz="1600" dirty="0"/>
              <a:t>    return </a:t>
            </a:r>
            <a:r>
              <a:rPr lang="en-US" sz="1600" dirty="0" err="1"/>
              <a:t>Auth</a:t>
            </a:r>
            <a:r>
              <a:rPr lang="en-US" sz="1600" dirty="0"/>
              <a:t>::basic();</a:t>
            </a:r>
          </a:p>
          <a:p>
            <a:r>
              <a:rPr lang="en-US" sz="1600" dirty="0"/>
              <a:t>});</a:t>
            </a:r>
          </a:p>
          <a:p>
            <a:r>
              <a:rPr lang="en-US" sz="1600" dirty="0"/>
              <a:t> </a:t>
            </a:r>
          </a:p>
          <a:p>
            <a:r>
              <a:rPr lang="en-US" sz="1600" dirty="0"/>
              <a:t>Route::filter('guest', function()</a:t>
            </a:r>
          </a:p>
          <a:p>
            <a:r>
              <a:rPr lang="en-US" sz="1600" dirty="0"/>
              <a:t>{</a:t>
            </a:r>
          </a:p>
          <a:p>
            <a:r>
              <a:rPr lang="en-US" sz="1600" dirty="0"/>
              <a:t>    if (</a:t>
            </a:r>
            <a:r>
              <a:rPr lang="en-US" sz="1600" dirty="0" err="1"/>
              <a:t>Auth</a:t>
            </a:r>
            <a:r>
              <a:rPr lang="en-US" sz="1600" dirty="0"/>
              <a:t>::check()) return Redirect::to('/');</a:t>
            </a:r>
          </a:p>
          <a:p>
            <a:r>
              <a:rPr lang="en-US" sz="1600" dirty="0"/>
              <a:t>});</a:t>
            </a:r>
          </a:p>
          <a:p>
            <a:r>
              <a:rPr lang="en-US" sz="1600" dirty="0"/>
              <a:t> </a:t>
            </a:r>
          </a:p>
          <a:p>
            <a:r>
              <a:rPr lang="en-US" sz="1600" dirty="0"/>
              <a:t>Route::filter('</a:t>
            </a:r>
            <a:r>
              <a:rPr lang="en-US" sz="1600" dirty="0" err="1"/>
              <a:t>csrf</a:t>
            </a:r>
            <a:r>
              <a:rPr lang="en-US" sz="1600" dirty="0"/>
              <a:t>', function()</a:t>
            </a:r>
          </a:p>
          <a:p>
            <a:r>
              <a:rPr lang="en-US" sz="1600" dirty="0"/>
              <a:t>{</a:t>
            </a:r>
          </a:p>
          <a:p>
            <a:r>
              <a:rPr lang="en-US" sz="1600" dirty="0"/>
              <a:t>    if (Session::token() !== Input::get('_token'))</a:t>
            </a:r>
          </a:p>
          <a:p>
            <a:r>
              <a:rPr lang="en-US" sz="1600" dirty="0"/>
              <a:t>    {</a:t>
            </a:r>
          </a:p>
          <a:p>
            <a:r>
              <a:rPr lang="en-US" sz="1600" dirty="0"/>
              <a:t>        throw new Illuminate\Session\</a:t>
            </a:r>
            <a:r>
              <a:rPr lang="en-US" sz="1600" dirty="0" err="1"/>
              <a:t>TokenMismatchException</a:t>
            </a:r>
            <a:r>
              <a:rPr lang="en-US" sz="1600" dirty="0"/>
              <a:t>;</a:t>
            </a:r>
          </a:p>
          <a:p>
            <a:r>
              <a:rPr lang="en-US" sz="1600" dirty="0"/>
              <a:t>    }</a:t>
            </a:r>
          </a:p>
          <a:p>
            <a:r>
              <a:rPr lang="en-US" sz="1600" dirty="0"/>
              <a:t>});</a:t>
            </a:r>
            <a:endParaRPr lang="th-TH" sz="1600" dirty="0"/>
          </a:p>
        </p:txBody>
      </p:sp>
    </p:spTree>
    <p:extLst>
      <p:ext uri="{BB962C8B-B14F-4D97-AF65-F5344CB8AC3E}">
        <p14:creationId xmlns:p14="http://schemas.microsoft.com/office/powerpoint/2010/main" val="4717938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64457" y="929705"/>
            <a:ext cx="11278810" cy="400110"/>
          </a:xfrm>
          <a:prstGeom prst="rect">
            <a:avLst/>
          </a:prstGeom>
        </p:spPr>
        <p:txBody>
          <a:bodyPr wrap="square">
            <a:spAutoFit/>
          </a:bodyPr>
          <a:lstStyle/>
          <a:p>
            <a:r>
              <a:rPr lang="en-US" sz="2000" dirty="0" smtClean="0"/>
              <a:t>We </a:t>
            </a:r>
            <a:r>
              <a:rPr lang="en-US" sz="2000" dirty="0"/>
              <a:t>can also run certain Routes like payment transaction on https instead of http. For these kind of situations we can use Secure Routes like below</a:t>
            </a:r>
            <a:endParaRPr lang="th-TH" sz="2000" dirty="0"/>
          </a:p>
        </p:txBody>
      </p:sp>
      <p:sp>
        <p:nvSpPr>
          <p:cNvPr id="7" name="Rectangle 6"/>
          <p:cNvSpPr/>
          <p:nvPr/>
        </p:nvSpPr>
        <p:spPr>
          <a:xfrm>
            <a:off x="521607" y="1482212"/>
            <a:ext cx="11094660" cy="1631216"/>
          </a:xfrm>
          <a:prstGeom prst="rect">
            <a:avLst/>
          </a:prstGeom>
          <a:ln>
            <a:solidFill>
              <a:schemeClr val="bg1">
                <a:lumMod val="65000"/>
              </a:schemeClr>
            </a:solidFill>
          </a:ln>
        </p:spPr>
        <p:txBody>
          <a:bodyPr wrap="square">
            <a:spAutoFit/>
          </a:bodyPr>
          <a:lstStyle/>
          <a:p>
            <a:r>
              <a:rPr lang="en-US" sz="2000" dirty="0"/>
              <a:t>Route::get('secret/content', array('https', function() {</a:t>
            </a:r>
          </a:p>
          <a:p>
            <a:r>
              <a:rPr lang="en-US" sz="2000" dirty="0"/>
              <a:t>    </a:t>
            </a:r>
          </a:p>
          <a:p>
            <a:r>
              <a:rPr lang="en-US" sz="2000" dirty="0"/>
              <a:t>    return 'Secure page';</a:t>
            </a:r>
          </a:p>
          <a:p>
            <a:r>
              <a:rPr lang="en-US" sz="2000" dirty="0"/>
              <a:t>    </a:t>
            </a:r>
          </a:p>
          <a:p>
            <a:r>
              <a:rPr lang="en-US" sz="2000" dirty="0"/>
              <a:t>}); </a:t>
            </a:r>
            <a:endParaRPr lang="th-TH" sz="2000" dirty="0"/>
          </a:p>
        </p:txBody>
      </p:sp>
      <p:sp>
        <p:nvSpPr>
          <p:cNvPr id="5" name="Rectangle 4"/>
          <p:cNvSpPr/>
          <p:nvPr/>
        </p:nvSpPr>
        <p:spPr>
          <a:xfrm>
            <a:off x="464457" y="3356736"/>
            <a:ext cx="11151810" cy="400110"/>
          </a:xfrm>
          <a:prstGeom prst="rect">
            <a:avLst/>
          </a:prstGeom>
        </p:spPr>
        <p:txBody>
          <a:bodyPr wrap="square">
            <a:spAutoFit/>
          </a:bodyPr>
          <a:lstStyle/>
          <a:p>
            <a:r>
              <a:rPr lang="th-TH" sz="2000" dirty="0"/>
              <a:t>If we want to show different content for same route based on domain name, we can use Domain Routing like below</a:t>
            </a:r>
          </a:p>
        </p:txBody>
      </p:sp>
    </p:spTree>
    <p:extLst>
      <p:ext uri="{BB962C8B-B14F-4D97-AF65-F5344CB8AC3E}">
        <p14:creationId xmlns:p14="http://schemas.microsoft.com/office/powerpoint/2010/main" val="9332834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879135"/>
            <a:ext cx="11323260" cy="5355312"/>
          </a:xfrm>
          <a:prstGeom prst="rect">
            <a:avLst/>
          </a:prstGeom>
          <a:ln>
            <a:solidFill>
              <a:schemeClr val="bg1">
                <a:lumMod val="65000"/>
              </a:schemeClr>
            </a:solidFill>
          </a:ln>
        </p:spPr>
        <p:txBody>
          <a:bodyPr wrap="square">
            <a:spAutoFit/>
          </a:bodyPr>
          <a:lstStyle/>
          <a:p>
            <a:r>
              <a:rPr lang="th-TH" sz="1800" dirty="0"/>
              <a:t>Route::group(array('domain' =&gt; 'domain.com', function() </a:t>
            </a:r>
            <a:r>
              <a:rPr lang="th-TH" sz="1800" dirty="0" smtClean="0"/>
              <a:t>{</a:t>
            </a:r>
            <a:endParaRPr lang="th-TH" sz="1800" dirty="0"/>
          </a:p>
          <a:p>
            <a:r>
              <a:rPr lang="th-TH" sz="1800" dirty="0"/>
              <a:t>    Route::get('blog/aboutus', function() {</a:t>
            </a:r>
          </a:p>
          <a:p>
            <a:r>
              <a:rPr lang="th-TH" sz="1800" dirty="0"/>
              <a:t>      return 'Main blog about us page';</a:t>
            </a:r>
          </a:p>
          <a:p>
            <a:r>
              <a:rPr lang="th-TH" sz="1800" dirty="0"/>
              <a:t>    });</a:t>
            </a:r>
          </a:p>
          <a:p>
            <a:r>
              <a:rPr lang="th-TH" sz="1800" dirty="0"/>
              <a:t>});</a:t>
            </a:r>
          </a:p>
          <a:p>
            <a:r>
              <a:rPr lang="th-TH" sz="1800" dirty="0"/>
              <a:t> </a:t>
            </a:r>
          </a:p>
          <a:p>
            <a:r>
              <a:rPr lang="th-TH" sz="1800" dirty="0"/>
              <a:t>Route::group(array('domain' =&gt; 'dev.domain.com', function() {</a:t>
            </a:r>
          </a:p>
          <a:p>
            <a:r>
              <a:rPr lang="th-TH" sz="1800" dirty="0"/>
              <a:t>    </a:t>
            </a:r>
          </a:p>
          <a:p>
            <a:r>
              <a:rPr lang="th-TH" sz="1800" dirty="0"/>
              <a:t>    Route::get('blog/aboutus', function() {</a:t>
            </a:r>
          </a:p>
          <a:p>
            <a:r>
              <a:rPr lang="th-TH" sz="1800" dirty="0"/>
              <a:t>      return 'Dev blog about us page';</a:t>
            </a:r>
          </a:p>
          <a:p>
            <a:r>
              <a:rPr lang="th-TH" sz="1800" dirty="0"/>
              <a:t>    });</a:t>
            </a:r>
          </a:p>
          <a:p>
            <a:r>
              <a:rPr lang="th-TH" sz="1800" dirty="0"/>
              <a:t>});</a:t>
            </a:r>
          </a:p>
          <a:p>
            <a:r>
              <a:rPr lang="th-TH" sz="1800" dirty="0"/>
              <a:t> </a:t>
            </a:r>
          </a:p>
          <a:p>
            <a:r>
              <a:rPr lang="th-TH" sz="1800" dirty="0"/>
              <a:t>Route::group(array('domain' =&gt; 'test.domain.com', function() {</a:t>
            </a:r>
          </a:p>
          <a:p>
            <a:r>
              <a:rPr lang="th-TH" sz="1800" dirty="0"/>
              <a:t>    </a:t>
            </a:r>
          </a:p>
          <a:p>
            <a:r>
              <a:rPr lang="th-TH" sz="1800" dirty="0"/>
              <a:t>    Route::get('blog/aboutus', function() {</a:t>
            </a:r>
          </a:p>
          <a:p>
            <a:r>
              <a:rPr lang="th-TH" sz="1800" dirty="0"/>
              <a:t>      return 'Test blog about us page';</a:t>
            </a:r>
          </a:p>
          <a:p>
            <a:r>
              <a:rPr lang="th-TH" sz="1800" dirty="0"/>
              <a:t>    });</a:t>
            </a:r>
          </a:p>
          <a:p>
            <a:r>
              <a:rPr lang="th-TH" sz="1800" dirty="0"/>
              <a:t>});</a:t>
            </a:r>
          </a:p>
        </p:txBody>
      </p:sp>
    </p:spTree>
    <p:extLst>
      <p:ext uri="{BB962C8B-B14F-4D97-AF65-F5344CB8AC3E}">
        <p14:creationId xmlns:p14="http://schemas.microsoft.com/office/powerpoint/2010/main" val="28715305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179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9705"/>
            <a:ext cx="3514104" cy="523220"/>
          </a:xfrm>
          <a:prstGeom prst="rect">
            <a:avLst/>
          </a:prstGeom>
          <a:noFill/>
        </p:spPr>
        <p:txBody>
          <a:bodyPr wrap="none" rtlCol="0">
            <a:spAutoFit/>
          </a:bodyPr>
          <a:lstStyle/>
          <a:p>
            <a:r>
              <a:rPr lang="en-US" dirty="0" smtClean="0"/>
              <a:t>Manage route with separate file</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605322"/>
            <a:ext cx="4806857" cy="4382320"/>
          </a:xfrm>
          <a:prstGeom prst="rect">
            <a:avLst/>
          </a:prstGeom>
        </p:spPr>
      </p:pic>
    </p:spTree>
    <p:extLst>
      <p:ext uri="{BB962C8B-B14F-4D97-AF65-F5344CB8AC3E}">
        <p14:creationId xmlns:p14="http://schemas.microsoft.com/office/powerpoint/2010/main" val="680562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16900"/>
            <a:ext cx="4965360" cy="523220"/>
          </a:xfrm>
          <a:prstGeom prst="rect">
            <a:avLst/>
          </a:prstGeom>
          <a:noFill/>
        </p:spPr>
        <p:txBody>
          <a:bodyPr wrap="square" rtlCol="0">
            <a:spAutoFit/>
          </a:bodyPr>
          <a:lstStyle/>
          <a:p>
            <a:r>
              <a:rPr lang="en-US" b="1" dirty="0" smtClean="0"/>
              <a:t>Create Controller</a:t>
            </a:r>
            <a:endParaRPr lang="th-TH" dirty="0"/>
          </a:p>
        </p:txBody>
      </p:sp>
      <p:sp>
        <p:nvSpPr>
          <p:cNvPr id="12" name="Rectangle 11"/>
          <p:cNvSpPr/>
          <p:nvPr/>
        </p:nvSpPr>
        <p:spPr>
          <a:xfrm>
            <a:off x="641803" y="1573508"/>
            <a:ext cx="10908393" cy="523220"/>
          </a:xfrm>
          <a:prstGeom prst="rect">
            <a:avLst/>
          </a:prstGeom>
          <a:solidFill>
            <a:schemeClr val="accent2"/>
          </a:solidFill>
        </p:spPr>
        <p:txBody>
          <a:bodyPr wrap="square">
            <a:spAutoFit/>
          </a:bodyPr>
          <a:lstStyle/>
          <a:p>
            <a:r>
              <a:rPr lang="th-TH" dirty="0">
                <a:solidFill>
                  <a:schemeClr val="bg1"/>
                </a:solidFill>
              </a:rPr>
              <a:t>php artisan make:controller [</a:t>
            </a:r>
            <a:r>
              <a:rPr lang="th-TH" dirty="0" smtClean="0">
                <a:solidFill>
                  <a:schemeClr val="bg1"/>
                </a:solidFill>
              </a:rPr>
              <a:t>Name]Controller </a:t>
            </a:r>
            <a:r>
              <a:rPr lang="en-US" dirty="0" smtClean="0">
                <a:solidFill>
                  <a:schemeClr val="bg1"/>
                </a:solidFill>
              </a:rPr>
              <a:t>--plain</a:t>
            </a:r>
            <a:endParaRPr lang="th-TH" dirty="0">
              <a:solidFill>
                <a:schemeClr val="bg1"/>
              </a:solidFill>
            </a:endParaRPr>
          </a:p>
        </p:txBody>
      </p:sp>
      <p:sp>
        <p:nvSpPr>
          <p:cNvPr id="13" name="Rectangle 12"/>
          <p:cNvSpPr/>
          <p:nvPr/>
        </p:nvSpPr>
        <p:spPr>
          <a:xfrm>
            <a:off x="641803" y="2331084"/>
            <a:ext cx="10908393" cy="830997"/>
          </a:xfrm>
          <a:prstGeom prst="rect">
            <a:avLst/>
          </a:prstGeom>
          <a:noFill/>
          <a:ln>
            <a:solidFill>
              <a:schemeClr val="bg1">
                <a:lumMod val="50000"/>
              </a:schemeClr>
            </a:solidFill>
          </a:ln>
        </p:spPr>
        <p:txBody>
          <a:bodyPr wrap="square">
            <a:spAutoFit/>
          </a:bodyPr>
          <a:lstStyle/>
          <a:p>
            <a:r>
              <a:rPr lang="th-TH" sz="4800" dirty="0">
                <a:solidFill>
                  <a:schemeClr val="tx1">
                    <a:lumMod val="85000"/>
                    <a:lumOff val="15000"/>
                  </a:schemeClr>
                </a:solidFill>
              </a:rPr>
              <a:t>php artisan make:controller </a:t>
            </a:r>
            <a:r>
              <a:rPr lang="en-US" sz="4800" b="1" dirty="0" err="1" smtClean="0">
                <a:solidFill>
                  <a:srgbClr val="FF0000"/>
                </a:solidFill>
              </a:rPr>
              <a:t>Interapp</a:t>
            </a:r>
            <a:r>
              <a:rPr lang="th-TH" sz="4800" b="1" dirty="0" smtClean="0">
                <a:solidFill>
                  <a:srgbClr val="FF0000"/>
                </a:solidFill>
              </a:rPr>
              <a:t>Controller </a:t>
            </a:r>
            <a:r>
              <a:rPr lang="en-US" sz="4800" dirty="0" smtClean="0"/>
              <a:t>--plain</a:t>
            </a:r>
            <a:endParaRPr lang="th-TH" sz="48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03" y="3446828"/>
            <a:ext cx="8110723" cy="2818970"/>
          </a:xfrm>
          <a:prstGeom prst="rect">
            <a:avLst/>
          </a:prstGeom>
        </p:spPr>
      </p:pic>
    </p:spTree>
    <p:extLst>
      <p:ext uri="{BB962C8B-B14F-4D97-AF65-F5344CB8AC3E}">
        <p14:creationId xmlns:p14="http://schemas.microsoft.com/office/powerpoint/2010/main" val="4683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9705"/>
            <a:ext cx="3514104" cy="523220"/>
          </a:xfrm>
          <a:prstGeom prst="rect">
            <a:avLst/>
          </a:prstGeom>
          <a:noFill/>
        </p:spPr>
        <p:txBody>
          <a:bodyPr wrap="none" rtlCol="0">
            <a:spAutoFit/>
          </a:bodyPr>
          <a:lstStyle/>
          <a:p>
            <a:r>
              <a:rPr lang="en-US" dirty="0" smtClean="0"/>
              <a:t>Manage route with separate file</a:t>
            </a:r>
            <a:endParaRPr lang="th-TH" dirty="0"/>
          </a:p>
        </p:txBody>
      </p:sp>
      <p:sp>
        <p:nvSpPr>
          <p:cNvPr id="10" name="TextBox 9"/>
          <p:cNvSpPr txBox="1"/>
          <p:nvPr/>
        </p:nvSpPr>
        <p:spPr>
          <a:xfrm>
            <a:off x="449415" y="1552813"/>
            <a:ext cx="2387192" cy="461665"/>
          </a:xfrm>
          <a:prstGeom prst="rect">
            <a:avLst/>
          </a:prstGeom>
          <a:noFill/>
        </p:spPr>
        <p:txBody>
          <a:bodyPr wrap="none" rtlCol="0">
            <a:spAutoFit/>
          </a:bodyPr>
          <a:lstStyle/>
          <a:p>
            <a:r>
              <a:rPr lang="en-US" sz="2400" dirty="0" smtClean="0"/>
              <a:t>routes/</a:t>
            </a:r>
            <a:r>
              <a:rPr lang="en-US" sz="2400" dirty="0" err="1" smtClean="0"/>
              <a:t>admin_route.php</a:t>
            </a:r>
            <a:endParaRPr lang="th-TH" sz="24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51" y="1005683"/>
            <a:ext cx="6757852" cy="5178194"/>
          </a:xfrm>
          <a:prstGeom prst="rect">
            <a:avLst/>
          </a:prstGeom>
        </p:spPr>
      </p:pic>
    </p:spTree>
    <p:extLst>
      <p:ext uri="{BB962C8B-B14F-4D97-AF65-F5344CB8AC3E}">
        <p14:creationId xmlns:p14="http://schemas.microsoft.com/office/powerpoint/2010/main" val="55821974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9705"/>
            <a:ext cx="3514104" cy="523220"/>
          </a:xfrm>
          <a:prstGeom prst="rect">
            <a:avLst/>
          </a:prstGeom>
          <a:noFill/>
        </p:spPr>
        <p:txBody>
          <a:bodyPr wrap="none" rtlCol="0">
            <a:spAutoFit/>
          </a:bodyPr>
          <a:lstStyle/>
          <a:p>
            <a:r>
              <a:rPr lang="en-US" dirty="0" smtClean="0"/>
              <a:t>Manage route with separate file</a:t>
            </a:r>
            <a:endParaRPr lang="th-TH" dirty="0"/>
          </a:p>
        </p:txBody>
      </p:sp>
      <p:sp>
        <p:nvSpPr>
          <p:cNvPr id="10" name="TextBox 9"/>
          <p:cNvSpPr txBox="1"/>
          <p:nvPr/>
        </p:nvSpPr>
        <p:spPr>
          <a:xfrm>
            <a:off x="449415" y="1552813"/>
            <a:ext cx="2223686" cy="461665"/>
          </a:xfrm>
          <a:prstGeom prst="rect">
            <a:avLst/>
          </a:prstGeom>
          <a:noFill/>
        </p:spPr>
        <p:txBody>
          <a:bodyPr wrap="none" rtlCol="0">
            <a:spAutoFit/>
          </a:bodyPr>
          <a:lstStyle/>
          <a:p>
            <a:r>
              <a:rPr lang="en-US" sz="2400" dirty="0" smtClean="0"/>
              <a:t>routes/</a:t>
            </a:r>
            <a:r>
              <a:rPr lang="en-US" sz="2400" dirty="0" err="1" smtClean="0"/>
              <a:t>user_route.php</a:t>
            </a:r>
            <a:endParaRPr lang="th-TH"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011" y="1013388"/>
            <a:ext cx="5815965" cy="5139315"/>
          </a:xfrm>
          <a:prstGeom prst="rect">
            <a:avLst/>
          </a:prstGeom>
        </p:spPr>
      </p:pic>
    </p:spTree>
    <p:extLst>
      <p:ext uri="{BB962C8B-B14F-4D97-AF65-F5344CB8AC3E}">
        <p14:creationId xmlns:p14="http://schemas.microsoft.com/office/powerpoint/2010/main" val="40363318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9705"/>
            <a:ext cx="3514104" cy="523220"/>
          </a:xfrm>
          <a:prstGeom prst="rect">
            <a:avLst/>
          </a:prstGeom>
          <a:noFill/>
        </p:spPr>
        <p:txBody>
          <a:bodyPr wrap="none" rtlCol="0">
            <a:spAutoFit/>
          </a:bodyPr>
          <a:lstStyle/>
          <a:p>
            <a:r>
              <a:rPr lang="en-US" dirty="0" smtClean="0"/>
              <a:t>Manage route with separate file</a:t>
            </a:r>
            <a:endParaRPr lang="th-TH" dirty="0"/>
          </a:p>
        </p:txBody>
      </p:sp>
      <p:sp>
        <p:nvSpPr>
          <p:cNvPr id="10" name="TextBox 9"/>
          <p:cNvSpPr txBox="1"/>
          <p:nvPr/>
        </p:nvSpPr>
        <p:spPr>
          <a:xfrm>
            <a:off x="449415" y="1552813"/>
            <a:ext cx="1175322" cy="461665"/>
          </a:xfrm>
          <a:prstGeom prst="rect">
            <a:avLst/>
          </a:prstGeom>
          <a:noFill/>
        </p:spPr>
        <p:txBody>
          <a:bodyPr wrap="none" rtlCol="0">
            <a:spAutoFit/>
          </a:bodyPr>
          <a:lstStyle/>
          <a:p>
            <a:r>
              <a:rPr lang="en-US" sz="2400" dirty="0" err="1"/>
              <a:t>r</a:t>
            </a:r>
            <a:r>
              <a:rPr lang="en-US" sz="2400" dirty="0" err="1" smtClean="0"/>
              <a:t>outes.php</a:t>
            </a:r>
            <a:endParaRPr lang="th-TH" sz="2400" dirty="0"/>
          </a:p>
        </p:txBody>
      </p:sp>
      <p:sp>
        <p:nvSpPr>
          <p:cNvPr id="7" name="Rectangle 6"/>
          <p:cNvSpPr/>
          <p:nvPr/>
        </p:nvSpPr>
        <p:spPr>
          <a:xfrm>
            <a:off x="521607" y="2166875"/>
            <a:ext cx="11018460" cy="1815882"/>
          </a:xfrm>
          <a:prstGeom prst="rect">
            <a:avLst/>
          </a:prstGeom>
          <a:ln>
            <a:solidFill>
              <a:schemeClr val="bg1">
                <a:lumMod val="50000"/>
              </a:schemeClr>
            </a:solidFill>
          </a:ln>
        </p:spPr>
        <p:txBody>
          <a:bodyPr wrap="square">
            <a:spAutoFit/>
          </a:bodyPr>
          <a:lstStyle/>
          <a:p>
            <a:r>
              <a:rPr lang="th-TH" dirty="0"/>
              <a:t>&lt;?</a:t>
            </a:r>
            <a:r>
              <a:rPr lang="th-TH" dirty="0" smtClean="0"/>
              <a:t>php</a:t>
            </a:r>
            <a:endParaRPr lang="th-TH" dirty="0"/>
          </a:p>
          <a:p>
            <a:r>
              <a:rPr lang="th-TH" dirty="0"/>
              <a:t>foreach (File::allFiles(__DIR__.'\routes') as $partial) {</a:t>
            </a:r>
          </a:p>
          <a:p>
            <a:r>
              <a:rPr lang="th-TH" dirty="0"/>
              <a:t>	</a:t>
            </a:r>
            <a:r>
              <a:rPr lang="th-TH" dirty="0" smtClean="0"/>
              <a:t>var_dump</a:t>
            </a:r>
            <a:r>
              <a:rPr lang="th-TH" dirty="0"/>
              <a:t>($partial-&gt;getPathname());</a:t>
            </a:r>
          </a:p>
          <a:p>
            <a:r>
              <a:rPr lang="th-TH" dirty="0" smtClean="0"/>
              <a:t>}</a:t>
            </a:r>
            <a:endParaRPr lang="th-TH"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4096167"/>
            <a:ext cx="10444692" cy="2110892"/>
          </a:xfrm>
          <a:prstGeom prst="rect">
            <a:avLst/>
          </a:prstGeom>
        </p:spPr>
      </p:pic>
    </p:spTree>
    <p:extLst>
      <p:ext uri="{BB962C8B-B14F-4D97-AF65-F5344CB8AC3E}">
        <p14:creationId xmlns:p14="http://schemas.microsoft.com/office/powerpoint/2010/main" val="74835860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Advanced Routing in </a:t>
            </a:r>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9705"/>
            <a:ext cx="3514104" cy="523220"/>
          </a:xfrm>
          <a:prstGeom prst="rect">
            <a:avLst/>
          </a:prstGeom>
          <a:noFill/>
        </p:spPr>
        <p:txBody>
          <a:bodyPr wrap="none" rtlCol="0">
            <a:spAutoFit/>
          </a:bodyPr>
          <a:lstStyle/>
          <a:p>
            <a:r>
              <a:rPr lang="en-US" dirty="0" smtClean="0"/>
              <a:t>Manage route with separate file</a:t>
            </a:r>
            <a:endParaRPr lang="th-TH" dirty="0"/>
          </a:p>
        </p:txBody>
      </p:sp>
      <p:sp>
        <p:nvSpPr>
          <p:cNvPr id="10" name="TextBox 9"/>
          <p:cNvSpPr txBox="1"/>
          <p:nvPr/>
        </p:nvSpPr>
        <p:spPr>
          <a:xfrm>
            <a:off x="449415" y="1552813"/>
            <a:ext cx="1175322" cy="461665"/>
          </a:xfrm>
          <a:prstGeom prst="rect">
            <a:avLst/>
          </a:prstGeom>
          <a:noFill/>
        </p:spPr>
        <p:txBody>
          <a:bodyPr wrap="none" rtlCol="0">
            <a:spAutoFit/>
          </a:bodyPr>
          <a:lstStyle/>
          <a:p>
            <a:r>
              <a:rPr lang="en-US" sz="2400" dirty="0" err="1"/>
              <a:t>r</a:t>
            </a:r>
            <a:r>
              <a:rPr lang="en-US" sz="2400" dirty="0" err="1" smtClean="0"/>
              <a:t>outes.php</a:t>
            </a:r>
            <a:endParaRPr lang="th-TH" sz="2400" dirty="0"/>
          </a:p>
        </p:txBody>
      </p:sp>
      <p:sp>
        <p:nvSpPr>
          <p:cNvPr id="7" name="Rectangle 6"/>
          <p:cNvSpPr/>
          <p:nvPr/>
        </p:nvSpPr>
        <p:spPr>
          <a:xfrm>
            <a:off x="521607" y="2166875"/>
            <a:ext cx="11018460" cy="1569660"/>
          </a:xfrm>
          <a:prstGeom prst="rect">
            <a:avLst/>
          </a:prstGeom>
          <a:ln>
            <a:solidFill>
              <a:schemeClr val="bg1">
                <a:lumMod val="50000"/>
              </a:schemeClr>
            </a:solidFill>
          </a:ln>
        </p:spPr>
        <p:txBody>
          <a:bodyPr wrap="square">
            <a:spAutoFit/>
          </a:bodyPr>
          <a:lstStyle/>
          <a:p>
            <a:r>
              <a:rPr lang="th-TH" sz="2400" dirty="0"/>
              <a:t>&lt;?</a:t>
            </a:r>
            <a:r>
              <a:rPr lang="th-TH" sz="2400" dirty="0" smtClean="0"/>
              <a:t>php</a:t>
            </a:r>
            <a:endParaRPr lang="th-TH" sz="2400" dirty="0"/>
          </a:p>
          <a:p>
            <a:r>
              <a:rPr lang="th-TH" sz="2400" dirty="0"/>
              <a:t>foreach (File::allFiles(__DIR__.'\routes') as $partial) {</a:t>
            </a:r>
          </a:p>
          <a:p>
            <a:r>
              <a:rPr lang="th-TH" sz="2400" dirty="0"/>
              <a:t>	</a:t>
            </a:r>
            <a:r>
              <a:rPr lang="en-US" sz="2400" dirty="0" err="1"/>
              <a:t>require_once</a:t>
            </a:r>
            <a:r>
              <a:rPr lang="en-US" sz="2400" dirty="0"/>
              <a:t> $partial-&gt;</a:t>
            </a:r>
            <a:r>
              <a:rPr lang="en-US" sz="2400" dirty="0" err="1"/>
              <a:t>getPathname</a:t>
            </a:r>
            <a:r>
              <a:rPr lang="en-US" sz="2400" dirty="0" smtClean="0"/>
              <a:t>();</a:t>
            </a:r>
            <a:endParaRPr lang="th-TH" sz="2400" dirty="0" smtClean="0"/>
          </a:p>
          <a:p>
            <a:r>
              <a:rPr lang="th-TH" sz="2400" dirty="0" smtClean="0"/>
              <a:t>}</a:t>
            </a:r>
            <a:endParaRPr lang="th-TH"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666" y="3377047"/>
            <a:ext cx="6316133" cy="2798056"/>
          </a:xfrm>
          <a:prstGeom prst="rect">
            <a:avLst/>
          </a:prstGeom>
        </p:spPr>
      </p:pic>
    </p:spTree>
    <p:extLst>
      <p:ext uri="{BB962C8B-B14F-4D97-AF65-F5344CB8AC3E}">
        <p14:creationId xmlns:p14="http://schemas.microsoft.com/office/powerpoint/2010/main" val="300813930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 Authentication Facade</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38086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Authentication Facade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66" y="978817"/>
            <a:ext cx="6426586" cy="5205060"/>
          </a:xfrm>
          <a:prstGeom prst="rect">
            <a:avLst/>
          </a:prstGeom>
        </p:spPr>
      </p:pic>
    </p:spTree>
    <p:extLst>
      <p:ext uri="{BB962C8B-B14F-4D97-AF65-F5344CB8AC3E}">
        <p14:creationId xmlns:p14="http://schemas.microsoft.com/office/powerpoint/2010/main" val="122104507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Authentication Facade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39" y="1068422"/>
            <a:ext cx="11141160" cy="4655045"/>
          </a:xfrm>
          <a:prstGeom prst="rect">
            <a:avLst/>
          </a:prstGeom>
        </p:spPr>
      </p:pic>
    </p:spTree>
    <p:extLst>
      <p:ext uri="{BB962C8B-B14F-4D97-AF65-F5344CB8AC3E}">
        <p14:creationId xmlns:p14="http://schemas.microsoft.com/office/powerpoint/2010/main" val="254324400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Authentication Facade</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982214"/>
            <a:ext cx="6038850" cy="4933950"/>
          </a:xfrm>
          <a:prstGeom prst="rect">
            <a:avLst/>
          </a:prstGeom>
        </p:spPr>
      </p:pic>
    </p:spTree>
    <p:extLst>
      <p:ext uri="{BB962C8B-B14F-4D97-AF65-F5344CB8AC3E}">
        <p14:creationId xmlns:p14="http://schemas.microsoft.com/office/powerpoint/2010/main" val="397591967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Laravel</a:t>
            </a:r>
            <a:r>
              <a:rPr lang="en-US" sz="5400" dirty="0">
                <a:solidFill>
                  <a:schemeClr val="accent2"/>
                </a:solidFill>
                <a:latin typeface="DB Helvethaica X 45 Li" panose="02000506090000020004" pitchFamily="2" charset="-34"/>
                <a:cs typeface="DB Helvethaica X 45 Li" panose="02000506090000020004" pitchFamily="2" charset="-34"/>
              </a:rPr>
              <a:t> 5 CRUD with Resource Controllers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90506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189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29705"/>
            <a:ext cx="11230126" cy="923330"/>
          </a:xfrm>
          <a:prstGeom prst="rect">
            <a:avLst/>
          </a:prstGeom>
        </p:spPr>
        <p:txBody>
          <a:bodyPr wrap="square">
            <a:spAutoFit/>
          </a:bodyPr>
          <a:lstStyle/>
          <a:p>
            <a:r>
              <a:rPr lang="th-TH" sz="1800" dirty="0"/>
              <a:t>Creating, reading, updating, and deleting resources is used in pretty much every application. Laravel helps make the process easy using resource controllers. Resource Controllers can make life much easier and takes advantage of some cool Laravel routing techniques. Today, we’ll go through the steps necessary to get a fully functioning CRUD application using resource controllers.</a:t>
            </a:r>
          </a:p>
        </p:txBody>
      </p:sp>
      <p:sp>
        <p:nvSpPr>
          <p:cNvPr id="11" name="Rectangle 10"/>
          <p:cNvSpPr/>
          <p:nvPr/>
        </p:nvSpPr>
        <p:spPr>
          <a:xfrm>
            <a:off x="521607" y="2005432"/>
            <a:ext cx="11230126" cy="646331"/>
          </a:xfrm>
          <a:prstGeom prst="rect">
            <a:avLst/>
          </a:prstGeom>
        </p:spPr>
        <p:txBody>
          <a:bodyPr wrap="square">
            <a:spAutoFit/>
          </a:bodyPr>
          <a:lstStyle/>
          <a:p>
            <a:r>
              <a:rPr lang="en-US" sz="1800" dirty="0"/>
              <a:t>For this tutorial, we will go through the process of having an admin panel to create, read, update, and delete (CRUD) a resource. Let’s use nerds as our example. We will also make use of Eloquent ORM.</a:t>
            </a:r>
            <a:endParaRPr lang="th-TH" sz="1800" dirty="0"/>
          </a:p>
        </p:txBody>
      </p:sp>
      <p:sp>
        <p:nvSpPr>
          <p:cNvPr id="5" name="Rectangle 4"/>
          <p:cNvSpPr/>
          <p:nvPr/>
        </p:nvSpPr>
        <p:spPr>
          <a:xfrm>
            <a:off x="521607" y="2651763"/>
            <a:ext cx="3185487" cy="523220"/>
          </a:xfrm>
          <a:prstGeom prst="rect">
            <a:avLst/>
          </a:prstGeom>
        </p:spPr>
        <p:txBody>
          <a:bodyPr wrap="none">
            <a:spAutoFit/>
          </a:bodyPr>
          <a:lstStyle/>
          <a:p>
            <a:r>
              <a:rPr lang="th-TH" dirty="0"/>
              <a:t>Getting our Database Ready</a:t>
            </a:r>
          </a:p>
        </p:txBody>
      </p:sp>
      <p:sp>
        <p:nvSpPr>
          <p:cNvPr id="12" name="Rectangle 11"/>
          <p:cNvSpPr/>
          <p:nvPr/>
        </p:nvSpPr>
        <p:spPr>
          <a:xfrm>
            <a:off x="521607" y="3296812"/>
            <a:ext cx="11230126" cy="646331"/>
          </a:xfrm>
          <a:prstGeom prst="rect">
            <a:avLst/>
          </a:prstGeom>
        </p:spPr>
        <p:txBody>
          <a:bodyPr wrap="square">
            <a:spAutoFit/>
          </a:bodyPr>
          <a:lstStyle/>
          <a:p>
            <a:r>
              <a:rPr lang="en-US" sz="1800" dirty="0"/>
              <a:t>(This sounds like a bunch of nerds moving south for the winter). We need to set up a quick database so we can do all of our CRUD functionality. In the command line in the root directory of our </a:t>
            </a:r>
            <a:r>
              <a:rPr lang="en-US" sz="1800" dirty="0" err="1"/>
              <a:t>Laravel</a:t>
            </a:r>
            <a:r>
              <a:rPr lang="en-US" sz="1800" dirty="0"/>
              <a:t> application, let’s create a migration.</a:t>
            </a:r>
            <a:endParaRPr lang="th-TH" sz="1800" dirty="0"/>
          </a:p>
        </p:txBody>
      </p:sp>
      <p:sp>
        <p:nvSpPr>
          <p:cNvPr id="13" name="Rectangle 12"/>
          <p:cNvSpPr/>
          <p:nvPr/>
        </p:nvSpPr>
        <p:spPr>
          <a:xfrm>
            <a:off x="532078" y="4065854"/>
            <a:ext cx="11230126" cy="646331"/>
          </a:xfrm>
          <a:prstGeom prst="rect">
            <a:avLst/>
          </a:prstGeom>
        </p:spPr>
        <p:txBody>
          <a:bodyPr wrap="square">
            <a:spAutoFit/>
          </a:bodyPr>
          <a:lstStyle/>
          <a:p>
            <a:r>
              <a:rPr lang="en-US" sz="1800" dirty="0" err="1"/>
              <a:t>php</a:t>
            </a:r>
            <a:r>
              <a:rPr lang="en-US" sz="1800" dirty="0"/>
              <a:t> artisan </a:t>
            </a:r>
            <a:r>
              <a:rPr lang="en-US" sz="1800" dirty="0" err="1"/>
              <a:t>migrate:make</a:t>
            </a:r>
            <a:r>
              <a:rPr lang="en-US" sz="1800" dirty="0"/>
              <a:t> </a:t>
            </a:r>
            <a:r>
              <a:rPr lang="en-US" sz="1800" dirty="0" err="1"/>
              <a:t>create_nerds_table</a:t>
            </a:r>
            <a:r>
              <a:rPr lang="en-US" sz="1800" dirty="0"/>
              <a:t> --table=nerds --create This will create our nerd migration in app/database/migrations. Open up that file and let’s add name, email, and </a:t>
            </a:r>
            <a:r>
              <a:rPr lang="en-US" sz="1800" dirty="0" err="1"/>
              <a:t>nerd_level</a:t>
            </a:r>
            <a:r>
              <a:rPr lang="en-US" sz="1800" dirty="0"/>
              <a:t> fields.</a:t>
            </a:r>
            <a:endParaRPr lang="th-TH" sz="1800" dirty="0"/>
          </a:p>
        </p:txBody>
      </p:sp>
      <p:sp>
        <p:nvSpPr>
          <p:cNvPr id="7" name="Rectangle 6"/>
          <p:cNvSpPr/>
          <p:nvPr/>
        </p:nvSpPr>
        <p:spPr>
          <a:xfrm>
            <a:off x="521607" y="5813054"/>
            <a:ext cx="11380410" cy="338554"/>
          </a:xfrm>
          <a:prstGeom prst="rect">
            <a:avLst/>
          </a:prstGeom>
        </p:spPr>
        <p:txBody>
          <a:bodyPr wrap="square">
            <a:spAutoFit/>
          </a:bodyPr>
          <a:lstStyle/>
          <a:p>
            <a:r>
              <a:rPr lang="th-TH" sz="1600" dirty="0"/>
              <a:t>https://scotch.io/tutorials/simple-laravel-crud-with-resource-controllers</a:t>
            </a:r>
          </a:p>
        </p:txBody>
      </p:sp>
    </p:spTree>
    <p:extLst>
      <p:ext uri="{BB962C8B-B14F-4D97-AF65-F5344CB8AC3E}">
        <p14:creationId xmlns:p14="http://schemas.microsoft.com/office/powerpoint/2010/main" val="872013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031254"/>
            <a:ext cx="8239047" cy="5051074"/>
          </a:xfrm>
          <a:prstGeom prst="rect">
            <a:avLst/>
          </a:prstGeom>
        </p:spPr>
      </p:pic>
    </p:spTree>
    <p:extLst>
      <p:ext uri="{BB962C8B-B14F-4D97-AF65-F5344CB8AC3E}">
        <p14:creationId xmlns:p14="http://schemas.microsoft.com/office/powerpoint/2010/main" val="16252502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29705"/>
            <a:ext cx="4668460" cy="5262979"/>
          </a:xfrm>
          <a:prstGeom prst="rect">
            <a:avLst/>
          </a:prstGeom>
          <a:ln>
            <a:solidFill>
              <a:schemeClr val="bg1">
                <a:lumMod val="65000"/>
              </a:schemeClr>
            </a:solidFill>
          </a:ln>
        </p:spPr>
        <p:txBody>
          <a:bodyPr wrap="square">
            <a:spAutoFit/>
          </a:bodyPr>
          <a:lstStyle/>
          <a:p>
            <a:r>
              <a:rPr lang="en-US" sz="1600" dirty="0"/>
              <a:t>// app/database/migrations/####_##_##_######_</a:t>
            </a:r>
            <a:r>
              <a:rPr lang="en-US" sz="1600" dirty="0" err="1"/>
              <a:t>create_nerds_table.php</a:t>
            </a:r>
            <a:endParaRPr lang="en-US" sz="1600" dirty="0"/>
          </a:p>
          <a:p>
            <a:endParaRPr lang="en-US" sz="1600" dirty="0"/>
          </a:p>
          <a:p>
            <a:r>
              <a:rPr lang="en-US" sz="1600" dirty="0"/>
              <a:t>&lt;?</a:t>
            </a:r>
            <a:r>
              <a:rPr lang="en-US" sz="1600" dirty="0" err="1"/>
              <a:t>php</a:t>
            </a:r>
            <a:endParaRPr lang="en-US" sz="1600" dirty="0"/>
          </a:p>
          <a:p>
            <a:endParaRPr lang="en-US" sz="1600" dirty="0"/>
          </a:p>
          <a:p>
            <a:r>
              <a:rPr lang="en-US" sz="1600" dirty="0"/>
              <a:t>use Illuminate\Database\Schema\Blueprint;</a:t>
            </a:r>
          </a:p>
          <a:p>
            <a:r>
              <a:rPr lang="en-US" sz="1600" dirty="0"/>
              <a:t>use Illuminate\Database\Migrations\Migration;</a:t>
            </a:r>
          </a:p>
          <a:p>
            <a:endParaRPr lang="en-US" sz="1600" dirty="0"/>
          </a:p>
          <a:p>
            <a:r>
              <a:rPr lang="en-US" sz="1600" dirty="0"/>
              <a:t>class </a:t>
            </a:r>
            <a:r>
              <a:rPr lang="en-US" sz="1600" dirty="0" err="1"/>
              <a:t>CreateNerdsTable</a:t>
            </a:r>
            <a:r>
              <a:rPr lang="en-US" sz="1600" dirty="0"/>
              <a:t> extends Migration {</a:t>
            </a:r>
          </a:p>
          <a:p>
            <a:endParaRPr lang="en-US" sz="1600" dirty="0"/>
          </a:p>
          <a:p>
            <a:r>
              <a:rPr lang="en-US" sz="1600" dirty="0"/>
              <a:t>    /**</a:t>
            </a:r>
          </a:p>
          <a:p>
            <a:r>
              <a:rPr lang="en-US" sz="1600" dirty="0"/>
              <a:t>     * Run the migrations.</a:t>
            </a:r>
          </a:p>
          <a:p>
            <a:r>
              <a:rPr lang="en-US" sz="1600" dirty="0"/>
              <a:t>     *</a:t>
            </a:r>
          </a:p>
          <a:p>
            <a:r>
              <a:rPr lang="en-US" sz="1600" dirty="0"/>
              <a:t>     * @return void</a:t>
            </a:r>
          </a:p>
          <a:p>
            <a:r>
              <a:rPr lang="en-US" sz="1600" dirty="0"/>
              <a:t>     */</a:t>
            </a:r>
          </a:p>
          <a:p>
            <a:r>
              <a:rPr lang="en-US" sz="1600" dirty="0"/>
              <a:t>    public function up()</a:t>
            </a:r>
          </a:p>
          <a:p>
            <a:r>
              <a:rPr lang="en-US" sz="1600" dirty="0"/>
              <a:t>    {</a:t>
            </a:r>
          </a:p>
          <a:p>
            <a:r>
              <a:rPr lang="en-US" sz="1600" dirty="0"/>
              <a:t>        Schema::create('nerds', function(Blueprint $table)</a:t>
            </a:r>
          </a:p>
          <a:p>
            <a:r>
              <a:rPr lang="en-US" sz="1600" dirty="0"/>
              <a:t>        {</a:t>
            </a:r>
          </a:p>
          <a:p>
            <a:r>
              <a:rPr lang="en-US" sz="1600" dirty="0"/>
              <a:t>            $table-&gt;increments('id');</a:t>
            </a:r>
          </a:p>
          <a:p>
            <a:endParaRPr lang="en-US" sz="1600" dirty="0"/>
          </a:p>
        </p:txBody>
      </p:sp>
      <p:sp>
        <p:nvSpPr>
          <p:cNvPr id="10" name="Rectangle 9"/>
          <p:cNvSpPr/>
          <p:nvPr/>
        </p:nvSpPr>
        <p:spPr>
          <a:xfrm>
            <a:off x="7378096" y="929705"/>
            <a:ext cx="4466771" cy="5016758"/>
          </a:xfrm>
          <a:prstGeom prst="rect">
            <a:avLst/>
          </a:prstGeom>
          <a:ln>
            <a:solidFill>
              <a:schemeClr val="bg1">
                <a:lumMod val="65000"/>
              </a:schemeClr>
            </a:solidFill>
          </a:ln>
        </p:spPr>
        <p:txBody>
          <a:bodyPr wrap="square">
            <a:spAutoFit/>
          </a:bodyPr>
          <a:lstStyle/>
          <a:p>
            <a:endParaRPr lang="en-US" sz="1600" dirty="0"/>
          </a:p>
          <a:p>
            <a:r>
              <a:rPr lang="en-US" sz="1600" dirty="0"/>
              <a:t>            $table-&gt;string('name', 255);</a:t>
            </a:r>
          </a:p>
          <a:p>
            <a:r>
              <a:rPr lang="en-US" sz="1600" dirty="0"/>
              <a:t>            $table-&gt;string('email', 255);</a:t>
            </a:r>
          </a:p>
          <a:p>
            <a:r>
              <a:rPr lang="en-US" sz="1600" dirty="0"/>
              <a:t>            $table-&gt;integer('</a:t>
            </a:r>
            <a:r>
              <a:rPr lang="en-US" sz="1600" dirty="0" err="1"/>
              <a:t>nerd_level</a:t>
            </a:r>
            <a:r>
              <a:rPr lang="en-US" sz="1600" dirty="0"/>
              <a:t>');</a:t>
            </a:r>
          </a:p>
          <a:p>
            <a:endParaRPr lang="en-US" sz="1600" dirty="0"/>
          </a:p>
          <a:p>
            <a:r>
              <a:rPr lang="en-US" sz="1600" dirty="0"/>
              <a:t>            $table-&gt;timestamps();</a:t>
            </a:r>
          </a:p>
          <a:p>
            <a:r>
              <a:rPr lang="en-US" sz="1600" dirty="0"/>
              <a:t>        });</a:t>
            </a:r>
          </a:p>
          <a:p>
            <a:r>
              <a:rPr lang="en-US" sz="1600" dirty="0"/>
              <a:t>    }</a:t>
            </a:r>
          </a:p>
          <a:p>
            <a:endParaRPr lang="en-US" sz="1600" dirty="0"/>
          </a:p>
          <a:p>
            <a:r>
              <a:rPr lang="en-US" sz="1600" dirty="0"/>
              <a:t>    /**</a:t>
            </a:r>
          </a:p>
          <a:p>
            <a:r>
              <a:rPr lang="en-US" sz="1600" dirty="0"/>
              <a:t>     * Reverse the migrations.</a:t>
            </a:r>
          </a:p>
          <a:p>
            <a:r>
              <a:rPr lang="en-US" sz="1600" dirty="0"/>
              <a:t>     *</a:t>
            </a:r>
          </a:p>
          <a:p>
            <a:r>
              <a:rPr lang="en-US" sz="1600" dirty="0"/>
              <a:t>     * @return void</a:t>
            </a:r>
          </a:p>
          <a:p>
            <a:r>
              <a:rPr lang="en-US" sz="1600" dirty="0"/>
              <a:t>     */</a:t>
            </a:r>
          </a:p>
          <a:p>
            <a:r>
              <a:rPr lang="en-US" sz="1600" dirty="0"/>
              <a:t>    public function down()</a:t>
            </a:r>
          </a:p>
          <a:p>
            <a:r>
              <a:rPr lang="en-US" sz="1600" dirty="0"/>
              <a:t>    {</a:t>
            </a:r>
          </a:p>
          <a:p>
            <a:r>
              <a:rPr lang="en-US" sz="1600" dirty="0"/>
              <a:t>        Schema::drop('nerds');</a:t>
            </a:r>
          </a:p>
          <a:p>
            <a:r>
              <a:rPr lang="en-US" sz="1600" dirty="0"/>
              <a:t>    }</a:t>
            </a:r>
          </a:p>
          <a:p>
            <a:endParaRPr lang="en-US" sz="1600" dirty="0"/>
          </a:p>
          <a:p>
            <a:r>
              <a:rPr lang="en-US" sz="1600" dirty="0"/>
              <a:t>}</a:t>
            </a:r>
          </a:p>
        </p:txBody>
      </p:sp>
    </p:spTree>
    <p:extLst>
      <p:ext uri="{BB962C8B-B14F-4D97-AF65-F5344CB8AC3E}">
        <p14:creationId xmlns:p14="http://schemas.microsoft.com/office/powerpoint/2010/main" val="118086011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29705"/>
            <a:ext cx="11162392" cy="400110"/>
          </a:xfrm>
          <a:prstGeom prst="rect">
            <a:avLst/>
          </a:prstGeom>
        </p:spPr>
        <p:txBody>
          <a:bodyPr wrap="square">
            <a:spAutoFit/>
          </a:bodyPr>
          <a:lstStyle/>
          <a:p>
            <a:r>
              <a:rPr lang="th-TH" sz="2000" dirty="0"/>
              <a:t>Now from the command line again, let’s run this migration. Make sure your database settings are good in app/config/database.php and then run:</a:t>
            </a:r>
          </a:p>
        </p:txBody>
      </p:sp>
      <p:sp>
        <p:nvSpPr>
          <p:cNvPr id="7" name="Rectangle 6"/>
          <p:cNvSpPr/>
          <p:nvPr/>
        </p:nvSpPr>
        <p:spPr>
          <a:xfrm>
            <a:off x="521607" y="1374093"/>
            <a:ext cx="11323260" cy="646331"/>
          </a:xfrm>
          <a:prstGeom prst="rect">
            <a:avLst/>
          </a:prstGeom>
        </p:spPr>
        <p:txBody>
          <a:bodyPr wrap="square">
            <a:spAutoFit/>
          </a:bodyPr>
          <a:lstStyle/>
          <a:p>
            <a:r>
              <a:rPr lang="th-TH" sz="1800" dirty="0"/>
              <a:t>php artisan migrate Our database now has a nerds table to house all of the nerds we CRUD (create, read, update, and delete). Read more about migrations at the Laravel docs.</a:t>
            </a:r>
          </a:p>
        </p:txBody>
      </p:sp>
      <p:sp>
        <p:nvSpPr>
          <p:cNvPr id="11" name="Rectangle 10"/>
          <p:cNvSpPr/>
          <p:nvPr/>
        </p:nvSpPr>
        <p:spPr>
          <a:xfrm>
            <a:off x="521607" y="2020424"/>
            <a:ext cx="3307316" cy="523220"/>
          </a:xfrm>
          <a:prstGeom prst="rect">
            <a:avLst/>
          </a:prstGeom>
        </p:spPr>
        <p:txBody>
          <a:bodyPr wrap="none">
            <a:spAutoFit/>
          </a:bodyPr>
          <a:lstStyle/>
          <a:p>
            <a:r>
              <a:rPr lang="th-TH" dirty="0"/>
              <a:t>Eloquent Model for the Nerds</a:t>
            </a:r>
          </a:p>
        </p:txBody>
      </p:sp>
      <p:sp>
        <p:nvSpPr>
          <p:cNvPr id="12" name="Rectangle 11"/>
          <p:cNvSpPr/>
          <p:nvPr/>
        </p:nvSpPr>
        <p:spPr>
          <a:xfrm>
            <a:off x="521607" y="2543644"/>
            <a:ext cx="11162392" cy="1323439"/>
          </a:xfrm>
          <a:prstGeom prst="rect">
            <a:avLst/>
          </a:prstGeom>
        </p:spPr>
        <p:txBody>
          <a:bodyPr wrap="square">
            <a:spAutoFit/>
          </a:bodyPr>
          <a:lstStyle/>
          <a:p>
            <a:r>
              <a:rPr lang="th-TH" sz="2000" dirty="0" smtClean="0"/>
              <a:t>Now </a:t>
            </a:r>
            <a:r>
              <a:rPr lang="th-TH" sz="2000" dirty="0"/>
              <a:t>that we have our database, let’s create a simple Eloquent model so that we can access the nerds in our database easily. You can read about Eloquent ORM and see how you can use it in your own applications.</a:t>
            </a:r>
          </a:p>
          <a:p>
            <a:endParaRPr lang="th-TH" sz="2000" dirty="0"/>
          </a:p>
          <a:p>
            <a:r>
              <a:rPr lang="th-TH" sz="2000" dirty="0"/>
              <a:t>In the app/models folder, let’s create a Nerd.php model.</a:t>
            </a:r>
          </a:p>
        </p:txBody>
      </p:sp>
      <p:sp>
        <p:nvSpPr>
          <p:cNvPr id="13" name="Rectangle 12"/>
          <p:cNvSpPr/>
          <p:nvPr/>
        </p:nvSpPr>
        <p:spPr>
          <a:xfrm>
            <a:off x="521607" y="4086016"/>
            <a:ext cx="11162392" cy="2031325"/>
          </a:xfrm>
          <a:prstGeom prst="rect">
            <a:avLst/>
          </a:prstGeom>
          <a:ln>
            <a:solidFill>
              <a:schemeClr val="bg1">
                <a:lumMod val="65000"/>
              </a:schemeClr>
            </a:solidFill>
          </a:ln>
        </p:spPr>
        <p:txBody>
          <a:bodyPr wrap="square">
            <a:spAutoFit/>
          </a:bodyPr>
          <a:lstStyle/>
          <a:p>
            <a:r>
              <a:rPr lang="th-TH" sz="1800" dirty="0"/>
              <a:t>// app/models/Nerd.php</a:t>
            </a:r>
          </a:p>
          <a:p>
            <a:endParaRPr lang="th-TH" sz="1800" dirty="0"/>
          </a:p>
          <a:p>
            <a:r>
              <a:rPr lang="th-TH" sz="1800" dirty="0"/>
              <a:t>&lt;?php</a:t>
            </a:r>
          </a:p>
          <a:p>
            <a:endParaRPr lang="th-TH" sz="1800" dirty="0"/>
          </a:p>
          <a:p>
            <a:r>
              <a:rPr lang="th-TH" sz="1800" dirty="0"/>
              <a:t>    class Nerd extends Eloquent</a:t>
            </a:r>
          </a:p>
          <a:p>
            <a:r>
              <a:rPr lang="th-TH" sz="1800" dirty="0"/>
              <a:t>    </a:t>
            </a:r>
            <a:r>
              <a:rPr lang="th-TH" sz="1800" dirty="0" smtClean="0"/>
              <a:t>{</a:t>
            </a:r>
            <a:endParaRPr lang="th-TH" sz="1800" dirty="0"/>
          </a:p>
          <a:p>
            <a:r>
              <a:rPr lang="th-TH" sz="1800" dirty="0"/>
              <a:t>    }</a:t>
            </a:r>
          </a:p>
        </p:txBody>
      </p:sp>
    </p:spTree>
    <p:extLst>
      <p:ext uri="{BB962C8B-B14F-4D97-AF65-F5344CB8AC3E}">
        <p14:creationId xmlns:p14="http://schemas.microsoft.com/office/powerpoint/2010/main" val="302242868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29705"/>
            <a:ext cx="11162392" cy="400110"/>
          </a:xfrm>
          <a:prstGeom prst="rect">
            <a:avLst/>
          </a:prstGeom>
        </p:spPr>
        <p:txBody>
          <a:bodyPr wrap="square">
            <a:spAutoFit/>
          </a:bodyPr>
          <a:lstStyle/>
          <a:p>
            <a:r>
              <a:rPr lang="en-US" sz="2000" dirty="0"/>
              <a:t>That’s it! Eloquent can handle the rest. By default, this model will link to our nerds table and </a:t>
            </a:r>
            <a:r>
              <a:rPr lang="en-US" sz="2000" dirty="0" err="1"/>
              <a:t>and</a:t>
            </a:r>
            <a:r>
              <a:rPr lang="en-US" sz="2000" dirty="0"/>
              <a:t> we can access it later in our controllers.</a:t>
            </a:r>
          </a:p>
        </p:txBody>
      </p:sp>
      <p:sp>
        <p:nvSpPr>
          <p:cNvPr id="2" name="Rectangle 1"/>
          <p:cNvSpPr/>
          <p:nvPr/>
        </p:nvSpPr>
        <p:spPr>
          <a:xfrm>
            <a:off x="521607" y="1329815"/>
            <a:ext cx="2597186" cy="523220"/>
          </a:xfrm>
          <a:prstGeom prst="rect">
            <a:avLst/>
          </a:prstGeom>
        </p:spPr>
        <p:txBody>
          <a:bodyPr wrap="none">
            <a:spAutoFit/>
          </a:bodyPr>
          <a:lstStyle/>
          <a:p>
            <a:r>
              <a:rPr lang="th-TH" dirty="0"/>
              <a:t>Creating the Controller</a:t>
            </a:r>
          </a:p>
        </p:txBody>
      </p:sp>
      <p:sp>
        <p:nvSpPr>
          <p:cNvPr id="10" name="Rectangle 9"/>
          <p:cNvSpPr/>
          <p:nvPr/>
        </p:nvSpPr>
        <p:spPr>
          <a:xfrm>
            <a:off x="485511" y="1853035"/>
            <a:ext cx="11323260" cy="1015663"/>
          </a:xfrm>
          <a:prstGeom prst="rect">
            <a:avLst/>
          </a:prstGeom>
        </p:spPr>
        <p:txBody>
          <a:bodyPr wrap="square">
            <a:spAutoFit/>
          </a:bodyPr>
          <a:lstStyle/>
          <a:p>
            <a:r>
              <a:rPr lang="th-TH" sz="2000" dirty="0"/>
              <a:t>From the official Laravel docs, on resource controllers, you can generate a resource controller using the artisan tool</a:t>
            </a:r>
            <a:r>
              <a:rPr lang="th-TH" sz="2000" dirty="0" smtClean="0"/>
              <a:t>.</a:t>
            </a:r>
            <a:endParaRPr lang="th-TH" sz="2000" dirty="0"/>
          </a:p>
          <a:p>
            <a:r>
              <a:rPr lang="th-TH" sz="2000" dirty="0"/>
              <a:t>Let’s go ahead and do that. This is the easy part. From the command line in the root directory of your Laravel project, type</a:t>
            </a:r>
            <a:r>
              <a:rPr lang="th-TH" sz="2000" dirty="0" smtClean="0"/>
              <a:t>:</a:t>
            </a:r>
            <a:endParaRPr lang="th-TH" sz="2000" dirty="0"/>
          </a:p>
          <a:p>
            <a:r>
              <a:rPr lang="th-TH" sz="2000" dirty="0">
                <a:solidFill>
                  <a:srgbClr val="C00000"/>
                </a:solidFill>
              </a:rPr>
              <a:t>php artisan controller:make NerdController </a:t>
            </a:r>
            <a:r>
              <a:rPr lang="th-TH" sz="2000" dirty="0"/>
              <a:t>This will create our resource controller with all the methods we need.</a:t>
            </a:r>
          </a:p>
        </p:txBody>
      </p:sp>
      <p:sp>
        <p:nvSpPr>
          <p:cNvPr id="14" name="Rectangle 13"/>
          <p:cNvSpPr/>
          <p:nvPr/>
        </p:nvSpPr>
        <p:spPr>
          <a:xfrm>
            <a:off x="521607" y="2890668"/>
            <a:ext cx="4854726" cy="3293209"/>
          </a:xfrm>
          <a:prstGeom prst="rect">
            <a:avLst/>
          </a:prstGeom>
          <a:ln>
            <a:solidFill>
              <a:schemeClr val="bg1">
                <a:lumMod val="65000"/>
              </a:schemeClr>
            </a:solidFill>
          </a:ln>
        </p:spPr>
        <p:txBody>
          <a:bodyPr wrap="square">
            <a:spAutoFit/>
          </a:bodyPr>
          <a:lstStyle/>
          <a:p>
            <a:r>
              <a:rPr lang="th-TH" sz="1600" dirty="0"/>
              <a:t>// app/controllers/NerdController.php</a:t>
            </a:r>
          </a:p>
          <a:p>
            <a:endParaRPr lang="th-TH" sz="1600" dirty="0"/>
          </a:p>
          <a:p>
            <a:r>
              <a:rPr lang="th-TH" sz="1600" dirty="0"/>
              <a:t>&lt;?php</a:t>
            </a:r>
          </a:p>
          <a:p>
            <a:endParaRPr lang="th-TH" sz="1600" dirty="0"/>
          </a:p>
          <a:p>
            <a:r>
              <a:rPr lang="th-TH" sz="1600" dirty="0"/>
              <a:t>class NerdController extends \BaseController {</a:t>
            </a:r>
          </a:p>
          <a:p>
            <a:endParaRPr lang="th-TH" sz="1600" dirty="0"/>
          </a:p>
          <a:p>
            <a:r>
              <a:rPr lang="th-TH" sz="1600" dirty="0"/>
              <a:t>    public function index()</a:t>
            </a:r>
          </a:p>
          <a:p>
            <a:r>
              <a:rPr lang="th-TH" sz="1600" dirty="0"/>
              <a:t>    {</a:t>
            </a:r>
          </a:p>
          <a:p>
            <a:r>
              <a:rPr lang="th-TH" sz="1600" dirty="0"/>
              <a:t>    }</a:t>
            </a:r>
          </a:p>
          <a:p>
            <a:endParaRPr lang="th-TH" sz="1600" dirty="0"/>
          </a:p>
          <a:p>
            <a:r>
              <a:rPr lang="th-TH" sz="1600" dirty="0"/>
              <a:t>    public function create()</a:t>
            </a:r>
          </a:p>
          <a:p>
            <a:r>
              <a:rPr lang="th-TH" sz="1600" dirty="0"/>
              <a:t>    {</a:t>
            </a:r>
          </a:p>
          <a:p>
            <a:r>
              <a:rPr lang="th-TH" sz="1600" dirty="0"/>
              <a:t>    </a:t>
            </a:r>
            <a:r>
              <a:rPr lang="th-TH" sz="1600" dirty="0" smtClean="0"/>
              <a:t>}</a:t>
            </a:r>
            <a:endParaRPr lang="th-TH" sz="1600" dirty="0"/>
          </a:p>
        </p:txBody>
      </p:sp>
      <p:sp>
        <p:nvSpPr>
          <p:cNvPr id="15" name="Rectangle 14"/>
          <p:cNvSpPr/>
          <p:nvPr/>
        </p:nvSpPr>
        <p:spPr>
          <a:xfrm>
            <a:off x="5711673" y="2868698"/>
            <a:ext cx="5972326" cy="3046988"/>
          </a:xfrm>
          <a:prstGeom prst="rect">
            <a:avLst/>
          </a:prstGeom>
          <a:ln>
            <a:solidFill>
              <a:schemeClr val="bg1">
                <a:lumMod val="65000"/>
              </a:schemeClr>
            </a:solidFill>
          </a:ln>
        </p:spPr>
        <p:txBody>
          <a:bodyPr wrap="square">
            <a:spAutoFit/>
          </a:bodyPr>
          <a:lstStyle/>
          <a:p>
            <a:r>
              <a:rPr lang="th-TH" sz="1600" dirty="0"/>
              <a:t>public function store()</a:t>
            </a:r>
          </a:p>
          <a:p>
            <a:r>
              <a:rPr lang="th-TH" sz="1600" dirty="0"/>
              <a:t>    {</a:t>
            </a:r>
          </a:p>
          <a:p>
            <a:r>
              <a:rPr lang="th-TH" sz="1600" dirty="0"/>
              <a:t>    }</a:t>
            </a:r>
          </a:p>
          <a:p>
            <a:endParaRPr lang="th-TH" sz="1600" dirty="0"/>
          </a:p>
          <a:p>
            <a:r>
              <a:rPr lang="th-TH" sz="1600" dirty="0"/>
              <a:t>    public function show($id)</a:t>
            </a:r>
          </a:p>
          <a:p>
            <a:r>
              <a:rPr lang="th-TH" sz="1600" dirty="0"/>
              <a:t>    {</a:t>
            </a:r>
          </a:p>
          <a:p>
            <a:r>
              <a:rPr lang="th-TH" sz="1600" dirty="0"/>
              <a:t>    }</a:t>
            </a:r>
          </a:p>
          <a:p>
            <a:endParaRPr lang="th-TH" sz="1600" dirty="0"/>
          </a:p>
          <a:p>
            <a:r>
              <a:rPr lang="th-TH" sz="1600" dirty="0"/>
              <a:t>    public function edit($id)</a:t>
            </a:r>
          </a:p>
          <a:p>
            <a:r>
              <a:rPr lang="th-TH" sz="1600" dirty="0"/>
              <a:t>    {</a:t>
            </a:r>
          </a:p>
          <a:p>
            <a:r>
              <a:rPr lang="th-TH" sz="1600" dirty="0"/>
              <a:t>    }</a:t>
            </a:r>
          </a:p>
          <a:p>
            <a:endParaRPr lang="th-TH" sz="1600" dirty="0"/>
          </a:p>
        </p:txBody>
      </p:sp>
    </p:spTree>
    <p:extLst>
      <p:ext uri="{BB962C8B-B14F-4D97-AF65-F5344CB8AC3E}">
        <p14:creationId xmlns:p14="http://schemas.microsoft.com/office/powerpoint/2010/main" val="124761117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85511" y="850873"/>
            <a:ext cx="2597186" cy="523220"/>
          </a:xfrm>
          <a:prstGeom prst="rect">
            <a:avLst/>
          </a:prstGeom>
        </p:spPr>
        <p:txBody>
          <a:bodyPr wrap="none">
            <a:spAutoFit/>
          </a:bodyPr>
          <a:lstStyle/>
          <a:p>
            <a:r>
              <a:rPr lang="en-US" dirty="0"/>
              <a:t>Setting Up the Routes</a:t>
            </a:r>
            <a:endParaRPr lang="th-TH" dirty="0"/>
          </a:p>
        </p:txBody>
      </p:sp>
      <p:sp>
        <p:nvSpPr>
          <p:cNvPr id="10" name="Rectangle 9"/>
          <p:cNvSpPr/>
          <p:nvPr/>
        </p:nvSpPr>
        <p:spPr>
          <a:xfrm>
            <a:off x="482072" y="1347839"/>
            <a:ext cx="11323260" cy="707886"/>
          </a:xfrm>
          <a:prstGeom prst="rect">
            <a:avLst/>
          </a:prstGeom>
        </p:spPr>
        <p:txBody>
          <a:bodyPr wrap="square">
            <a:spAutoFit/>
          </a:bodyPr>
          <a:lstStyle/>
          <a:p>
            <a:r>
              <a:rPr lang="en-US" sz="2000" dirty="0"/>
              <a:t>Now that we have generated our controller, let’s make sure our application has the routes necessary to use it. This is the other easy part (they actually might all be easy parts). In your </a:t>
            </a:r>
            <a:r>
              <a:rPr lang="en-US" sz="2000" dirty="0" err="1"/>
              <a:t>routes.php</a:t>
            </a:r>
            <a:r>
              <a:rPr lang="en-US" sz="2000" dirty="0"/>
              <a:t> file, add this line:</a:t>
            </a:r>
            <a:endParaRPr lang="th-TH" sz="2000" dirty="0"/>
          </a:p>
        </p:txBody>
      </p:sp>
      <p:sp>
        <p:nvSpPr>
          <p:cNvPr id="14" name="Rectangle 13"/>
          <p:cNvSpPr/>
          <p:nvPr/>
        </p:nvSpPr>
        <p:spPr>
          <a:xfrm>
            <a:off x="521606" y="2186257"/>
            <a:ext cx="11283725" cy="1323439"/>
          </a:xfrm>
          <a:prstGeom prst="rect">
            <a:avLst/>
          </a:prstGeom>
          <a:ln>
            <a:solidFill>
              <a:schemeClr val="bg1">
                <a:lumMod val="65000"/>
              </a:schemeClr>
            </a:solidFill>
          </a:ln>
        </p:spPr>
        <p:txBody>
          <a:bodyPr wrap="square">
            <a:spAutoFit/>
          </a:bodyPr>
          <a:lstStyle/>
          <a:p>
            <a:r>
              <a:rPr lang="en-US" sz="1600" dirty="0"/>
              <a:t>// app/</a:t>
            </a:r>
            <a:r>
              <a:rPr lang="en-US" sz="1600" dirty="0" err="1"/>
              <a:t>routes.php</a:t>
            </a:r>
            <a:endParaRPr lang="en-US" sz="1600" dirty="0"/>
          </a:p>
          <a:p>
            <a:endParaRPr lang="en-US" sz="1600" dirty="0"/>
          </a:p>
          <a:p>
            <a:r>
              <a:rPr lang="en-US" sz="1600" dirty="0"/>
              <a:t>&lt;?</a:t>
            </a:r>
            <a:r>
              <a:rPr lang="en-US" sz="1600" dirty="0" err="1"/>
              <a:t>php</a:t>
            </a:r>
            <a:endParaRPr lang="en-US" sz="1600" dirty="0"/>
          </a:p>
          <a:p>
            <a:endParaRPr lang="en-US" sz="1600" dirty="0"/>
          </a:p>
          <a:p>
            <a:r>
              <a:rPr lang="en-US" sz="1600" dirty="0"/>
              <a:t>    Route::resource('nerds', '</a:t>
            </a:r>
            <a:r>
              <a:rPr lang="en-US" sz="1600" dirty="0" err="1"/>
              <a:t>NerdController</a:t>
            </a:r>
            <a:r>
              <a:rPr lang="en-US" sz="1600" dirty="0"/>
              <a:t>');</a:t>
            </a:r>
            <a:endParaRPr lang="th-TH" sz="1600" dirty="0"/>
          </a:p>
        </p:txBody>
      </p:sp>
      <p:sp>
        <p:nvSpPr>
          <p:cNvPr id="11" name="Rectangle 10"/>
          <p:cNvSpPr/>
          <p:nvPr/>
        </p:nvSpPr>
        <p:spPr>
          <a:xfrm>
            <a:off x="521606" y="3861156"/>
            <a:ext cx="11283725" cy="707886"/>
          </a:xfrm>
          <a:prstGeom prst="rect">
            <a:avLst/>
          </a:prstGeom>
        </p:spPr>
        <p:txBody>
          <a:bodyPr wrap="square">
            <a:spAutoFit/>
          </a:bodyPr>
          <a:lstStyle/>
          <a:p>
            <a:r>
              <a:rPr lang="th-TH" sz="2000" dirty="0"/>
              <a:t>This will automatically assign many actions to that resource controller. Now if you, go to your browser and view your application at example.com/nerds, it will correspond to the proper method in your NerdController.</a:t>
            </a:r>
          </a:p>
        </p:txBody>
      </p:sp>
    </p:spTree>
    <p:extLst>
      <p:ext uri="{BB962C8B-B14F-4D97-AF65-F5344CB8AC3E}">
        <p14:creationId xmlns:p14="http://schemas.microsoft.com/office/powerpoint/2010/main" val="115735689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85511" y="850873"/>
            <a:ext cx="3786614" cy="523220"/>
          </a:xfrm>
          <a:prstGeom prst="rect">
            <a:avLst/>
          </a:prstGeom>
        </p:spPr>
        <p:txBody>
          <a:bodyPr wrap="none">
            <a:spAutoFit/>
          </a:bodyPr>
          <a:lstStyle/>
          <a:p>
            <a:r>
              <a:rPr lang="en-US" dirty="0"/>
              <a:t>Actions Handled By the Controller</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11" y="1426602"/>
            <a:ext cx="7219950" cy="4829175"/>
          </a:xfrm>
          <a:prstGeom prst="rect">
            <a:avLst/>
          </a:prstGeom>
        </p:spPr>
      </p:pic>
    </p:spTree>
    <p:extLst>
      <p:ext uri="{BB962C8B-B14F-4D97-AF65-F5344CB8AC3E}">
        <p14:creationId xmlns:p14="http://schemas.microsoft.com/office/powerpoint/2010/main" val="133429354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6" y="1008587"/>
            <a:ext cx="1287532" cy="523220"/>
          </a:xfrm>
          <a:prstGeom prst="rect">
            <a:avLst/>
          </a:prstGeom>
        </p:spPr>
        <p:txBody>
          <a:bodyPr wrap="none">
            <a:spAutoFit/>
          </a:bodyPr>
          <a:lstStyle/>
          <a:p>
            <a:r>
              <a:rPr lang="en-US" dirty="0"/>
              <a:t>The Views</a:t>
            </a:r>
            <a:endParaRPr lang="th-TH" dirty="0"/>
          </a:p>
        </p:txBody>
      </p:sp>
      <p:sp>
        <p:nvSpPr>
          <p:cNvPr id="7" name="Rectangle 6"/>
          <p:cNvSpPr/>
          <p:nvPr/>
        </p:nvSpPr>
        <p:spPr>
          <a:xfrm>
            <a:off x="521606" y="1531807"/>
            <a:ext cx="11263993" cy="461665"/>
          </a:xfrm>
          <a:prstGeom prst="rect">
            <a:avLst/>
          </a:prstGeom>
        </p:spPr>
        <p:txBody>
          <a:bodyPr wrap="square">
            <a:spAutoFit/>
          </a:bodyPr>
          <a:lstStyle/>
          <a:p>
            <a:r>
              <a:rPr lang="th-TH" sz="2400" dirty="0"/>
              <a:t>Since only four of our routes are GET routes, we only need four views. In our app/views folder, let’s make those views now.</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15" y="2055027"/>
            <a:ext cx="7734300" cy="2514600"/>
          </a:xfrm>
          <a:prstGeom prst="rect">
            <a:avLst/>
          </a:prstGeom>
        </p:spPr>
      </p:pic>
      <p:sp>
        <p:nvSpPr>
          <p:cNvPr id="11" name="Rectangle 10"/>
          <p:cNvSpPr/>
          <p:nvPr/>
        </p:nvSpPr>
        <p:spPr>
          <a:xfrm>
            <a:off x="521606" y="4569627"/>
            <a:ext cx="3118161" cy="523220"/>
          </a:xfrm>
          <a:prstGeom prst="rect">
            <a:avLst/>
          </a:prstGeom>
        </p:spPr>
        <p:txBody>
          <a:bodyPr wrap="none">
            <a:spAutoFit/>
          </a:bodyPr>
          <a:lstStyle/>
          <a:p>
            <a:r>
              <a:rPr lang="th-TH" dirty="0"/>
              <a:t>Making It All Work Together</a:t>
            </a:r>
          </a:p>
        </p:txBody>
      </p:sp>
      <p:sp>
        <p:nvSpPr>
          <p:cNvPr id="12" name="Rectangle 11"/>
          <p:cNvSpPr/>
          <p:nvPr/>
        </p:nvSpPr>
        <p:spPr>
          <a:xfrm>
            <a:off x="521606" y="5149890"/>
            <a:ext cx="11162393" cy="707886"/>
          </a:xfrm>
          <a:prstGeom prst="rect">
            <a:avLst/>
          </a:prstGeom>
        </p:spPr>
        <p:txBody>
          <a:bodyPr wrap="square">
            <a:spAutoFit/>
          </a:bodyPr>
          <a:lstStyle/>
          <a:p>
            <a:r>
              <a:rPr lang="th-TH" sz="2000" dirty="0"/>
              <a:t>Now we have our migrations, database, and models, our controller and routes, and our views. Let’s make all these things work together to build our application. We are going to go through the methods created in the resource controller one by one and make it all work</a:t>
            </a:r>
          </a:p>
        </p:txBody>
      </p:sp>
    </p:spTree>
    <p:extLst>
      <p:ext uri="{BB962C8B-B14F-4D97-AF65-F5344CB8AC3E}">
        <p14:creationId xmlns:p14="http://schemas.microsoft.com/office/powerpoint/2010/main" val="370393598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6" y="1008587"/>
            <a:ext cx="3961341" cy="523220"/>
          </a:xfrm>
          <a:prstGeom prst="rect">
            <a:avLst/>
          </a:prstGeom>
        </p:spPr>
        <p:txBody>
          <a:bodyPr wrap="none">
            <a:spAutoFit/>
          </a:bodyPr>
          <a:lstStyle/>
          <a:p>
            <a:r>
              <a:rPr lang="en-US" dirty="0"/>
              <a:t>Showing All Resources </a:t>
            </a:r>
            <a:r>
              <a:rPr lang="en-US" dirty="0" err="1"/>
              <a:t>nerds.index</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6" y="1620837"/>
            <a:ext cx="11322974" cy="3086630"/>
          </a:xfrm>
          <a:prstGeom prst="rect">
            <a:avLst/>
          </a:prstGeom>
        </p:spPr>
      </p:pic>
      <p:sp>
        <p:nvSpPr>
          <p:cNvPr id="13" name="Rectangle 12"/>
          <p:cNvSpPr/>
          <p:nvPr/>
        </p:nvSpPr>
        <p:spPr>
          <a:xfrm>
            <a:off x="650127" y="4990655"/>
            <a:ext cx="11065932" cy="1015663"/>
          </a:xfrm>
          <a:prstGeom prst="rect">
            <a:avLst/>
          </a:prstGeom>
        </p:spPr>
        <p:txBody>
          <a:bodyPr wrap="square">
            <a:spAutoFit/>
          </a:bodyPr>
          <a:lstStyle/>
          <a:p>
            <a:r>
              <a:rPr lang="th-TH" sz="2000" dirty="0"/>
              <a:t>CONTROLLER FUNCTION INDEX()</a:t>
            </a:r>
          </a:p>
          <a:p>
            <a:endParaRPr lang="th-TH" sz="2000" dirty="0"/>
          </a:p>
          <a:p>
            <a:r>
              <a:rPr lang="th-TH" sz="2000" dirty="0"/>
              <a:t>In this function, we will get all the nerds and pass them to the view.</a:t>
            </a:r>
          </a:p>
        </p:txBody>
      </p:sp>
    </p:spTree>
    <p:extLst>
      <p:ext uri="{BB962C8B-B14F-4D97-AF65-F5344CB8AC3E}">
        <p14:creationId xmlns:p14="http://schemas.microsoft.com/office/powerpoint/2010/main" val="248853428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1089462"/>
            <a:ext cx="11323260" cy="5016758"/>
          </a:xfrm>
          <a:prstGeom prst="rect">
            <a:avLst/>
          </a:prstGeom>
          <a:ln>
            <a:solidFill>
              <a:schemeClr val="bg1">
                <a:lumMod val="65000"/>
              </a:schemeClr>
            </a:solidFill>
          </a:ln>
        </p:spPr>
        <p:txBody>
          <a:bodyPr wrap="square">
            <a:spAutoFit/>
          </a:bodyPr>
          <a:lstStyle/>
          <a:p>
            <a:r>
              <a:rPr lang="th-TH" sz="1600" dirty="0"/>
              <a:t>// app/controllers/NerdController.php</a:t>
            </a:r>
          </a:p>
          <a:p>
            <a:endParaRPr lang="th-TH" sz="1600" dirty="0"/>
          </a:p>
          <a:p>
            <a:r>
              <a:rPr lang="th-TH" sz="1600" dirty="0"/>
              <a:t>&lt;?php</a:t>
            </a:r>
          </a:p>
          <a:p>
            <a:endParaRPr lang="th-TH" sz="1600" dirty="0"/>
          </a:p>
          <a:p>
            <a:r>
              <a:rPr lang="th-TH" sz="1600" dirty="0"/>
              <a:t>...</a:t>
            </a:r>
          </a:p>
          <a:p>
            <a:endParaRPr lang="th-TH" sz="1600" dirty="0"/>
          </a:p>
          <a:p>
            <a:r>
              <a:rPr lang="th-TH" sz="1600" dirty="0"/>
              <a:t>    /**</a:t>
            </a:r>
          </a:p>
          <a:p>
            <a:r>
              <a:rPr lang="th-TH" sz="1600" dirty="0"/>
              <a:t>     * Display a listing of the resource.</a:t>
            </a:r>
          </a:p>
          <a:p>
            <a:r>
              <a:rPr lang="th-TH" sz="1600" dirty="0"/>
              <a:t>     *</a:t>
            </a:r>
          </a:p>
          <a:p>
            <a:r>
              <a:rPr lang="th-TH" sz="1600" dirty="0"/>
              <a:t>     * @return Response</a:t>
            </a:r>
          </a:p>
          <a:p>
            <a:r>
              <a:rPr lang="th-TH" sz="1600" dirty="0"/>
              <a:t>     */</a:t>
            </a:r>
          </a:p>
          <a:p>
            <a:r>
              <a:rPr lang="th-TH" sz="1600" dirty="0"/>
              <a:t>    public function index()</a:t>
            </a:r>
          </a:p>
          <a:p>
            <a:r>
              <a:rPr lang="th-TH" sz="1600" dirty="0"/>
              <a:t>    {</a:t>
            </a:r>
          </a:p>
          <a:p>
            <a:r>
              <a:rPr lang="th-TH" sz="1600" dirty="0"/>
              <a:t>        // get all the nerds</a:t>
            </a:r>
          </a:p>
          <a:p>
            <a:r>
              <a:rPr lang="th-TH" sz="1600" dirty="0"/>
              <a:t>        $nerds = Nerd::all();</a:t>
            </a:r>
          </a:p>
          <a:p>
            <a:endParaRPr lang="th-TH" sz="1600" dirty="0"/>
          </a:p>
          <a:p>
            <a:r>
              <a:rPr lang="th-TH" sz="1600" dirty="0"/>
              <a:t>        // load the view and pass the nerds</a:t>
            </a:r>
          </a:p>
          <a:p>
            <a:r>
              <a:rPr lang="th-TH" sz="1600" dirty="0"/>
              <a:t>        return View::make('nerds.index')</a:t>
            </a:r>
          </a:p>
          <a:p>
            <a:r>
              <a:rPr lang="th-TH" sz="1600" dirty="0"/>
              <a:t>            -&gt;with('nerds', $nerds);</a:t>
            </a:r>
          </a:p>
          <a:p>
            <a:r>
              <a:rPr lang="th-TH" sz="1600" dirty="0"/>
              <a:t>    </a:t>
            </a:r>
            <a:r>
              <a:rPr lang="th-TH" sz="1600" dirty="0" smtClean="0"/>
              <a:t>}</a:t>
            </a:r>
            <a:endParaRPr lang="th-TH" sz="1600" dirty="0"/>
          </a:p>
        </p:txBody>
      </p:sp>
    </p:spTree>
    <p:extLst>
      <p:ext uri="{BB962C8B-B14F-4D97-AF65-F5344CB8AC3E}">
        <p14:creationId xmlns:p14="http://schemas.microsoft.com/office/powerpoint/2010/main" val="316639001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4003"/>
            <a:ext cx="6096000" cy="523220"/>
          </a:xfrm>
          <a:prstGeom prst="rect">
            <a:avLst/>
          </a:prstGeom>
        </p:spPr>
        <p:txBody>
          <a:bodyPr>
            <a:spAutoFit/>
          </a:bodyPr>
          <a:lstStyle/>
          <a:p>
            <a:r>
              <a:rPr lang="th-TH" dirty="0" smtClean="0"/>
              <a:t>THE </a:t>
            </a:r>
            <a:r>
              <a:rPr lang="th-TH" dirty="0"/>
              <a:t>VIEW APP/VIEWS/NERDS/INDEX.BLADE.PHP</a:t>
            </a:r>
          </a:p>
        </p:txBody>
      </p:sp>
      <p:sp>
        <p:nvSpPr>
          <p:cNvPr id="5" name="Rectangle 4"/>
          <p:cNvSpPr/>
          <p:nvPr/>
        </p:nvSpPr>
        <p:spPr>
          <a:xfrm>
            <a:off x="521607" y="1347223"/>
            <a:ext cx="11287164" cy="707886"/>
          </a:xfrm>
          <a:prstGeom prst="rect">
            <a:avLst/>
          </a:prstGeom>
        </p:spPr>
        <p:txBody>
          <a:bodyPr wrap="square">
            <a:spAutoFit/>
          </a:bodyPr>
          <a:lstStyle/>
          <a:p>
            <a:r>
              <a:rPr lang="th-TH" sz="2000" dirty="0"/>
              <a:t>Now let’s create our view to loop over the nerds and display them in a table. We like using Twitter Bootstrap for our sites, so the table will use those classes.</a:t>
            </a:r>
          </a:p>
        </p:txBody>
      </p:sp>
      <p:sp>
        <p:nvSpPr>
          <p:cNvPr id="10" name="Rectangle 9"/>
          <p:cNvSpPr/>
          <p:nvPr/>
        </p:nvSpPr>
        <p:spPr>
          <a:xfrm>
            <a:off x="521607" y="2195144"/>
            <a:ext cx="4727726" cy="3785652"/>
          </a:xfrm>
          <a:prstGeom prst="rect">
            <a:avLst/>
          </a:prstGeom>
          <a:ln>
            <a:solidFill>
              <a:schemeClr val="bg1">
                <a:lumMod val="65000"/>
              </a:schemeClr>
            </a:solidFill>
          </a:ln>
        </p:spPr>
        <p:txBody>
          <a:bodyPr wrap="square">
            <a:spAutoFit/>
          </a:bodyPr>
          <a:lstStyle/>
          <a:p>
            <a:r>
              <a:rPr lang="th-TH" sz="2000" dirty="0"/>
              <a:t>&lt;!-- app/views/nerds/index.blade.php --&gt;</a:t>
            </a:r>
          </a:p>
          <a:p>
            <a:endParaRPr lang="th-TH" sz="2000" dirty="0"/>
          </a:p>
          <a:p>
            <a:r>
              <a:rPr lang="th-TH" sz="2000" dirty="0"/>
              <a:t>&lt;!DOCTYPE html&gt;</a:t>
            </a:r>
          </a:p>
          <a:p>
            <a:r>
              <a:rPr lang="th-TH" sz="2000" dirty="0"/>
              <a:t>&lt;html&gt;</a:t>
            </a:r>
          </a:p>
          <a:p>
            <a:r>
              <a:rPr lang="th-TH" sz="2000" dirty="0"/>
              <a:t>&lt;head&gt;</a:t>
            </a:r>
          </a:p>
          <a:p>
            <a:r>
              <a:rPr lang="th-TH" sz="2000" dirty="0"/>
              <a:t>    &lt;title&gt;Look! I'm CRUDding&lt;/title&gt;</a:t>
            </a:r>
          </a:p>
          <a:p>
            <a:r>
              <a:rPr lang="th-TH" sz="2000" dirty="0"/>
              <a:t>    &lt;link rel="stylesheet" href="//netdna.bootstrapcdn.com/bootstrap/3.0.0/css/bootstrap.min.css"&gt;</a:t>
            </a:r>
          </a:p>
          <a:p>
            <a:r>
              <a:rPr lang="th-TH" sz="2000" dirty="0"/>
              <a:t>&lt;/head&gt;</a:t>
            </a:r>
          </a:p>
          <a:p>
            <a:r>
              <a:rPr lang="th-TH" sz="2000" dirty="0"/>
              <a:t>&lt;body&gt;</a:t>
            </a:r>
          </a:p>
          <a:p>
            <a:r>
              <a:rPr lang="th-TH" sz="2000" dirty="0"/>
              <a:t>&lt;div class="container</a:t>
            </a:r>
            <a:r>
              <a:rPr lang="th-TH" sz="2000" dirty="0" smtClean="0"/>
              <a:t>"&gt;</a:t>
            </a:r>
            <a:endParaRPr lang="th-TH" sz="2000" dirty="0"/>
          </a:p>
        </p:txBody>
      </p:sp>
      <p:sp>
        <p:nvSpPr>
          <p:cNvPr id="11" name="Rectangle 10"/>
          <p:cNvSpPr/>
          <p:nvPr/>
        </p:nvSpPr>
        <p:spPr>
          <a:xfrm>
            <a:off x="5587999" y="2195144"/>
            <a:ext cx="6096000" cy="2585323"/>
          </a:xfrm>
          <a:prstGeom prst="rect">
            <a:avLst/>
          </a:prstGeom>
          <a:ln>
            <a:solidFill>
              <a:schemeClr val="bg1">
                <a:lumMod val="65000"/>
              </a:schemeClr>
            </a:solidFill>
          </a:ln>
        </p:spPr>
        <p:txBody>
          <a:bodyPr>
            <a:spAutoFit/>
          </a:bodyPr>
          <a:lstStyle/>
          <a:p>
            <a:r>
              <a:rPr lang="th-TH" sz="1800" dirty="0"/>
              <a:t>&lt;nav class="navbar navbar-inverse"&gt;</a:t>
            </a:r>
          </a:p>
          <a:p>
            <a:r>
              <a:rPr lang="th-TH" sz="1800" dirty="0"/>
              <a:t>    &lt;div class="navbar-header"&gt;</a:t>
            </a:r>
          </a:p>
          <a:p>
            <a:r>
              <a:rPr lang="th-TH" sz="1800" dirty="0"/>
              <a:t>        &lt;a class="navbar-brand" href="{{ URL::to('nerds') }}"&gt;Nerd Alert&lt;/a&gt;</a:t>
            </a:r>
          </a:p>
          <a:p>
            <a:r>
              <a:rPr lang="th-TH" sz="1800" dirty="0"/>
              <a:t>    &lt;/div&gt;</a:t>
            </a:r>
          </a:p>
          <a:p>
            <a:r>
              <a:rPr lang="th-TH" sz="1800" dirty="0"/>
              <a:t>    &lt;ul class="nav navbar-nav"&gt;</a:t>
            </a:r>
          </a:p>
          <a:p>
            <a:r>
              <a:rPr lang="th-TH" sz="1800" dirty="0"/>
              <a:t>        &lt;li&gt;&lt;a href="{{ URL::to('nerds') }}"&gt;View All Nerds&lt;/a&gt;&lt;/li&gt;</a:t>
            </a:r>
          </a:p>
          <a:p>
            <a:r>
              <a:rPr lang="th-TH" sz="1800" dirty="0"/>
              <a:t>        &lt;li&gt;&lt;a href="{{ URL::to('nerds/create') }}"&gt;Create a Nerd&lt;/a&gt;</a:t>
            </a:r>
          </a:p>
          <a:p>
            <a:r>
              <a:rPr lang="th-TH" sz="1800" dirty="0"/>
              <a:t>    &lt;/ul&gt;</a:t>
            </a:r>
          </a:p>
          <a:p>
            <a:r>
              <a:rPr lang="th-TH" sz="1800" dirty="0"/>
              <a:t>&lt;/nav&gt;</a:t>
            </a:r>
          </a:p>
        </p:txBody>
      </p:sp>
    </p:spTree>
    <p:extLst>
      <p:ext uri="{BB962C8B-B14F-4D97-AF65-F5344CB8AC3E}">
        <p14:creationId xmlns:p14="http://schemas.microsoft.com/office/powerpoint/2010/main" val="14235101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199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94815"/>
            <a:ext cx="4727726" cy="5078313"/>
          </a:xfrm>
          <a:prstGeom prst="rect">
            <a:avLst/>
          </a:prstGeom>
          <a:ln>
            <a:solidFill>
              <a:schemeClr val="bg1">
                <a:lumMod val="65000"/>
              </a:schemeClr>
            </a:solidFill>
          </a:ln>
        </p:spPr>
        <p:txBody>
          <a:bodyPr wrap="square">
            <a:spAutoFit/>
          </a:bodyPr>
          <a:lstStyle/>
          <a:p>
            <a:r>
              <a:rPr lang="en-US" sz="1800" dirty="0"/>
              <a:t>&lt;h1&gt;All the Nerds&lt;/h1&gt;</a:t>
            </a:r>
          </a:p>
          <a:p>
            <a:endParaRPr lang="en-US" sz="1800" dirty="0"/>
          </a:p>
          <a:p>
            <a:r>
              <a:rPr lang="en-US" sz="1800" dirty="0"/>
              <a:t>&lt;!-- will be used to show any messages --&gt;</a:t>
            </a:r>
          </a:p>
          <a:p>
            <a:r>
              <a:rPr lang="en-US" sz="1800" dirty="0"/>
              <a:t>@if (Session::has('message'))</a:t>
            </a:r>
          </a:p>
          <a:p>
            <a:r>
              <a:rPr lang="en-US" sz="1800" dirty="0"/>
              <a:t>    &lt;div class="alert alert-info"&gt;{{ Session::get('message') }}&lt;/div&gt;</a:t>
            </a:r>
          </a:p>
          <a:p>
            <a:r>
              <a:rPr lang="en-US" sz="1800" dirty="0"/>
              <a:t>@</a:t>
            </a:r>
            <a:r>
              <a:rPr lang="en-US" sz="1800" dirty="0" err="1"/>
              <a:t>endif</a:t>
            </a:r>
            <a:endParaRPr lang="en-US" sz="1800" dirty="0"/>
          </a:p>
          <a:p>
            <a:endParaRPr lang="en-US" sz="1800" dirty="0"/>
          </a:p>
          <a:p>
            <a:r>
              <a:rPr lang="en-US" sz="1800" dirty="0"/>
              <a:t>&lt;table class="table table-striped table-bordered"&gt;</a:t>
            </a:r>
          </a:p>
          <a:p>
            <a:r>
              <a:rPr lang="en-US" sz="1800" dirty="0"/>
              <a:t>    &lt;</a:t>
            </a:r>
            <a:r>
              <a:rPr lang="en-US" sz="1800" dirty="0" err="1"/>
              <a:t>thead</a:t>
            </a:r>
            <a:r>
              <a:rPr lang="en-US" sz="1800" dirty="0"/>
              <a:t>&gt;</a:t>
            </a:r>
          </a:p>
          <a:p>
            <a:r>
              <a:rPr lang="en-US" sz="1800" dirty="0"/>
              <a:t>        &lt;</a:t>
            </a:r>
            <a:r>
              <a:rPr lang="en-US" sz="1800" dirty="0" err="1"/>
              <a:t>tr</a:t>
            </a:r>
            <a:r>
              <a:rPr lang="en-US" sz="1800" dirty="0"/>
              <a:t>&gt;</a:t>
            </a:r>
          </a:p>
          <a:p>
            <a:r>
              <a:rPr lang="en-US" sz="1800" dirty="0"/>
              <a:t>            &lt;td&gt;ID&lt;/td&gt;</a:t>
            </a:r>
          </a:p>
          <a:p>
            <a:r>
              <a:rPr lang="en-US" sz="1800" dirty="0"/>
              <a:t>            &lt;td&gt;Name&lt;/td&gt;</a:t>
            </a:r>
          </a:p>
          <a:p>
            <a:r>
              <a:rPr lang="en-US" sz="1800" dirty="0"/>
              <a:t>            &lt;td&gt;Email&lt;/td&gt;</a:t>
            </a:r>
          </a:p>
          <a:p>
            <a:r>
              <a:rPr lang="en-US" sz="1800" dirty="0"/>
              <a:t>            &lt;td&gt;Nerd Level&lt;/td&gt;</a:t>
            </a:r>
          </a:p>
          <a:p>
            <a:r>
              <a:rPr lang="en-US" sz="1800" dirty="0"/>
              <a:t>            &lt;td&gt;Actions&lt;/td&gt;</a:t>
            </a:r>
          </a:p>
          <a:p>
            <a:r>
              <a:rPr lang="en-US" sz="1800" dirty="0"/>
              <a:t>        &lt;/</a:t>
            </a:r>
            <a:r>
              <a:rPr lang="en-US" sz="1800" dirty="0" err="1"/>
              <a:t>tr</a:t>
            </a:r>
            <a:r>
              <a:rPr lang="en-US" sz="1800" dirty="0"/>
              <a:t>&gt;</a:t>
            </a:r>
          </a:p>
          <a:p>
            <a:r>
              <a:rPr lang="en-US" sz="1800" dirty="0"/>
              <a:t>    &lt;/</a:t>
            </a:r>
            <a:r>
              <a:rPr lang="en-US" sz="1800" dirty="0" err="1"/>
              <a:t>thead</a:t>
            </a:r>
            <a:r>
              <a:rPr lang="en-US" sz="1800" dirty="0"/>
              <a:t>&gt;</a:t>
            </a:r>
          </a:p>
          <a:p>
            <a:r>
              <a:rPr lang="en-US" sz="1800" dirty="0"/>
              <a:t>    &lt;</a:t>
            </a:r>
            <a:r>
              <a:rPr lang="en-US" sz="1800" dirty="0" err="1"/>
              <a:t>tbody</a:t>
            </a:r>
            <a:r>
              <a:rPr lang="en-US" sz="1800" dirty="0"/>
              <a:t>&gt;</a:t>
            </a:r>
            <a:endParaRPr lang="th-TH" sz="1800" dirty="0"/>
          </a:p>
        </p:txBody>
      </p:sp>
      <p:sp>
        <p:nvSpPr>
          <p:cNvPr id="11" name="Rectangle 10"/>
          <p:cNvSpPr/>
          <p:nvPr/>
        </p:nvSpPr>
        <p:spPr>
          <a:xfrm>
            <a:off x="5520265" y="994815"/>
            <a:ext cx="6096000" cy="5262979"/>
          </a:xfrm>
          <a:prstGeom prst="rect">
            <a:avLst/>
          </a:prstGeom>
          <a:ln>
            <a:solidFill>
              <a:schemeClr val="bg1">
                <a:lumMod val="65000"/>
              </a:schemeClr>
            </a:solidFill>
          </a:ln>
        </p:spPr>
        <p:txBody>
          <a:bodyPr>
            <a:spAutoFit/>
          </a:bodyPr>
          <a:lstStyle/>
          <a:p>
            <a:r>
              <a:rPr lang="en-US" sz="1600" dirty="0"/>
              <a:t>@</a:t>
            </a:r>
            <a:r>
              <a:rPr lang="en-US" sz="1600" dirty="0" err="1"/>
              <a:t>foreach</a:t>
            </a:r>
            <a:r>
              <a:rPr lang="en-US" sz="1600" dirty="0"/>
              <a:t>($nerds as $key =&gt; $value)</a:t>
            </a:r>
          </a:p>
          <a:p>
            <a:r>
              <a:rPr lang="en-US" sz="1600" dirty="0"/>
              <a:t>        &lt;</a:t>
            </a:r>
            <a:r>
              <a:rPr lang="en-US" sz="1600" dirty="0" err="1"/>
              <a:t>tr</a:t>
            </a:r>
            <a:r>
              <a:rPr lang="en-US" sz="1600" dirty="0"/>
              <a:t>&gt;</a:t>
            </a:r>
          </a:p>
          <a:p>
            <a:r>
              <a:rPr lang="en-US" sz="1600" dirty="0"/>
              <a:t>            &lt;td&gt;{{ $value-&gt;id }}&lt;/td&gt;</a:t>
            </a:r>
          </a:p>
          <a:p>
            <a:r>
              <a:rPr lang="en-US" sz="1600" dirty="0"/>
              <a:t>            &lt;td&gt;{{ $value-&gt;name }}&lt;/td&gt;</a:t>
            </a:r>
          </a:p>
          <a:p>
            <a:r>
              <a:rPr lang="en-US" sz="1600" dirty="0"/>
              <a:t>            &lt;td&gt;{{ $value-&gt;email }}&lt;/td&gt;</a:t>
            </a:r>
          </a:p>
          <a:p>
            <a:r>
              <a:rPr lang="en-US" sz="1600" dirty="0"/>
              <a:t>            &lt;td&gt;{{ $value-&gt;</a:t>
            </a:r>
            <a:r>
              <a:rPr lang="en-US" sz="1600" dirty="0" err="1"/>
              <a:t>nerd_level</a:t>
            </a:r>
            <a:r>
              <a:rPr lang="en-US" sz="1600" dirty="0"/>
              <a:t> }}&lt;/td</a:t>
            </a:r>
            <a:r>
              <a:rPr lang="en-US" sz="1600" dirty="0" smtClean="0"/>
              <a:t>&gt;</a:t>
            </a:r>
            <a:endParaRPr lang="en-US" sz="1600" dirty="0"/>
          </a:p>
          <a:p>
            <a:r>
              <a:rPr lang="en-US" sz="1600" dirty="0"/>
              <a:t>            &lt;!-- we will also add show, edit, and delete buttons --&gt;</a:t>
            </a:r>
          </a:p>
          <a:p>
            <a:r>
              <a:rPr lang="en-US" sz="1600" dirty="0"/>
              <a:t>            &lt;td</a:t>
            </a:r>
            <a:r>
              <a:rPr lang="en-US" sz="1600" dirty="0" smtClean="0"/>
              <a:t>&gt;</a:t>
            </a:r>
            <a:endParaRPr lang="en-US" sz="1600" dirty="0"/>
          </a:p>
          <a:p>
            <a:r>
              <a:rPr lang="en-US" sz="1600" dirty="0"/>
              <a:t>                &lt;!-- delete the nerd (uses the destroy method DESTROY /nerds/{id} --&gt;</a:t>
            </a:r>
          </a:p>
          <a:p>
            <a:r>
              <a:rPr lang="en-US" sz="1600" dirty="0"/>
              <a:t>                &lt;!-- we will add this later since its a little more complicated than the other two buttons </a:t>
            </a:r>
            <a:r>
              <a:rPr lang="en-US" sz="1600" dirty="0" smtClean="0"/>
              <a:t>--&gt;</a:t>
            </a:r>
            <a:endParaRPr lang="en-US" sz="1600" dirty="0"/>
          </a:p>
          <a:p>
            <a:r>
              <a:rPr lang="en-US" sz="1600" dirty="0"/>
              <a:t>                &lt;!-- show the nerd (uses the show method found at GET /nerds/{id} --&gt;</a:t>
            </a:r>
          </a:p>
          <a:p>
            <a:r>
              <a:rPr lang="en-US" sz="1600" dirty="0"/>
              <a:t>                &lt;a class="</a:t>
            </a:r>
            <a:r>
              <a:rPr lang="en-US" sz="1600" dirty="0" err="1"/>
              <a:t>btn</a:t>
            </a:r>
            <a:r>
              <a:rPr lang="en-US" sz="1600" dirty="0"/>
              <a:t> </a:t>
            </a:r>
            <a:r>
              <a:rPr lang="en-US" sz="1600" dirty="0" err="1"/>
              <a:t>btn</a:t>
            </a:r>
            <a:r>
              <a:rPr lang="en-US" sz="1600" dirty="0"/>
              <a:t>-small </a:t>
            </a:r>
            <a:r>
              <a:rPr lang="en-US" sz="1600" dirty="0" err="1"/>
              <a:t>btn</a:t>
            </a:r>
            <a:r>
              <a:rPr lang="en-US" sz="1600" dirty="0"/>
              <a:t>-success" </a:t>
            </a:r>
            <a:r>
              <a:rPr lang="en-US" sz="1600" dirty="0" err="1"/>
              <a:t>href</a:t>
            </a:r>
            <a:r>
              <a:rPr lang="en-US" sz="1600" dirty="0"/>
              <a:t>="{{ URL::to('nerds/' . $value-&gt;id) }}"&gt;Show this Nerd&lt;/a&gt;</a:t>
            </a:r>
          </a:p>
          <a:p>
            <a:endParaRPr lang="en-US" sz="1600" dirty="0"/>
          </a:p>
          <a:p>
            <a:r>
              <a:rPr lang="en-US" sz="1600" dirty="0"/>
              <a:t>                &lt;!-- edit this nerd (uses the edit method found at GET /nerds/{id}/edit --&gt;</a:t>
            </a:r>
          </a:p>
          <a:p>
            <a:r>
              <a:rPr lang="en-US" sz="1600" dirty="0"/>
              <a:t>                &lt;a class="</a:t>
            </a:r>
            <a:r>
              <a:rPr lang="en-US" sz="1600" dirty="0" err="1"/>
              <a:t>btn</a:t>
            </a:r>
            <a:r>
              <a:rPr lang="en-US" sz="1600" dirty="0"/>
              <a:t> </a:t>
            </a:r>
            <a:r>
              <a:rPr lang="en-US" sz="1600" dirty="0" err="1"/>
              <a:t>btn</a:t>
            </a:r>
            <a:r>
              <a:rPr lang="en-US" sz="1600" dirty="0"/>
              <a:t>-small </a:t>
            </a:r>
            <a:r>
              <a:rPr lang="en-US" sz="1600" dirty="0" err="1"/>
              <a:t>btn</a:t>
            </a:r>
            <a:r>
              <a:rPr lang="en-US" sz="1600" dirty="0"/>
              <a:t>-info" </a:t>
            </a:r>
            <a:r>
              <a:rPr lang="en-US" sz="1600" dirty="0" err="1"/>
              <a:t>href</a:t>
            </a:r>
            <a:r>
              <a:rPr lang="en-US" sz="1600" dirty="0"/>
              <a:t>="{{ URL::to('nerds/' . $value-&gt;id . '/edit') }}"&gt;Edit this Nerd&lt;/a</a:t>
            </a:r>
            <a:r>
              <a:rPr lang="en-US" sz="1600" dirty="0" smtClean="0"/>
              <a:t>&gt;</a:t>
            </a:r>
            <a:endParaRPr lang="en-US" sz="1600" dirty="0"/>
          </a:p>
          <a:p>
            <a:r>
              <a:rPr lang="en-US" sz="1600" dirty="0"/>
              <a:t>            &lt;/td&gt;</a:t>
            </a:r>
          </a:p>
          <a:p>
            <a:r>
              <a:rPr lang="en-US" sz="1600" dirty="0"/>
              <a:t>        &lt;/</a:t>
            </a:r>
            <a:r>
              <a:rPr lang="en-US" sz="1600" dirty="0" err="1"/>
              <a:t>tr</a:t>
            </a:r>
            <a:r>
              <a:rPr lang="en-US" sz="1600" dirty="0"/>
              <a:t>&gt;</a:t>
            </a:r>
          </a:p>
          <a:p>
            <a:r>
              <a:rPr lang="en-US" sz="1600" dirty="0"/>
              <a:t>    @</a:t>
            </a:r>
            <a:r>
              <a:rPr lang="en-US" sz="1600" dirty="0" err="1"/>
              <a:t>endforeach</a:t>
            </a:r>
            <a:endParaRPr lang="th-TH" sz="1600" dirty="0"/>
          </a:p>
        </p:txBody>
      </p:sp>
    </p:spTree>
    <p:extLst>
      <p:ext uri="{BB962C8B-B14F-4D97-AF65-F5344CB8AC3E}">
        <p14:creationId xmlns:p14="http://schemas.microsoft.com/office/powerpoint/2010/main" val="823892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ชื่อเรื่องรอง 2"/>
          <p:cNvSpPr>
            <a:spLocks noGrp="1"/>
          </p:cNvSpPr>
          <p:nvPr>
            <p:ph type="subTitle" idx="1"/>
          </p:nvPr>
        </p:nvSpPr>
        <p:spPr>
          <a:xfrm>
            <a:off x="2381345" y="727966"/>
            <a:ext cx="2160240" cy="720080"/>
          </a:xfrm>
        </p:spPr>
        <p:txBody>
          <a:bodyPr>
            <a:noAutofit/>
          </a:bodyPr>
          <a:lstStyle/>
          <a:p>
            <a:pPr algn="l"/>
            <a:r>
              <a:rPr lang="th-TH" sz="4000" b="1" dirty="0">
                <a:latin typeface="DB HelvethaicaMon X 55 Regular" pitchFamily="2" charset="-34"/>
              </a:rPr>
              <a:t>วิทยากร</a:t>
            </a:r>
            <a:endParaRPr lang="en-US" sz="4000" dirty="0">
              <a:latin typeface="DB HelvethaicaMon X 55 Regular" pitchFamily="2" charset="-34"/>
            </a:endParaRPr>
          </a:p>
        </p:txBody>
      </p:sp>
      <p:sp>
        <p:nvSpPr>
          <p:cNvPr id="5" name="ตัวแทนหมายเลขภาพนิ่ง 4"/>
          <p:cNvSpPr>
            <a:spLocks noGrp="1"/>
          </p:cNvSpPr>
          <p:nvPr>
            <p:ph type="sldNum" sz="quarter" idx="12"/>
          </p:nvPr>
        </p:nvSpPr>
        <p:spPr>
          <a:xfrm>
            <a:off x="11194042" y="6415754"/>
            <a:ext cx="572589" cy="365125"/>
          </a:xfrm>
          <a:solidFill>
            <a:schemeClr val="bg1">
              <a:lumMod val="50000"/>
            </a:schemeClr>
          </a:solidFill>
          <a:ln>
            <a:noFill/>
          </a:ln>
        </p:spPr>
        <p:txBody>
          <a:bodyPr/>
          <a:lstStyle/>
          <a:p>
            <a:fld id="{931DE22E-29FF-4A50-8EF7-F41B0102F411}" type="slidenum">
              <a:rPr lang="th-TH" sz="2800" smtClean="0">
                <a:solidFill>
                  <a:schemeClr val="bg1"/>
                </a:solidFill>
              </a:rPr>
              <a:t>2</a:t>
            </a:fld>
            <a:endParaRPr lang="th-TH" sz="2800">
              <a:solidFill>
                <a:schemeClr val="bg1"/>
              </a:solidFill>
            </a:endParaRPr>
          </a:p>
        </p:txBody>
      </p:sp>
      <p:pic>
        <p:nvPicPr>
          <p:cNvPr id="6" name="Picture 2" descr="D:\All_Picture\งานรับปริญญา\งานตัวเอง\ภาพเลือกอัด\วันรับปริญญาบัตร\P1170941_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45" y="1448046"/>
            <a:ext cx="1500192" cy="1968252"/>
          </a:xfrm>
          <a:prstGeom prst="rect">
            <a:avLst/>
          </a:prstGeom>
          <a:noFill/>
          <a:extLst>
            <a:ext uri="{909E8E84-426E-40DD-AFC4-6F175D3DCCD1}">
              <a14:hiddenFill xmlns:a14="http://schemas.microsoft.com/office/drawing/2010/main">
                <a:solidFill>
                  <a:srgbClr val="FFFFFF"/>
                </a:solidFill>
              </a14:hiddenFill>
            </a:ext>
          </a:extLst>
        </p:spPr>
      </p:pic>
      <p:sp>
        <p:nvSpPr>
          <p:cNvPr id="8" name="ชื่อเรื่องรอง 2"/>
          <p:cNvSpPr txBox="1">
            <a:spLocks/>
          </p:cNvSpPr>
          <p:nvPr/>
        </p:nvSpPr>
        <p:spPr>
          <a:xfrm>
            <a:off x="4161243" y="1255304"/>
            <a:ext cx="5173952" cy="79524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r>
              <a:rPr lang="th-TH" sz="4400" b="1" dirty="0">
                <a:solidFill>
                  <a:srgbClr val="0070C0"/>
                </a:solidFill>
                <a:latin typeface="DB HelvethaicaMon X 55 Regular" pitchFamily="2" charset="-34"/>
              </a:rPr>
              <a:t>อาจารย์สามิตร โกยม </a:t>
            </a:r>
            <a:r>
              <a:rPr lang="th-TH" sz="4000" b="1" dirty="0">
                <a:solidFill>
                  <a:srgbClr val="0070C0"/>
                </a:solidFill>
                <a:latin typeface="DB HelvethaicaMon X 55 Regular" pitchFamily="2" charset="-34"/>
              </a:rPr>
              <a:t>(ป่าน)</a:t>
            </a:r>
            <a:endParaRPr lang="en-US" sz="4000" b="1" dirty="0">
              <a:solidFill>
                <a:srgbClr val="0070C0"/>
              </a:solidFill>
              <a:latin typeface="DB HelvethaicaMon X 55 Regular" pitchFamily="2" charset="-34"/>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815" y="3818316"/>
            <a:ext cx="3240360" cy="1822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D:\Pictures\15-09-2011\P1644[01]_14-09-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7647" y="3845541"/>
            <a:ext cx="2592288"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1" name="รูปภาพ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58958" y="3845541"/>
            <a:ext cx="3220929" cy="1880970"/>
          </a:xfrm>
          <a:prstGeom prst="rect">
            <a:avLst/>
          </a:prstGeom>
        </p:spPr>
      </p:pic>
      <p:pic>
        <p:nvPicPr>
          <p:cNvPr id="2050" name="Picture 2" descr="H:\Backup-DriveC\My Documents\My Pictures\WindowsServer2008Train\n20111215203918_332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36360" y="3845542"/>
            <a:ext cx="2430271" cy="18227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Backup-DriveC\My Documents\My Pictures\mytraining\2.jpg"/>
          <p:cNvPicPr>
            <a:picLocks noChangeAspect="1" noChangeArrowheads="1"/>
          </p:cNvPicPr>
          <p:nvPr/>
        </p:nvPicPr>
        <p:blipFill rotWithShape="1">
          <a:blip r:embed="rId7">
            <a:extLst>
              <a:ext uri="{28A0092B-C50C-407E-A947-70E740481C1C}">
                <a14:useLocalDpi xmlns:a14="http://schemas.microsoft.com/office/drawing/2010/main" val="0"/>
              </a:ext>
            </a:extLst>
          </a:blip>
          <a:srcRect t="28534"/>
          <a:stretch/>
        </p:blipFill>
        <p:spPr bwMode="auto">
          <a:xfrm>
            <a:off x="17237752" y="3845541"/>
            <a:ext cx="3509303" cy="1880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Backup-DriveC\My Documents\My Pictures\mytraining\1.jpg"/>
          <p:cNvPicPr>
            <a:picLocks noChangeAspect="1" noChangeArrowheads="1"/>
          </p:cNvPicPr>
          <p:nvPr/>
        </p:nvPicPr>
        <p:blipFill rotWithShape="1">
          <a:blip r:embed="rId8">
            <a:extLst>
              <a:ext uri="{28A0092B-C50C-407E-A947-70E740481C1C}">
                <a14:useLocalDpi xmlns:a14="http://schemas.microsoft.com/office/drawing/2010/main" val="0"/>
              </a:ext>
            </a:extLst>
          </a:blip>
          <a:srcRect t="35555"/>
          <a:stretch/>
        </p:blipFill>
        <p:spPr bwMode="auto">
          <a:xfrm>
            <a:off x="-1392832" y="3861050"/>
            <a:ext cx="4022454" cy="1944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73964" y="2329868"/>
            <a:ext cx="5737468" cy="584775"/>
          </a:xfrm>
          <a:prstGeom prst="rect">
            <a:avLst/>
          </a:prstGeom>
          <a:noFill/>
        </p:spPr>
        <p:txBody>
          <a:bodyPr wrap="none" rtlCol="0">
            <a:spAutoFit/>
          </a:bodyPr>
          <a:lstStyle/>
          <a:p>
            <a:r>
              <a:rPr lang="th-TH" sz="3200" dirty="0">
                <a:solidFill>
                  <a:srgbClr val="C00000"/>
                </a:solidFill>
                <a:latin typeface="DB HelvethaicaMon X 55 Regular" pitchFamily="2" charset="-34"/>
              </a:rPr>
              <a:t>มหาวิทยาลัยเทคโนโลยีพระจอมเกล้าพระนครเหนือ</a:t>
            </a:r>
          </a:p>
        </p:txBody>
      </p:sp>
      <p:sp>
        <p:nvSpPr>
          <p:cNvPr id="16" name="TextBox 15"/>
          <p:cNvSpPr txBox="1"/>
          <p:nvPr/>
        </p:nvSpPr>
        <p:spPr>
          <a:xfrm>
            <a:off x="4189820" y="1855457"/>
            <a:ext cx="4237057" cy="584775"/>
          </a:xfrm>
          <a:prstGeom prst="rect">
            <a:avLst/>
          </a:prstGeom>
          <a:noFill/>
        </p:spPr>
        <p:txBody>
          <a:bodyPr wrap="none" rtlCol="0">
            <a:spAutoFit/>
          </a:bodyPr>
          <a:lstStyle/>
          <a:p>
            <a:r>
              <a:rPr lang="th-TH" sz="3200" dirty="0">
                <a:solidFill>
                  <a:srgbClr val="C00000"/>
                </a:solidFill>
                <a:latin typeface="DB HelvethaicaMon X 55 Regular" pitchFamily="2" charset="-34"/>
              </a:rPr>
              <a:t>ปริญญาโทคณะเทคโนโลยีสารสนเทศ</a:t>
            </a:r>
          </a:p>
        </p:txBody>
      </p:sp>
      <p:sp>
        <p:nvSpPr>
          <p:cNvPr id="12" name="TextBox 11"/>
          <p:cNvSpPr txBox="1"/>
          <p:nvPr/>
        </p:nvSpPr>
        <p:spPr>
          <a:xfrm>
            <a:off x="4200497" y="2841375"/>
            <a:ext cx="6228184" cy="523220"/>
          </a:xfrm>
          <a:prstGeom prst="rect">
            <a:avLst/>
          </a:prstGeom>
          <a:noFill/>
        </p:spPr>
        <p:txBody>
          <a:bodyPr wrap="square" rtlCol="0">
            <a:spAutoFit/>
          </a:bodyPr>
          <a:lstStyle/>
          <a:p>
            <a:r>
              <a:rPr lang="en-US" b="1"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www.itgenius.co.th</a:t>
            </a:r>
            <a:r>
              <a:rPr lang="en-US" b="1" dirty="0">
                <a:solidFill>
                  <a:schemeClr val="tx1">
                    <a:lumMod val="50000"/>
                    <a:lumOff val="50000"/>
                  </a:schemeClr>
                </a:solidFill>
                <a:latin typeface="DB Helvethaica X 45 Li" panose="02000506090000020004" pitchFamily="2" charset="-34"/>
                <a:cs typeface="DB Helvethaica X 45 Li" panose="02000506090000020004" pitchFamily="2" charset="-34"/>
              </a:rPr>
              <a:t> </a:t>
            </a:r>
            <a:r>
              <a:rPr lang="en-US" b="1"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 02-933-0427 , 088-807-9770</a:t>
            </a:r>
            <a:endParaRPr lang="th-TH" b="1" dirty="0">
              <a:solidFill>
                <a:schemeClr val="tx1">
                  <a:lumMod val="50000"/>
                  <a:lumOff val="50000"/>
                </a:schemeClr>
              </a:solidFill>
              <a:latin typeface="DB Helvethaica X 45 Li" panose="02000506090000020004" pitchFamily="2" charset="-34"/>
              <a:cs typeface="DB Helvethaica X 45 Li" panose="02000506090000020004" pitchFamily="2" charset="-34"/>
            </a:endParaRPr>
          </a:p>
        </p:txBody>
      </p:sp>
      <p:cxnSp>
        <p:nvCxnSpPr>
          <p:cNvPr id="17" name="Straight Connector 16"/>
          <p:cNvCxnSpPr/>
          <p:nvPr/>
        </p:nvCxnSpPr>
        <p:spPr>
          <a:xfrm>
            <a:off x="0" y="6336274"/>
            <a:ext cx="12192000" cy="0"/>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5642385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1.66667E-6 4.9711E-6 L -0.66892 -0.00417 " pathEditMode="relative" rAng="0" ptsTypes="AA">
                                      <p:cBhvr>
                                        <p:cTn id="6" dur="59000" fill="hold"/>
                                        <p:tgtEl>
                                          <p:spTgt spid="2052"/>
                                        </p:tgtEl>
                                        <p:attrNameLst>
                                          <p:attrName>ppt_x</p:attrName>
                                          <p:attrName>ppt_y</p:attrName>
                                        </p:attrNameLst>
                                      </p:cBhvr>
                                      <p:rCtr x="-33437" y="-208"/>
                                    </p:animMotion>
                                  </p:childTnLst>
                                </p:cTn>
                              </p:par>
                              <p:par>
                                <p:cTn id="7" presetID="35" presetClass="path" presetSubtype="0" accel="50000" decel="50000" fill="hold" nodeType="withEffect">
                                  <p:stCondLst>
                                    <p:cond delay="0"/>
                                  </p:stCondLst>
                                  <p:childTnLst>
                                    <p:animMotion origin="layout" path="M 1.11111E-6 -2.89017E-6 L -0.7559 -2.89017E-6 " pathEditMode="relative" rAng="0" ptsTypes="AA">
                                      <p:cBhvr>
                                        <p:cTn id="8" dur="59000" fill="hold"/>
                                        <p:tgtEl>
                                          <p:spTgt spid="10"/>
                                        </p:tgtEl>
                                        <p:attrNameLst>
                                          <p:attrName>ppt_x</p:attrName>
                                          <p:attrName>ppt_y</p:attrName>
                                        </p:attrNameLst>
                                      </p:cBhvr>
                                      <p:rCtr x="-37795" y="0"/>
                                    </p:animMotion>
                                  </p:childTnLst>
                                </p:cTn>
                              </p:par>
                              <p:par>
                                <p:cTn id="9" presetID="35" presetClass="path" presetSubtype="0" accel="50000" decel="50000" fill="hold" nodeType="withEffect">
                                  <p:stCondLst>
                                    <p:cond delay="0"/>
                                  </p:stCondLst>
                                  <p:childTnLst>
                                    <p:animMotion origin="layout" path="M 0.03889 0.0111 L -0.74462 0.0111 " pathEditMode="relative" rAng="0" ptsTypes="AA">
                                      <p:cBhvr>
                                        <p:cTn id="10" dur="59000" fill="hold"/>
                                        <p:tgtEl>
                                          <p:spTgt spid="9"/>
                                        </p:tgtEl>
                                        <p:attrNameLst>
                                          <p:attrName>ppt_x</p:attrName>
                                          <p:attrName>ppt_y</p:attrName>
                                        </p:attrNameLst>
                                      </p:cBhvr>
                                      <p:rCtr x="-39184" y="0"/>
                                    </p:animMotion>
                                  </p:childTnLst>
                                </p:cTn>
                              </p:par>
                              <p:par>
                                <p:cTn id="11" presetID="35" presetClass="path" presetSubtype="0" accel="50000" decel="50000" fill="hold" nodeType="withEffect">
                                  <p:stCondLst>
                                    <p:cond delay="0"/>
                                  </p:stCondLst>
                                  <p:childTnLst>
                                    <p:animMotion origin="layout" path="M -2.77778E-6 0.00601 L -0.77847 0.00601 " pathEditMode="relative" rAng="0" ptsTypes="AA">
                                      <p:cBhvr>
                                        <p:cTn id="12" dur="59000" fill="hold"/>
                                        <p:tgtEl>
                                          <p:spTgt spid="2050"/>
                                        </p:tgtEl>
                                        <p:attrNameLst>
                                          <p:attrName>ppt_x</p:attrName>
                                          <p:attrName>ppt_y</p:attrName>
                                        </p:attrNameLst>
                                      </p:cBhvr>
                                      <p:rCtr x="-38924" y="0"/>
                                    </p:animMotion>
                                  </p:childTnLst>
                                </p:cTn>
                              </p:par>
                              <p:par>
                                <p:cTn id="13" presetID="35" presetClass="path" presetSubtype="0" accel="50000" decel="50000" fill="hold" nodeType="withEffect">
                                  <p:stCondLst>
                                    <p:cond delay="0"/>
                                  </p:stCondLst>
                                  <p:childTnLst>
                                    <p:animMotion origin="layout" path="M 1.66667E-6 1.38728E-6 L -0.81285 1.38728E-6 " pathEditMode="relative" rAng="0" ptsTypes="AA">
                                      <p:cBhvr>
                                        <p:cTn id="14" dur="59000" fill="hold"/>
                                        <p:tgtEl>
                                          <p:spTgt spid="11"/>
                                        </p:tgtEl>
                                        <p:attrNameLst>
                                          <p:attrName>ppt_x</p:attrName>
                                          <p:attrName>ppt_y</p:attrName>
                                        </p:attrNameLst>
                                      </p:cBhvr>
                                      <p:rCtr x="-40642" y="0"/>
                                    </p:animMotion>
                                  </p:childTnLst>
                                </p:cTn>
                              </p:par>
                              <p:par>
                                <p:cTn id="15" presetID="35" presetClass="path" presetSubtype="0" accel="50000" decel="50000" fill="hold" nodeType="withEffect">
                                  <p:stCondLst>
                                    <p:cond delay="0"/>
                                  </p:stCondLst>
                                  <p:childTnLst>
                                    <p:animMotion origin="layout" path="M 3.61111E-6 1.38728E-6 L -0.84983 1.38728E-6 " pathEditMode="relative" rAng="0" ptsTypes="AA">
                                      <p:cBhvr>
                                        <p:cTn id="16" dur="59000" fill="hold"/>
                                        <p:tgtEl>
                                          <p:spTgt spid="2051"/>
                                        </p:tgtEl>
                                        <p:attrNameLst>
                                          <p:attrName>ppt_x</p:attrName>
                                          <p:attrName>ppt_y</p:attrName>
                                        </p:attrNameLst>
                                      </p:cBhvr>
                                      <p:rCtr x="-4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3807"/>
          <a:stretch/>
        </p:blipFill>
        <p:spPr>
          <a:xfrm>
            <a:off x="521607" y="1037635"/>
            <a:ext cx="5061046" cy="4985449"/>
          </a:xfrm>
          <a:prstGeom prst="rect">
            <a:avLst/>
          </a:prstGeom>
        </p:spPr>
      </p:pic>
      <p:sp>
        <p:nvSpPr>
          <p:cNvPr id="7" name="Rectangle 6"/>
          <p:cNvSpPr/>
          <p:nvPr/>
        </p:nvSpPr>
        <p:spPr>
          <a:xfrm>
            <a:off x="5835317" y="1037635"/>
            <a:ext cx="6039854" cy="5016758"/>
          </a:xfrm>
          <a:prstGeom prst="rect">
            <a:avLst/>
          </a:prstGeom>
          <a:solidFill>
            <a:schemeClr val="accent4">
              <a:lumMod val="20000"/>
              <a:lumOff val="80000"/>
            </a:schemeClr>
          </a:solidFill>
          <a:ln>
            <a:solidFill>
              <a:schemeClr val="bg1">
                <a:lumMod val="50000"/>
              </a:schemeClr>
            </a:solidFill>
          </a:ln>
        </p:spPr>
        <p:txBody>
          <a:bodyPr wrap="square">
            <a:spAutoFit/>
          </a:bodyPr>
          <a:lstStyle/>
          <a:p>
            <a:r>
              <a:rPr lang="th-TH" sz="2000" dirty="0"/>
              <a:t>&lt;?php namespace App\Http\Controllers;</a:t>
            </a:r>
          </a:p>
          <a:p>
            <a:endParaRPr lang="th-TH" sz="2000" dirty="0"/>
          </a:p>
          <a:p>
            <a:r>
              <a:rPr lang="th-TH" sz="2000" dirty="0"/>
              <a:t>use App\Http\Requests;</a:t>
            </a:r>
          </a:p>
          <a:p>
            <a:r>
              <a:rPr lang="th-TH" sz="2000" dirty="0"/>
              <a:t>use App\Http\Controllers\Controller;</a:t>
            </a:r>
          </a:p>
          <a:p>
            <a:endParaRPr lang="th-TH" sz="2000" dirty="0"/>
          </a:p>
          <a:p>
            <a:r>
              <a:rPr lang="th-TH" sz="2000" dirty="0"/>
              <a:t>use Illuminate\Http\Request;</a:t>
            </a:r>
          </a:p>
          <a:p>
            <a:endParaRPr lang="th-TH" sz="2000" dirty="0"/>
          </a:p>
          <a:p>
            <a:r>
              <a:rPr lang="th-TH" sz="2000" dirty="0"/>
              <a:t>class InterappController extends Controller {</a:t>
            </a:r>
          </a:p>
          <a:p>
            <a:endParaRPr lang="th-TH" sz="2000" dirty="0"/>
          </a:p>
          <a:p>
            <a:r>
              <a:rPr lang="th-TH" sz="2000" dirty="0"/>
              <a:t>	// Method home</a:t>
            </a:r>
          </a:p>
          <a:p>
            <a:r>
              <a:rPr lang="th-TH" sz="2000" dirty="0"/>
              <a:t>	public function home()</a:t>
            </a:r>
          </a:p>
          <a:p>
            <a:r>
              <a:rPr lang="th-TH" sz="2000" dirty="0"/>
              <a:t>	{</a:t>
            </a:r>
          </a:p>
          <a:p>
            <a:r>
              <a:rPr lang="th-TH" sz="2000" dirty="0"/>
              <a:t>		return view('pages.home');</a:t>
            </a:r>
          </a:p>
          <a:p>
            <a:r>
              <a:rPr lang="th-TH" sz="2000" dirty="0"/>
              <a:t>	}	</a:t>
            </a:r>
          </a:p>
          <a:p>
            <a:endParaRPr lang="th-TH" sz="2000" dirty="0"/>
          </a:p>
          <a:p>
            <a:r>
              <a:rPr lang="th-TH" sz="2000" dirty="0"/>
              <a:t>}</a:t>
            </a:r>
          </a:p>
        </p:txBody>
      </p:sp>
    </p:spTree>
    <p:extLst>
      <p:ext uri="{BB962C8B-B14F-4D97-AF65-F5344CB8AC3E}">
        <p14:creationId xmlns:p14="http://schemas.microsoft.com/office/powerpoint/2010/main" val="242044994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94815"/>
            <a:ext cx="11323260" cy="1754326"/>
          </a:xfrm>
          <a:prstGeom prst="rect">
            <a:avLst/>
          </a:prstGeom>
          <a:ln>
            <a:solidFill>
              <a:schemeClr val="bg1">
                <a:lumMod val="65000"/>
              </a:schemeClr>
            </a:solidFill>
          </a:ln>
        </p:spPr>
        <p:txBody>
          <a:bodyPr wrap="square">
            <a:spAutoFit/>
          </a:bodyPr>
          <a:lstStyle/>
          <a:p>
            <a:r>
              <a:rPr lang="en-US" sz="1800" dirty="0"/>
              <a:t>&lt;/</a:t>
            </a:r>
            <a:r>
              <a:rPr lang="en-US" sz="1800" dirty="0" err="1"/>
              <a:t>tbody</a:t>
            </a:r>
            <a:r>
              <a:rPr lang="en-US" sz="1800" dirty="0"/>
              <a:t>&gt;</a:t>
            </a:r>
          </a:p>
          <a:p>
            <a:r>
              <a:rPr lang="en-US" sz="1800" dirty="0"/>
              <a:t>&lt;/table&gt;</a:t>
            </a:r>
          </a:p>
          <a:p>
            <a:endParaRPr lang="en-US" sz="1800" dirty="0"/>
          </a:p>
          <a:p>
            <a:r>
              <a:rPr lang="en-US" sz="1800" dirty="0"/>
              <a:t>&lt;/div&gt;</a:t>
            </a:r>
          </a:p>
          <a:p>
            <a:r>
              <a:rPr lang="en-US" sz="1800" dirty="0"/>
              <a:t>&lt;/body&gt;</a:t>
            </a:r>
          </a:p>
          <a:p>
            <a:r>
              <a:rPr lang="en-US" sz="1800" dirty="0"/>
              <a:t>&lt;/html&gt;</a:t>
            </a:r>
            <a:endParaRPr lang="th-TH" sz="1800" dirty="0"/>
          </a:p>
        </p:txBody>
      </p:sp>
      <p:sp>
        <p:nvSpPr>
          <p:cNvPr id="2" name="Rectangle 1"/>
          <p:cNvSpPr/>
          <p:nvPr/>
        </p:nvSpPr>
        <p:spPr>
          <a:xfrm>
            <a:off x="521607" y="3058072"/>
            <a:ext cx="11323260" cy="707886"/>
          </a:xfrm>
          <a:prstGeom prst="rect">
            <a:avLst/>
          </a:prstGeom>
        </p:spPr>
        <p:txBody>
          <a:bodyPr wrap="square">
            <a:spAutoFit/>
          </a:bodyPr>
          <a:lstStyle/>
          <a:p>
            <a:r>
              <a:rPr lang="th-TH" sz="2000" dirty="0"/>
              <a:t>We can now show all of our nerds on a page. There won’t be any that show up currently since we haven’t created any or seeded our database with nerds. Let’s move on to the form to create a nerd</a:t>
            </a:r>
          </a:p>
        </p:txBody>
      </p:sp>
      <p:pic>
        <p:nvPicPr>
          <p:cNvPr id="74754" name="Picture 2" descr="index-blade"/>
          <p:cNvPicPr>
            <a:picLocks noChangeAspect="1" noChangeArrowheads="1"/>
          </p:cNvPicPr>
          <p:nvPr/>
        </p:nvPicPr>
        <p:blipFill rotWithShape="1">
          <a:blip r:embed="rId3">
            <a:extLst>
              <a:ext uri="{28A0092B-C50C-407E-A947-70E740481C1C}">
                <a14:useLocalDpi xmlns:a14="http://schemas.microsoft.com/office/drawing/2010/main" val="0"/>
              </a:ext>
            </a:extLst>
          </a:blip>
          <a:srcRect b="52651"/>
          <a:stretch/>
        </p:blipFill>
        <p:spPr bwMode="auto">
          <a:xfrm>
            <a:off x="521607" y="4037857"/>
            <a:ext cx="11323260" cy="196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47339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449415" y="850873"/>
            <a:ext cx="4338047" cy="523220"/>
          </a:xfrm>
          <a:prstGeom prst="rect">
            <a:avLst/>
          </a:prstGeom>
        </p:spPr>
        <p:txBody>
          <a:bodyPr wrap="none">
            <a:spAutoFit/>
          </a:bodyPr>
          <a:lstStyle/>
          <a:p>
            <a:r>
              <a:rPr lang="th-TH" dirty="0"/>
              <a:t>Creating a New Resource nerds.create</a:t>
            </a:r>
          </a:p>
        </p:txBody>
      </p:sp>
      <p:graphicFrame>
        <p:nvGraphicFramePr>
          <p:cNvPr id="7" name="Table 6"/>
          <p:cNvGraphicFramePr>
            <a:graphicFrameLocks noGrp="1"/>
          </p:cNvGraphicFramePr>
          <p:nvPr>
            <p:extLst>
              <p:ext uri="{D42A27DB-BD31-4B8C-83A1-F6EECF244321}">
                <p14:modId xmlns:p14="http://schemas.microsoft.com/office/powerpoint/2010/main" val="1720000583"/>
              </p:ext>
            </p:extLst>
          </p:nvPr>
        </p:nvGraphicFramePr>
        <p:xfrm>
          <a:off x="525879" y="1456411"/>
          <a:ext cx="11242524" cy="853440"/>
        </p:xfrm>
        <a:graphic>
          <a:graphicData uri="http://schemas.openxmlformats.org/drawingml/2006/table">
            <a:tbl>
              <a:tblPr/>
              <a:tblGrid>
                <a:gridCol w="2810631"/>
                <a:gridCol w="2810631"/>
                <a:gridCol w="2336957"/>
                <a:gridCol w="3284305"/>
              </a:tblGrid>
              <a:tr h="0">
                <a:tc>
                  <a:txBody>
                    <a:bodyPr/>
                    <a:lstStyle/>
                    <a:p>
                      <a:pPr fontAlgn="t"/>
                      <a:r>
                        <a:rPr lang="en-US" sz="1800" dirty="0">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a:effectLst/>
                        </a:rPr>
                        <a:t>URL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a:effectLst/>
                        </a:rPr>
                        <a:t>Controller Function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dirty="0">
                          <a:effectLst/>
                        </a:rPr>
                        <a:t>View File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fontAlgn="t"/>
                      <a:r>
                        <a:rPr lang="en-US" sz="1800" dirty="0">
                          <a:effectLst/>
                        </a:rPr>
                        <a:t>Show the form to create a new nerd.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dirty="0">
                          <a:effectLst/>
                        </a:rPr>
                        <a:t>GET example.com/nerds/create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dirty="0">
                          <a:effectLst/>
                        </a:rPr>
                        <a:t>create()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800" dirty="0">
                          <a:effectLst/>
                        </a:rPr>
                        <a:t>app/views/nerds/</a:t>
                      </a:r>
                      <a:r>
                        <a:rPr lang="en-US" sz="1800" dirty="0" err="1">
                          <a:effectLst/>
                        </a:rPr>
                        <a:t>create.blade.php</a:t>
                      </a:r>
                      <a:endParaRPr lang="en-US" sz="1800" dirty="0">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Rectangle 10"/>
          <p:cNvSpPr/>
          <p:nvPr/>
        </p:nvSpPr>
        <p:spPr>
          <a:xfrm>
            <a:off x="449415" y="2473568"/>
            <a:ext cx="4115229" cy="523220"/>
          </a:xfrm>
          <a:prstGeom prst="rect">
            <a:avLst/>
          </a:prstGeom>
        </p:spPr>
        <p:txBody>
          <a:bodyPr wrap="none">
            <a:spAutoFit/>
          </a:bodyPr>
          <a:lstStyle/>
          <a:p>
            <a:r>
              <a:rPr lang="th-TH" dirty="0"/>
              <a:t>CONTROLLER FUNCTION CREATE()</a:t>
            </a:r>
          </a:p>
        </p:txBody>
      </p:sp>
      <p:sp>
        <p:nvSpPr>
          <p:cNvPr id="12" name="Rectangle 11"/>
          <p:cNvSpPr/>
          <p:nvPr/>
        </p:nvSpPr>
        <p:spPr>
          <a:xfrm>
            <a:off x="449415" y="2996789"/>
            <a:ext cx="11327718" cy="400110"/>
          </a:xfrm>
          <a:prstGeom prst="rect">
            <a:avLst/>
          </a:prstGeom>
        </p:spPr>
        <p:txBody>
          <a:bodyPr wrap="square">
            <a:spAutoFit/>
          </a:bodyPr>
          <a:lstStyle/>
          <a:p>
            <a:r>
              <a:rPr lang="th-TH" sz="2000" dirty="0"/>
              <a:t>In this function, we will show the form for creating a new nerd. This form will be processed by the store() method.</a:t>
            </a:r>
          </a:p>
        </p:txBody>
      </p:sp>
      <p:sp>
        <p:nvSpPr>
          <p:cNvPr id="13" name="Rectangle 12"/>
          <p:cNvSpPr/>
          <p:nvPr/>
        </p:nvSpPr>
        <p:spPr>
          <a:xfrm>
            <a:off x="521607" y="3541065"/>
            <a:ext cx="11255526" cy="2585323"/>
          </a:xfrm>
          <a:prstGeom prst="rect">
            <a:avLst/>
          </a:prstGeom>
          <a:ln>
            <a:solidFill>
              <a:schemeClr val="bg1">
                <a:lumMod val="65000"/>
              </a:schemeClr>
            </a:solidFill>
          </a:ln>
        </p:spPr>
        <p:txBody>
          <a:bodyPr wrap="square">
            <a:spAutoFit/>
          </a:bodyPr>
          <a:lstStyle/>
          <a:p>
            <a:r>
              <a:rPr lang="th-TH" sz="1800" dirty="0"/>
              <a:t>// app/controllers/NerdController.php</a:t>
            </a:r>
          </a:p>
          <a:p>
            <a:r>
              <a:rPr lang="th-TH" sz="1800" dirty="0"/>
              <a:t>&lt;?php</a:t>
            </a:r>
          </a:p>
          <a:p>
            <a:endParaRPr lang="th-TH" sz="1800" dirty="0"/>
          </a:p>
          <a:p>
            <a:r>
              <a:rPr lang="th-TH" sz="1800" dirty="0"/>
              <a:t>...</a:t>
            </a:r>
          </a:p>
          <a:p>
            <a:r>
              <a:rPr lang="th-TH" sz="1800" dirty="0"/>
              <a:t>    public function create()</a:t>
            </a:r>
          </a:p>
          <a:p>
            <a:r>
              <a:rPr lang="th-TH" sz="1800" dirty="0"/>
              <a:t>    {</a:t>
            </a:r>
          </a:p>
          <a:p>
            <a:r>
              <a:rPr lang="th-TH" sz="1800" dirty="0"/>
              <a:t>        // load the create form (app/views/nerds/create.blade.php)</a:t>
            </a:r>
          </a:p>
          <a:p>
            <a:r>
              <a:rPr lang="th-TH" sz="1800" dirty="0"/>
              <a:t>        return View::make('nerds.create');</a:t>
            </a:r>
          </a:p>
          <a:p>
            <a:r>
              <a:rPr lang="th-TH" sz="1800" dirty="0"/>
              <a:t>    }</a:t>
            </a:r>
          </a:p>
        </p:txBody>
      </p:sp>
    </p:spTree>
    <p:extLst>
      <p:ext uri="{BB962C8B-B14F-4D97-AF65-F5344CB8AC3E}">
        <p14:creationId xmlns:p14="http://schemas.microsoft.com/office/powerpoint/2010/main" val="4424268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449415" y="850873"/>
            <a:ext cx="5881738" cy="523220"/>
          </a:xfrm>
          <a:prstGeom prst="rect">
            <a:avLst/>
          </a:prstGeom>
        </p:spPr>
        <p:txBody>
          <a:bodyPr wrap="none">
            <a:spAutoFit/>
          </a:bodyPr>
          <a:lstStyle/>
          <a:p>
            <a:r>
              <a:rPr lang="en-US" dirty="0" smtClean="0"/>
              <a:t>THE </a:t>
            </a:r>
            <a:r>
              <a:rPr lang="en-US" dirty="0"/>
              <a:t>VIEW APP/VIEWS/NERDS/CREATE.BLADE.PHP</a:t>
            </a:r>
            <a:endParaRPr lang="th-TH" dirty="0"/>
          </a:p>
        </p:txBody>
      </p:sp>
      <p:sp>
        <p:nvSpPr>
          <p:cNvPr id="13" name="Rectangle 12"/>
          <p:cNvSpPr/>
          <p:nvPr/>
        </p:nvSpPr>
        <p:spPr>
          <a:xfrm>
            <a:off x="589341" y="1374093"/>
            <a:ext cx="11255526" cy="4801314"/>
          </a:xfrm>
          <a:prstGeom prst="rect">
            <a:avLst/>
          </a:prstGeom>
          <a:ln>
            <a:solidFill>
              <a:schemeClr val="bg1">
                <a:lumMod val="65000"/>
              </a:schemeClr>
            </a:solidFill>
          </a:ln>
        </p:spPr>
        <p:txBody>
          <a:bodyPr wrap="square">
            <a:spAutoFit/>
          </a:bodyPr>
          <a:lstStyle/>
          <a:p>
            <a:r>
              <a:rPr lang="en-US" sz="1800" dirty="0"/>
              <a:t>&lt;!DOCTYPE html&gt;</a:t>
            </a:r>
          </a:p>
          <a:p>
            <a:r>
              <a:rPr lang="en-US" sz="1800" dirty="0"/>
              <a:t>&lt;html&gt;</a:t>
            </a:r>
          </a:p>
          <a:p>
            <a:r>
              <a:rPr lang="en-US" sz="1800" dirty="0"/>
              <a:t>&lt;head&gt;</a:t>
            </a:r>
          </a:p>
          <a:p>
            <a:r>
              <a:rPr lang="en-US" sz="1800" dirty="0"/>
              <a:t>    &lt;title&gt;Look! I'm </a:t>
            </a:r>
            <a:r>
              <a:rPr lang="en-US" sz="1800" dirty="0" err="1"/>
              <a:t>CRUDding</a:t>
            </a:r>
            <a:r>
              <a:rPr lang="en-US" sz="1800" dirty="0"/>
              <a:t>&lt;/title&gt;</a:t>
            </a:r>
          </a:p>
          <a:p>
            <a:r>
              <a:rPr lang="en-US" sz="1800" dirty="0"/>
              <a:t>    &lt;link </a:t>
            </a:r>
            <a:r>
              <a:rPr lang="en-US" sz="1800" dirty="0" err="1"/>
              <a:t>rel</a:t>
            </a:r>
            <a:r>
              <a:rPr lang="en-US" sz="1800" dirty="0"/>
              <a:t>="</a:t>
            </a:r>
            <a:r>
              <a:rPr lang="en-US" sz="1800" dirty="0" err="1"/>
              <a:t>stylesheet</a:t>
            </a:r>
            <a:r>
              <a:rPr lang="en-US" sz="1800" dirty="0"/>
              <a:t>" </a:t>
            </a:r>
            <a:r>
              <a:rPr lang="en-US" sz="1800" dirty="0" err="1"/>
              <a:t>href</a:t>
            </a:r>
            <a:r>
              <a:rPr lang="en-US" sz="1800" dirty="0"/>
              <a:t>="//netdna.bootstrapcdn.com/bootstrap/3.0.0/</a:t>
            </a:r>
            <a:r>
              <a:rPr lang="en-US" sz="1800" dirty="0" err="1"/>
              <a:t>css</a:t>
            </a:r>
            <a:r>
              <a:rPr lang="en-US" sz="1800" dirty="0"/>
              <a:t>/bootstrap.min.css"&gt;</a:t>
            </a:r>
          </a:p>
          <a:p>
            <a:r>
              <a:rPr lang="en-US" sz="1800" dirty="0"/>
              <a:t>&lt;/head&gt;</a:t>
            </a:r>
          </a:p>
          <a:p>
            <a:r>
              <a:rPr lang="en-US" sz="1800" dirty="0"/>
              <a:t>&lt;body&gt;</a:t>
            </a:r>
          </a:p>
          <a:p>
            <a:r>
              <a:rPr lang="en-US" sz="1800" dirty="0"/>
              <a:t>&lt;div class="container</a:t>
            </a:r>
            <a:r>
              <a:rPr lang="en-US" sz="1800" dirty="0" smtClean="0"/>
              <a:t>"&gt;</a:t>
            </a:r>
            <a:endParaRPr lang="en-US" sz="1800" dirty="0"/>
          </a:p>
          <a:p>
            <a:r>
              <a:rPr lang="en-US" sz="1800" dirty="0"/>
              <a:t>&lt;</a:t>
            </a:r>
            <a:r>
              <a:rPr lang="en-US" sz="1800" dirty="0" err="1"/>
              <a:t>nav</a:t>
            </a:r>
            <a:r>
              <a:rPr lang="en-US" sz="1800" dirty="0"/>
              <a:t> class="</a:t>
            </a:r>
            <a:r>
              <a:rPr lang="en-US" sz="1800" dirty="0" err="1"/>
              <a:t>navbar</a:t>
            </a:r>
            <a:r>
              <a:rPr lang="en-US" sz="1800" dirty="0"/>
              <a:t> </a:t>
            </a:r>
            <a:r>
              <a:rPr lang="en-US" sz="1800" dirty="0" err="1"/>
              <a:t>navbar</a:t>
            </a:r>
            <a:r>
              <a:rPr lang="en-US" sz="1800" dirty="0"/>
              <a:t>-inverse"&gt;</a:t>
            </a:r>
          </a:p>
          <a:p>
            <a:r>
              <a:rPr lang="en-US" sz="1800" dirty="0"/>
              <a:t>    &lt;div class="</a:t>
            </a:r>
            <a:r>
              <a:rPr lang="en-US" sz="1800" dirty="0" err="1"/>
              <a:t>navbar</a:t>
            </a:r>
            <a:r>
              <a:rPr lang="en-US" sz="1800" dirty="0"/>
              <a:t>-header"&gt;</a:t>
            </a:r>
          </a:p>
          <a:p>
            <a:r>
              <a:rPr lang="en-US" sz="1800" dirty="0"/>
              <a:t>        &lt;a class="</a:t>
            </a:r>
            <a:r>
              <a:rPr lang="en-US" sz="1800" dirty="0" err="1"/>
              <a:t>navbar</a:t>
            </a:r>
            <a:r>
              <a:rPr lang="en-US" sz="1800" dirty="0"/>
              <a:t>-brand" </a:t>
            </a:r>
            <a:r>
              <a:rPr lang="en-US" sz="1800" dirty="0" err="1"/>
              <a:t>href</a:t>
            </a:r>
            <a:r>
              <a:rPr lang="en-US" sz="1800" dirty="0"/>
              <a:t>="{{ URL::to('nerds') }}"&gt;Nerd Alert&lt;/a&gt;</a:t>
            </a:r>
          </a:p>
          <a:p>
            <a:r>
              <a:rPr lang="en-US" sz="1800" dirty="0"/>
              <a:t>    &lt;/div&gt;</a:t>
            </a:r>
          </a:p>
          <a:p>
            <a:r>
              <a:rPr lang="en-US" sz="1800" dirty="0"/>
              <a:t>    &lt;</a:t>
            </a:r>
            <a:r>
              <a:rPr lang="en-US" sz="1800" dirty="0" err="1"/>
              <a:t>ul</a:t>
            </a:r>
            <a:r>
              <a:rPr lang="en-US" sz="1800" dirty="0"/>
              <a:t> class="</a:t>
            </a:r>
            <a:r>
              <a:rPr lang="en-US" sz="1800" dirty="0" err="1"/>
              <a:t>nav</a:t>
            </a:r>
            <a:r>
              <a:rPr lang="en-US" sz="1800" dirty="0"/>
              <a:t> </a:t>
            </a:r>
            <a:r>
              <a:rPr lang="en-US" sz="1800" dirty="0" err="1"/>
              <a:t>navbar-nav</a:t>
            </a:r>
            <a:r>
              <a:rPr lang="en-US" sz="1800" dirty="0"/>
              <a:t>"&gt;</a:t>
            </a:r>
          </a:p>
          <a:p>
            <a:r>
              <a:rPr lang="en-US" sz="1800" dirty="0"/>
              <a:t>        &lt;li&gt;&lt;a </a:t>
            </a:r>
            <a:r>
              <a:rPr lang="en-US" sz="1800" dirty="0" err="1"/>
              <a:t>href</a:t>
            </a:r>
            <a:r>
              <a:rPr lang="en-US" sz="1800" dirty="0"/>
              <a:t>="{{ URL::to('nerds') }}"&gt;View All Nerds&lt;/a&gt;&lt;/li&gt;</a:t>
            </a:r>
          </a:p>
          <a:p>
            <a:r>
              <a:rPr lang="en-US" sz="1800" dirty="0"/>
              <a:t>        &lt;li&gt;&lt;a </a:t>
            </a:r>
            <a:r>
              <a:rPr lang="en-US" sz="1800" dirty="0" err="1"/>
              <a:t>href</a:t>
            </a:r>
            <a:r>
              <a:rPr lang="en-US" sz="1800" dirty="0"/>
              <a:t>="{{ URL::to('nerds/create') }}"&gt;Create a Nerd&lt;/a&gt;</a:t>
            </a:r>
          </a:p>
          <a:p>
            <a:r>
              <a:rPr lang="en-US" sz="1800" dirty="0"/>
              <a:t>    &lt;/</a:t>
            </a:r>
            <a:r>
              <a:rPr lang="en-US" sz="1800" dirty="0" err="1"/>
              <a:t>ul</a:t>
            </a:r>
            <a:r>
              <a:rPr lang="en-US" sz="1800" dirty="0"/>
              <a:t>&gt;</a:t>
            </a:r>
          </a:p>
          <a:p>
            <a:r>
              <a:rPr lang="en-US" sz="1800" dirty="0"/>
              <a:t>&lt;/</a:t>
            </a:r>
            <a:r>
              <a:rPr lang="en-US" sz="1800" dirty="0" err="1"/>
              <a:t>nav</a:t>
            </a:r>
            <a:r>
              <a:rPr lang="en-US" sz="1800" dirty="0"/>
              <a:t>&gt;</a:t>
            </a:r>
            <a:endParaRPr lang="th-TH" sz="1800" dirty="0"/>
          </a:p>
        </p:txBody>
      </p:sp>
    </p:spTree>
    <p:extLst>
      <p:ext uri="{BB962C8B-B14F-4D97-AF65-F5344CB8AC3E}">
        <p14:creationId xmlns:p14="http://schemas.microsoft.com/office/powerpoint/2010/main" val="243224356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589341" y="829817"/>
            <a:ext cx="11255526" cy="5509200"/>
          </a:xfrm>
          <a:prstGeom prst="rect">
            <a:avLst/>
          </a:prstGeom>
          <a:ln>
            <a:solidFill>
              <a:schemeClr val="bg1">
                <a:lumMod val="65000"/>
              </a:schemeClr>
            </a:solidFill>
          </a:ln>
        </p:spPr>
        <p:txBody>
          <a:bodyPr wrap="square">
            <a:spAutoFit/>
          </a:bodyPr>
          <a:lstStyle/>
          <a:p>
            <a:r>
              <a:rPr lang="en-US" sz="1600" dirty="0"/>
              <a:t>&lt;h1&gt;Create a Nerd&lt;/h1</a:t>
            </a:r>
            <a:r>
              <a:rPr lang="en-US" sz="1600" dirty="0" smtClean="0"/>
              <a:t>&gt;</a:t>
            </a:r>
            <a:endParaRPr lang="en-US" sz="1600" dirty="0"/>
          </a:p>
          <a:p>
            <a:r>
              <a:rPr lang="en-US" sz="1600" dirty="0"/>
              <a:t>&lt;!-- if there are creation errors, they will show here --&gt;</a:t>
            </a:r>
          </a:p>
          <a:p>
            <a:r>
              <a:rPr lang="en-US" sz="1600" dirty="0"/>
              <a:t>{{ HTML::</a:t>
            </a:r>
            <a:r>
              <a:rPr lang="en-US" sz="1600" dirty="0" err="1"/>
              <a:t>ul</a:t>
            </a:r>
            <a:r>
              <a:rPr lang="en-US" sz="1600" dirty="0"/>
              <a:t>($errors-&gt;all()) </a:t>
            </a:r>
            <a:r>
              <a:rPr lang="en-US" sz="1600" dirty="0" smtClean="0"/>
              <a:t>}}</a:t>
            </a:r>
            <a:endParaRPr lang="en-US" sz="1600" dirty="0"/>
          </a:p>
          <a:p>
            <a:r>
              <a:rPr lang="en-US" sz="1600" dirty="0"/>
              <a:t>{{ Form::open(array('</a:t>
            </a:r>
            <a:r>
              <a:rPr lang="en-US" sz="1600" dirty="0" err="1"/>
              <a:t>url</a:t>
            </a:r>
            <a:r>
              <a:rPr lang="en-US" sz="1600" dirty="0"/>
              <a:t>' =&gt; 'nerds')) </a:t>
            </a:r>
            <a:r>
              <a:rPr lang="en-US" sz="1600" dirty="0" smtClean="0"/>
              <a:t>}}</a:t>
            </a:r>
            <a:endParaRPr lang="en-US" sz="1600" dirty="0"/>
          </a:p>
          <a:p>
            <a:r>
              <a:rPr lang="en-US" sz="1600" dirty="0"/>
              <a:t>    &lt;div class="form-group"&gt;</a:t>
            </a:r>
          </a:p>
          <a:p>
            <a:r>
              <a:rPr lang="en-US" sz="1600" dirty="0"/>
              <a:t>        {{ Form::label('name', 'Name') }}</a:t>
            </a:r>
          </a:p>
          <a:p>
            <a:r>
              <a:rPr lang="en-US" sz="1600" dirty="0"/>
              <a:t>        {{ Form::text('name', Input::old('name'), array('class' =&gt; 'form-control')) }}</a:t>
            </a:r>
          </a:p>
          <a:p>
            <a:r>
              <a:rPr lang="en-US" sz="1600" dirty="0"/>
              <a:t>    &lt;/div</a:t>
            </a:r>
            <a:r>
              <a:rPr lang="en-US" sz="1600" dirty="0" smtClean="0"/>
              <a:t>&gt;</a:t>
            </a:r>
            <a:endParaRPr lang="en-US" sz="1600" dirty="0"/>
          </a:p>
          <a:p>
            <a:r>
              <a:rPr lang="en-US" sz="1600" dirty="0"/>
              <a:t>    &lt;div class="form-group"&gt;</a:t>
            </a:r>
          </a:p>
          <a:p>
            <a:r>
              <a:rPr lang="en-US" sz="1600" dirty="0"/>
              <a:t>        {{ Form::label('email', 'Email') }}</a:t>
            </a:r>
          </a:p>
          <a:p>
            <a:r>
              <a:rPr lang="en-US" sz="1600" dirty="0"/>
              <a:t>        {{ Form::email('email', Input::old('email'), array('class' =&gt; 'form-control')) }}</a:t>
            </a:r>
          </a:p>
          <a:p>
            <a:r>
              <a:rPr lang="en-US" sz="1600" dirty="0"/>
              <a:t>    &lt;/div</a:t>
            </a:r>
            <a:r>
              <a:rPr lang="en-US" sz="1600" dirty="0" smtClean="0"/>
              <a:t>&gt;</a:t>
            </a:r>
            <a:endParaRPr lang="en-US" sz="1600" dirty="0"/>
          </a:p>
          <a:p>
            <a:r>
              <a:rPr lang="en-US" sz="1600" dirty="0"/>
              <a:t>    &lt;div class="form-group"&gt;</a:t>
            </a:r>
          </a:p>
          <a:p>
            <a:r>
              <a:rPr lang="en-US" sz="1600" dirty="0"/>
              <a:t>        {{ Form::label('</a:t>
            </a:r>
            <a:r>
              <a:rPr lang="en-US" sz="1600" dirty="0" err="1"/>
              <a:t>nerd_level</a:t>
            </a:r>
            <a:r>
              <a:rPr lang="en-US" sz="1600" dirty="0"/>
              <a:t>', 'Nerd Level') }}</a:t>
            </a:r>
          </a:p>
          <a:p>
            <a:r>
              <a:rPr lang="en-US" sz="1600" dirty="0"/>
              <a:t>        {{ Form::select('</a:t>
            </a:r>
            <a:r>
              <a:rPr lang="en-US" sz="1600" dirty="0" err="1"/>
              <a:t>nerd_level</a:t>
            </a:r>
            <a:r>
              <a:rPr lang="en-US" sz="1600" dirty="0"/>
              <a:t>', array('0' =&gt; 'Select a Level', '1' =&gt; 'Sees Sunlight', '2' =&gt; 'Foosball Fanatic', '3' =&gt; 'Basement Dweller'), Input::old('</a:t>
            </a:r>
            <a:r>
              <a:rPr lang="en-US" sz="1600" dirty="0" err="1"/>
              <a:t>nerd_level</a:t>
            </a:r>
            <a:r>
              <a:rPr lang="en-US" sz="1600" dirty="0"/>
              <a:t>'), array('class' =&gt; 'form-control')) }}</a:t>
            </a:r>
          </a:p>
          <a:p>
            <a:r>
              <a:rPr lang="en-US" sz="1600" dirty="0"/>
              <a:t>    &lt;/div</a:t>
            </a:r>
            <a:r>
              <a:rPr lang="en-US" sz="1600" dirty="0" smtClean="0"/>
              <a:t>&gt;</a:t>
            </a:r>
            <a:endParaRPr lang="en-US" sz="1600" dirty="0"/>
          </a:p>
          <a:p>
            <a:r>
              <a:rPr lang="en-US" sz="1600" dirty="0"/>
              <a:t>    {{ Form::submit('Create the Nerd!', array('class' =&gt; '</a:t>
            </a:r>
            <a:r>
              <a:rPr lang="en-US" sz="1600" dirty="0" err="1"/>
              <a:t>btn</a:t>
            </a:r>
            <a:r>
              <a:rPr lang="en-US" sz="1600" dirty="0"/>
              <a:t> </a:t>
            </a:r>
            <a:r>
              <a:rPr lang="en-US" sz="1600" dirty="0" err="1"/>
              <a:t>btn</a:t>
            </a:r>
            <a:r>
              <a:rPr lang="en-US" sz="1600" dirty="0"/>
              <a:t>-primary')) </a:t>
            </a:r>
            <a:r>
              <a:rPr lang="en-US" sz="1600" dirty="0" smtClean="0"/>
              <a:t>}}</a:t>
            </a:r>
            <a:endParaRPr lang="en-US" sz="1600" dirty="0"/>
          </a:p>
          <a:p>
            <a:r>
              <a:rPr lang="en-US" sz="1600" dirty="0"/>
              <a:t>{{ Form::close() </a:t>
            </a:r>
            <a:r>
              <a:rPr lang="en-US" sz="1600" dirty="0" smtClean="0"/>
              <a:t>}}</a:t>
            </a:r>
            <a:endParaRPr lang="en-US" sz="1600" dirty="0"/>
          </a:p>
          <a:p>
            <a:r>
              <a:rPr lang="en-US" sz="1600" dirty="0"/>
              <a:t>&lt;/div&gt;</a:t>
            </a:r>
          </a:p>
          <a:p>
            <a:r>
              <a:rPr lang="en-US" sz="1600" dirty="0"/>
              <a:t>&lt;/body&gt;</a:t>
            </a:r>
          </a:p>
          <a:p>
            <a:r>
              <a:rPr lang="en-US" sz="1600" dirty="0"/>
              <a:t>&lt;/html&gt;</a:t>
            </a:r>
            <a:endParaRPr lang="th-TH" sz="1600" dirty="0"/>
          </a:p>
        </p:txBody>
      </p:sp>
    </p:spTree>
    <p:extLst>
      <p:ext uri="{BB962C8B-B14F-4D97-AF65-F5344CB8AC3E}">
        <p14:creationId xmlns:p14="http://schemas.microsoft.com/office/powerpoint/2010/main" val="6107841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64457" y="909642"/>
            <a:ext cx="11219542" cy="400110"/>
          </a:xfrm>
          <a:prstGeom prst="rect">
            <a:avLst/>
          </a:prstGeom>
        </p:spPr>
        <p:txBody>
          <a:bodyPr wrap="square">
            <a:spAutoFit/>
          </a:bodyPr>
          <a:lstStyle/>
          <a:p>
            <a:r>
              <a:rPr lang="th-TH" sz="2000" smtClean="0"/>
              <a:t>We will add the errors section above to show validation errors when we try to store() the resource.</a:t>
            </a:r>
            <a:endParaRPr lang="th-TH" sz="2000" dirty="0"/>
          </a:p>
        </p:txBody>
      </p:sp>
      <p:sp>
        <p:nvSpPr>
          <p:cNvPr id="5" name="Rectangle 4"/>
          <p:cNvSpPr/>
          <p:nvPr/>
        </p:nvSpPr>
        <p:spPr>
          <a:xfrm>
            <a:off x="464457" y="1426602"/>
            <a:ext cx="11219542" cy="646331"/>
          </a:xfrm>
          <a:prstGeom prst="rect">
            <a:avLst/>
          </a:prstGeom>
        </p:spPr>
        <p:txBody>
          <a:bodyPr wrap="square">
            <a:spAutoFit/>
          </a:bodyPr>
          <a:lstStyle/>
          <a:p>
            <a:r>
              <a:rPr lang="th-TH" sz="1800" dirty="0"/>
              <a:t>We now have the form, but we need to have it do something when it the submit button gets pressed. We set this form’s action to be a POST to example.com/nerds. The resource controller will handle this and automatically route the request to the store() method. Let’s handle that now.</a:t>
            </a:r>
          </a:p>
        </p:txBody>
      </p:sp>
      <p:sp>
        <p:nvSpPr>
          <p:cNvPr id="7" name="Rectangle 6"/>
          <p:cNvSpPr/>
          <p:nvPr/>
        </p:nvSpPr>
        <p:spPr>
          <a:xfrm>
            <a:off x="521607" y="2124148"/>
            <a:ext cx="2946640" cy="523220"/>
          </a:xfrm>
          <a:prstGeom prst="rect">
            <a:avLst/>
          </a:prstGeom>
        </p:spPr>
        <p:txBody>
          <a:bodyPr wrap="none">
            <a:spAutoFit/>
          </a:bodyPr>
          <a:lstStyle/>
          <a:p>
            <a:r>
              <a:rPr lang="th-TH" dirty="0"/>
              <a:t>Storing a Resource store()</a:t>
            </a:r>
          </a:p>
        </p:txBody>
      </p:sp>
      <p:graphicFrame>
        <p:nvGraphicFramePr>
          <p:cNvPr id="10" name="Table 9"/>
          <p:cNvGraphicFramePr>
            <a:graphicFrameLocks noGrp="1"/>
          </p:cNvGraphicFramePr>
          <p:nvPr>
            <p:extLst>
              <p:ext uri="{D42A27DB-BD31-4B8C-83A1-F6EECF244321}">
                <p14:modId xmlns:p14="http://schemas.microsoft.com/office/powerpoint/2010/main" val="3991917620"/>
              </p:ext>
            </p:extLst>
          </p:nvPr>
        </p:nvGraphicFramePr>
        <p:xfrm>
          <a:off x="597807" y="2632128"/>
          <a:ext cx="11086192" cy="1177872"/>
        </p:xfrm>
        <a:graphic>
          <a:graphicData uri="http://schemas.openxmlformats.org/drawingml/2006/table">
            <a:tbl>
              <a:tblPr/>
              <a:tblGrid>
                <a:gridCol w="2771548"/>
                <a:gridCol w="2771548"/>
                <a:gridCol w="2771548"/>
                <a:gridCol w="2771548"/>
              </a:tblGrid>
              <a:tr h="476832">
                <a:tc>
                  <a:txBody>
                    <a:bodyPr/>
                    <a:lstStyle/>
                    <a:p>
                      <a:pPr fontAlgn="t"/>
                      <a:r>
                        <a:rPr lang="en-US" sz="1800" dirty="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URL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Controller Function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View File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85800">
                <a:tc>
                  <a:txBody>
                    <a:bodyPr/>
                    <a:lstStyle/>
                    <a:p>
                      <a:pPr fontAlgn="t"/>
                      <a:r>
                        <a:rPr lang="en-US" sz="1800" dirty="0">
                          <a:effectLst/>
                        </a:rPr>
                        <a:t>Process the create form submit and save the nerd to the database.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dirty="0">
                          <a:effectLst/>
                        </a:rPr>
                        <a:t>POST example.com/nerds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dirty="0">
                          <a:effectLst/>
                        </a:rPr>
                        <a:t>store()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dirty="0" smtClean="0">
                          <a:effectLst/>
                        </a:rPr>
                        <a:t>NONE</a:t>
                      </a:r>
                      <a:endParaRPr lang="en-US" sz="18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1" name="Rectangle 10"/>
          <p:cNvSpPr/>
          <p:nvPr/>
        </p:nvSpPr>
        <p:spPr>
          <a:xfrm>
            <a:off x="521607" y="3985341"/>
            <a:ext cx="11162392" cy="646331"/>
          </a:xfrm>
          <a:prstGeom prst="rect">
            <a:avLst/>
          </a:prstGeom>
        </p:spPr>
        <p:txBody>
          <a:bodyPr wrap="square">
            <a:spAutoFit/>
          </a:bodyPr>
          <a:lstStyle/>
          <a:p>
            <a:r>
              <a:rPr lang="th-TH" sz="1800" dirty="0"/>
              <a:t>As you can see from the form action and the URL, you don’t have to pass anything extra into the URL to store a nerd. Since this form is sent using the POST method, the form inputs will be the data used to store the resource.</a:t>
            </a:r>
          </a:p>
        </p:txBody>
      </p:sp>
      <p:sp>
        <p:nvSpPr>
          <p:cNvPr id="12" name="Rectangle 11"/>
          <p:cNvSpPr/>
          <p:nvPr/>
        </p:nvSpPr>
        <p:spPr>
          <a:xfrm>
            <a:off x="521607" y="4730581"/>
            <a:ext cx="11162392" cy="646331"/>
          </a:xfrm>
          <a:prstGeom prst="rect">
            <a:avLst/>
          </a:prstGeom>
        </p:spPr>
        <p:txBody>
          <a:bodyPr wrap="square">
            <a:spAutoFit/>
          </a:bodyPr>
          <a:lstStyle/>
          <a:p>
            <a:r>
              <a:rPr lang="th-TH" sz="1800" dirty="0"/>
              <a:t>To process the form, we’ll want to validate the inputs, send back error messages if they exist, authenticate against the database, and store the resource if all is good. Let’s dive in.</a:t>
            </a:r>
          </a:p>
        </p:txBody>
      </p:sp>
    </p:spTree>
    <p:extLst>
      <p:ext uri="{BB962C8B-B14F-4D97-AF65-F5344CB8AC3E}">
        <p14:creationId xmlns:p14="http://schemas.microsoft.com/office/powerpoint/2010/main" val="378427316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37370" y="1426602"/>
            <a:ext cx="11219542" cy="4801314"/>
          </a:xfrm>
          <a:prstGeom prst="rect">
            <a:avLst/>
          </a:prstGeom>
          <a:ln>
            <a:solidFill>
              <a:schemeClr val="bg1">
                <a:lumMod val="65000"/>
              </a:schemeClr>
            </a:solidFill>
          </a:ln>
        </p:spPr>
        <p:txBody>
          <a:bodyPr wrap="square">
            <a:spAutoFit/>
          </a:bodyPr>
          <a:lstStyle/>
          <a:p>
            <a:r>
              <a:rPr lang="en-US" sz="1800" dirty="0"/>
              <a:t>// </a:t>
            </a:r>
            <a:r>
              <a:rPr lang="en-US" sz="1800" dirty="0" smtClean="0"/>
              <a:t>app/controllers/</a:t>
            </a:r>
            <a:r>
              <a:rPr lang="en-US" sz="1800" dirty="0" err="1" smtClean="0"/>
              <a:t>NerdController.php</a:t>
            </a:r>
            <a:endParaRPr lang="en-US" sz="1800" dirty="0"/>
          </a:p>
          <a:p>
            <a:r>
              <a:rPr lang="en-US" sz="1800" dirty="0"/>
              <a:t>&lt;?</a:t>
            </a:r>
            <a:r>
              <a:rPr lang="en-US" sz="1800" dirty="0" err="1" smtClean="0"/>
              <a:t>php</a:t>
            </a:r>
            <a:endParaRPr lang="en-US" sz="1800" dirty="0"/>
          </a:p>
          <a:p>
            <a:r>
              <a:rPr lang="en-US" sz="1800" dirty="0" smtClean="0"/>
              <a:t>...</a:t>
            </a:r>
            <a:endParaRPr lang="en-US" sz="1800" dirty="0"/>
          </a:p>
          <a:p>
            <a:r>
              <a:rPr lang="en-US" sz="1800" dirty="0"/>
              <a:t>    /**</a:t>
            </a:r>
          </a:p>
          <a:p>
            <a:r>
              <a:rPr lang="en-US" sz="1800" dirty="0"/>
              <a:t>     * Store a newly created resource in storage.</a:t>
            </a:r>
          </a:p>
          <a:p>
            <a:r>
              <a:rPr lang="en-US" sz="1800" dirty="0"/>
              <a:t>     *</a:t>
            </a:r>
          </a:p>
          <a:p>
            <a:r>
              <a:rPr lang="en-US" sz="1800" dirty="0"/>
              <a:t>     * @return Response</a:t>
            </a:r>
          </a:p>
          <a:p>
            <a:r>
              <a:rPr lang="en-US" sz="1800" dirty="0"/>
              <a:t>     */</a:t>
            </a:r>
          </a:p>
          <a:p>
            <a:r>
              <a:rPr lang="en-US" sz="1800" dirty="0"/>
              <a:t>    public function store()</a:t>
            </a:r>
          </a:p>
          <a:p>
            <a:r>
              <a:rPr lang="en-US" sz="1800" dirty="0"/>
              <a:t>    {</a:t>
            </a:r>
          </a:p>
          <a:p>
            <a:r>
              <a:rPr lang="en-US" sz="1800" dirty="0"/>
              <a:t>        // validate</a:t>
            </a:r>
          </a:p>
          <a:p>
            <a:r>
              <a:rPr lang="en-US" sz="1800" dirty="0"/>
              <a:t>        // read more on validation at http://laravel.com/docs/validation</a:t>
            </a:r>
          </a:p>
          <a:p>
            <a:r>
              <a:rPr lang="en-US" sz="1800" dirty="0"/>
              <a:t>        $rules = array(</a:t>
            </a:r>
          </a:p>
          <a:p>
            <a:r>
              <a:rPr lang="en-US" sz="1800" dirty="0"/>
              <a:t>            'name'       =&gt; 'required',</a:t>
            </a:r>
          </a:p>
          <a:p>
            <a:r>
              <a:rPr lang="en-US" sz="1800" dirty="0"/>
              <a:t>            'email'      =&gt; '</a:t>
            </a:r>
            <a:r>
              <a:rPr lang="en-US" sz="1800" dirty="0" err="1"/>
              <a:t>required|email</a:t>
            </a:r>
            <a:r>
              <a:rPr lang="en-US" sz="1800" dirty="0"/>
              <a:t>',</a:t>
            </a:r>
          </a:p>
          <a:p>
            <a:r>
              <a:rPr lang="en-US" sz="1800" dirty="0"/>
              <a:t>            '</a:t>
            </a:r>
            <a:r>
              <a:rPr lang="en-US" sz="1800" dirty="0" err="1"/>
              <a:t>nerd_level</a:t>
            </a:r>
            <a:r>
              <a:rPr lang="en-US" sz="1800" dirty="0"/>
              <a:t>' =&gt; '</a:t>
            </a:r>
            <a:r>
              <a:rPr lang="en-US" sz="1800" dirty="0" err="1"/>
              <a:t>required|numeric</a:t>
            </a:r>
            <a:r>
              <a:rPr lang="en-US" sz="1800" dirty="0"/>
              <a:t>'</a:t>
            </a:r>
          </a:p>
          <a:p>
            <a:r>
              <a:rPr lang="en-US" sz="1800" dirty="0"/>
              <a:t>        );</a:t>
            </a:r>
            <a:endParaRPr lang="th-TH" sz="1800" dirty="0"/>
          </a:p>
        </p:txBody>
      </p:sp>
      <p:sp>
        <p:nvSpPr>
          <p:cNvPr id="13" name="Rectangle 12"/>
          <p:cNvSpPr/>
          <p:nvPr/>
        </p:nvSpPr>
        <p:spPr>
          <a:xfrm>
            <a:off x="449415" y="903382"/>
            <a:ext cx="3977371" cy="523220"/>
          </a:xfrm>
          <a:prstGeom prst="rect">
            <a:avLst/>
          </a:prstGeom>
        </p:spPr>
        <p:txBody>
          <a:bodyPr wrap="none">
            <a:spAutoFit/>
          </a:bodyPr>
          <a:lstStyle/>
          <a:p>
            <a:r>
              <a:rPr lang="th-TH" dirty="0"/>
              <a:t>CONTROLLER FUNCTION STORE()</a:t>
            </a:r>
          </a:p>
        </p:txBody>
      </p:sp>
    </p:spTree>
    <p:extLst>
      <p:ext uri="{BB962C8B-B14F-4D97-AF65-F5344CB8AC3E}">
        <p14:creationId xmlns:p14="http://schemas.microsoft.com/office/powerpoint/2010/main" val="356243855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37370" y="1426602"/>
            <a:ext cx="11219542" cy="4770537"/>
          </a:xfrm>
          <a:prstGeom prst="rect">
            <a:avLst/>
          </a:prstGeom>
          <a:ln>
            <a:solidFill>
              <a:schemeClr val="bg1">
                <a:lumMod val="65000"/>
              </a:schemeClr>
            </a:solidFill>
          </a:ln>
        </p:spPr>
        <p:txBody>
          <a:bodyPr wrap="square">
            <a:spAutoFit/>
          </a:bodyPr>
          <a:lstStyle/>
          <a:p>
            <a:r>
              <a:rPr lang="en-US" sz="1600" dirty="0"/>
              <a:t>$validator = Validator::make(Input::all(), $rules</a:t>
            </a:r>
            <a:r>
              <a:rPr lang="en-US" sz="1600" dirty="0" smtClean="0"/>
              <a:t>);</a:t>
            </a:r>
            <a:endParaRPr lang="en-US" sz="1600" dirty="0"/>
          </a:p>
          <a:p>
            <a:r>
              <a:rPr lang="en-US" sz="1600" dirty="0"/>
              <a:t>        // process the login</a:t>
            </a:r>
          </a:p>
          <a:p>
            <a:r>
              <a:rPr lang="en-US" sz="1600" dirty="0"/>
              <a:t>        if ($validator-&gt;fails()) {</a:t>
            </a:r>
          </a:p>
          <a:p>
            <a:r>
              <a:rPr lang="en-US" sz="1600" dirty="0"/>
              <a:t>            return Redirect::to('nerds/create')</a:t>
            </a:r>
          </a:p>
          <a:p>
            <a:r>
              <a:rPr lang="en-US" sz="1600" dirty="0"/>
              <a:t>                -&gt;</a:t>
            </a:r>
            <a:r>
              <a:rPr lang="en-US" sz="1600" dirty="0" err="1"/>
              <a:t>withErrors</a:t>
            </a:r>
            <a:r>
              <a:rPr lang="en-US" sz="1600" dirty="0"/>
              <a:t>($validator)</a:t>
            </a:r>
          </a:p>
          <a:p>
            <a:r>
              <a:rPr lang="en-US" sz="1600" dirty="0"/>
              <a:t>                -&gt;</a:t>
            </a:r>
            <a:r>
              <a:rPr lang="en-US" sz="1600" dirty="0" err="1"/>
              <a:t>withInput</a:t>
            </a:r>
            <a:r>
              <a:rPr lang="en-US" sz="1600" dirty="0"/>
              <a:t>(Input::except('password'));</a:t>
            </a:r>
          </a:p>
          <a:p>
            <a:r>
              <a:rPr lang="en-US" sz="1600" dirty="0"/>
              <a:t>        } else {</a:t>
            </a:r>
          </a:p>
          <a:p>
            <a:r>
              <a:rPr lang="en-US" sz="1600" dirty="0"/>
              <a:t>            // store</a:t>
            </a:r>
          </a:p>
          <a:p>
            <a:r>
              <a:rPr lang="en-US" sz="1600" dirty="0"/>
              <a:t>            $nerd = new Nerd;</a:t>
            </a:r>
          </a:p>
          <a:p>
            <a:r>
              <a:rPr lang="en-US" sz="1600" dirty="0"/>
              <a:t>            $nerd-&gt;name       = Input::get('name');</a:t>
            </a:r>
          </a:p>
          <a:p>
            <a:r>
              <a:rPr lang="en-US" sz="1600" dirty="0"/>
              <a:t>            $nerd-&gt;email      = Input::get('email');</a:t>
            </a:r>
          </a:p>
          <a:p>
            <a:r>
              <a:rPr lang="en-US" sz="1600" dirty="0"/>
              <a:t>            $nerd-&gt;</a:t>
            </a:r>
            <a:r>
              <a:rPr lang="en-US" sz="1600" dirty="0" err="1"/>
              <a:t>nerd_level</a:t>
            </a:r>
            <a:r>
              <a:rPr lang="en-US" sz="1600" dirty="0"/>
              <a:t> = Input::get('</a:t>
            </a:r>
            <a:r>
              <a:rPr lang="en-US" sz="1600" dirty="0" err="1"/>
              <a:t>nerd_level</a:t>
            </a:r>
            <a:r>
              <a:rPr lang="en-US" sz="1600" dirty="0"/>
              <a:t>');</a:t>
            </a:r>
          </a:p>
          <a:p>
            <a:r>
              <a:rPr lang="en-US" sz="1600" dirty="0"/>
              <a:t>            $nerd-&gt;save</a:t>
            </a:r>
            <a:r>
              <a:rPr lang="en-US" sz="1600" dirty="0" smtClean="0"/>
              <a:t>();</a:t>
            </a:r>
            <a:endParaRPr lang="en-US" sz="1600" dirty="0"/>
          </a:p>
          <a:p>
            <a:r>
              <a:rPr lang="en-US" sz="1600" dirty="0"/>
              <a:t>            // redirect</a:t>
            </a:r>
          </a:p>
          <a:p>
            <a:r>
              <a:rPr lang="en-US" sz="1600" dirty="0"/>
              <a:t>            Session::flash('message', 'Successfully created nerd!');</a:t>
            </a:r>
          </a:p>
          <a:p>
            <a:r>
              <a:rPr lang="en-US" sz="1600" dirty="0"/>
              <a:t>            return Redirect::to('nerds');</a:t>
            </a:r>
          </a:p>
          <a:p>
            <a:r>
              <a:rPr lang="en-US" sz="1600" dirty="0"/>
              <a:t>        }</a:t>
            </a:r>
          </a:p>
          <a:p>
            <a:r>
              <a:rPr lang="en-US" sz="1600" dirty="0"/>
              <a:t>    </a:t>
            </a:r>
            <a:r>
              <a:rPr lang="en-US" sz="1600" dirty="0" smtClean="0"/>
              <a:t>}</a:t>
            </a:r>
            <a:endParaRPr lang="en-US" sz="1600" dirty="0"/>
          </a:p>
          <a:p>
            <a:r>
              <a:rPr lang="en-US" sz="1600" dirty="0"/>
              <a:t>...</a:t>
            </a:r>
            <a:endParaRPr lang="th-TH" sz="1600" dirty="0"/>
          </a:p>
        </p:txBody>
      </p:sp>
      <p:sp>
        <p:nvSpPr>
          <p:cNvPr id="13" name="Rectangle 12"/>
          <p:cNvSpPr/>
          <p:nvPr/>
        </p:nvSpPr>
        <p:spPr>
          <a:xfrm>
            <a:off x="449415" y="903382"/>
            <a:ext cx="3977371" cy="523220"/>
          </a:xfrm>
          <a:prstGeom prst="rect">
            <a:avLst/>
          </a:prstGeom>
        </p:spPr>
        <p:txBody>
          <a:bodyPr wrap="none">
            <a:spAutoFit/>
          </a:bodyPr>
          <a:lstStyle/>
          <a:p>
            <a:r>
              <a:rPr lang="th-TH" dirty="0"/>
              <a:t>CONTROLLER FUNCTION STORE()</a:t>
            </a:r>
          </a:p>
        </p:txBody>
      </p:sp>
    </p:spTree>
    <p:extLst>
      <p:ext uri="{BB962C8B-B14F-4D97-AF65-F5344CB8AC3E}">
        <p14:creationId xmlns:p14="http://schemas.microsoft.com/office/powerpoint/2010/main" val="3877285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6" y="929706"/>
            <a:ext cx="11263993" cy="1477328"/>
          </a:xfrm>
          <a:prstGeom prst="rect">
            <a:avLst/>
          </a:prstGeom>
        </p:spPr>
        <p:txBody>
          <a:bodyPr wrap="square">
            <a:spAutoFit/>
          </a:bodyPr>
          <a:lstStyle/>
          <a:p>
            <a:r>
              <a:rPr lang="th-TH" sz="1800" dirty="0"/>
              <a:t>If there are errors processing the form, we will redirect them back to the create form with those errors. We will add them in so the user can understand what went wrong. They will show up in the errors section we setup earlier.</a:t>
            </a:r>
          </a:p>
          <a:p>
            <a:endParaRPr lang="th-TH" sz="1800" dirty="0"/>
          </a:p>
          <a:p>
            <a:r>
              <a:rPr lang="th-TH" sz="1800" dirty="0"/>
              <a:t>Now you should be able to create a nerd and have them show up on the main page! Navigate to example.com/nerds and there they are. All that’s left is showing a single nerd, updating, and deleting.</a:t>
            </a:r>
          </a:p>
        </p:txBody>
      </p:sp>
      <p:pic>
        <p:nvPicPr>
          <p:cNvPr id="102402" name="Picture 2" descr="cre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867" y="2957013"/>
            <a:ext cx="7334250" cy="30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08759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3142207" cy="523220"/>
          </a:xfrm>
          <a:prstGeom prst="rect">
            <a:avLst/>
          </a:prstGeom>
        </p:spPr>
        <p:txBody>
          <a:bodyPr wrap="none">
            <a:spAutoFit/>
          </a:bodyPr>
          <a:lstStyle/>
          <a:p>
            <a:r>
              <a:rPr lang="th-TH" dirty="0"/>
              <a:t>Showing a Resource show()</a:t>
            </a:r>
          </a:p>
        </p:txBody>
      </p:sp>
      <p:graphicFrame>
        <p:nvGraphicFramePr>
          <p:cNvPr id="7" name="Table 6"/>
          <p:cNvGraphicFramePr>
            <a:graphicFrameLocks noGrp="1"/>
          </p:cNvGraphicFramePr>
          <p:nvPr>
            <p:extLst>
              <p:ext uri="{D42A27DB-BD31-4B8C-83A1-F6EECF244321}">
                <p14:modId xmlns:p14="http://schemas.microsoft.com/office/powerpoint/2010/main" val="1710757923"/>
              </p:ext>
            </p:extLst>
          </p:nvPr>
        </p:nvGraphicFramePr>
        <p:xfrm>
          <a:off x="521607" y="1353037"/>
          <a:ext cx="11230128" cy="966830"/>
        </p:xfrm>
        <a:graphic>
          <a:graphicData uri="http://schemas.openxmlformats.org/drawingml/2006/table">
            <a:tbl>
              <a:tblPr/>
              <a:tblGrid>
                <a:gridCol w="2807532"/>
                <a:gridCol w="2807532"/>
                <a:gridCol w="2807532"/>
                <a:gridCol w="2807532"/>
              </a:tblGrid>
              <a:tr h="467296">
                <a:tc>
                  <a:txBody>
                    <a:bodyPr/>
                    <a:lstStyle/>
                    <a:p>
                      <a:pPr fontAlgn="t"/>
                      <a:r>
                        <a:rPr lang="en-US" sz="1800">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a:effectLst/>
                        </a:rPr>
                        <a:t>URL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a:effectLst/>
                        </a:rPr>
                        <a:t>Controller Function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a:effectLst/>
                        </a:rPr>
                        <a:t>View File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99534">
                <a:tc>
                  <a:txBody>
                    <a:bodyPr/>
                    <a:lstStyle/>
                    <a:p>
                      <a:pPr fontAlgn="t"/>
                      <a:r>
                        <a:rPr lang="en-US" sz="1800">
                          <a:effectLst/>
                        </a:rPr>
                        <a:t>Show one of the nerds.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a:effectLst/>
                        </a:rPr>
                        <a:t>GET example.com/nerds/{id}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a:effectLst/>
                        </a:rPr>
                        <a:t>show()</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sz="1800" dirty="0">
                          <a:effectLst/>
                        </a:rPr>
                        <a:t>app/views/nerds/</a:t>
                      </a:r>
                      <a:r>
                        <a:rPr lang="en-US" sz="1800" dirty="0" err="1">
                          <a:effectLst/>
                        </a:rPr>
                        <a:t>show.blade</a:t>
                      </a:r>
                      <a:endParaRPr lang="en-US" sz="1800" dirty="0">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10" name="Rectangle 9"/>
          <p:cNvSpPr/>
          <p:nvPr/>
        </p:nvSpPr>
        <p:spPr>
          <a:xfrm>
            <a:off x="449415" y="2435575"/>
            <a:ext cx="3929281" cy="523220"/>
          </a:xfrm>
          <a:prstGeom prst="rect">
            <a:avLst/>
          </a:prstGeom>
        </p:spPr>
        <p:txBody>
          <a:bodyPr wrap="none">
            <a:spAutoFit/>
          </a:bodyPr>
          <a:lstStyle/>
          <a:p>
            <a:r>
              <a:rPr lang="th-TH" dirty="0"/>
              <a:t>CONTROLLER FUNCTION SHOW()</a:t>
            </a:r>
          </a:p>
        </p:txBody>
      </p:sp>
      <p:sp>
        <p:nvSpPr>
          <p:cNvPr id="11" name="Rectangle 10"/>
          <p:cNvSpPr/>
          <p:nvPr/>
        </p:nvSpPr>
        <p:spPr>
          <a:xfrm>
            <a:off x="521607" y="3063213"/>
            <a:ext cx="4516060" cy="3046988"/>
          </a:xfrm>
          <a:prstGeom prst="rect">
            <a:avLst/>
          </a:prstGeom>
          <a:ln>
            <a:solidFill>
              <a:schemeClr val="bg1">
                <a:lumMod val="65000"/>
              </a:schemeClr>
            </a:solidFill>
          </a:ln>
        </p:spPr>
        <p:txBody>
          <a:bodyPr wrap="square">
            <a:spAutoFit/>
          </a:bodyPr>
          <a:lstStyle/>
          <a:p>
            <a:r>
              <a:rPr lang="th-TH" sz="1600" dirty="0"/>
              <a:t>// app/controllers/NerdController.php</a:t>
            </a:r>
          </a:p>
          <a:p>
            <a:endParaRPr lang="th-TH" sz="1600" dirty="0"/>
          </a:p>
          <a:p>
            <a:r>
              <a:rPr lang="th-TH" sz="1600" dirty="0"/>
              <a:t>&lt;?php</a:t>
            </a:r>
          </a:p>
          <a:p>
            <a:endParaRPr lang="th-TH" sz="1600" dirty="0"/>
          </a:p>
          <a:p>
            <a:r>
              <a:rPr lang="th-TH" sz="1600" dirty="0"/>
              <a:t>...</a:t>
            </a:r>
          </a:p>
          <a:p>
            <a:endParaRPr lang="th-TH" sz="1600" dirty="0"/>
          </a:p>
          <a:p>
            <a:r>
              <a:rPr lang="th-TH" sz="1600" dirty="0"/>
              <a:t>    /**</a:t>
            </a:r>
          </a:p>
          <a:p>
            <a:r>
              <a:rPr lang="th-TH" sz="1600" dirty="0"/>
              <a:t>     * Display the specified resource.</a:t>
            </a:r>
          </a:p>
          <a:p>
            <a:r>
              <a:rPr lang="th-TH" sz="1600" dirty="0"/>
              <a:t>     *</a:t>
            </a:r>
          </a:p>
          <a:p>
            <a:r>
              <a:rPr lang="th-TH" sz="1600" dirty="0"/>
              <a:t>     * @param  int  $id</a:t>
            </a:r>
          </a:p>
          <a:p>
            <a:r>
              <a:rPr lang="th-TH" sz="1600" dirty="0"/>
              <a:t>     * @return Response</a:t>
            </a:r>
          </a:p>
          <a:p>
            <a:r>
              <a:rPr lang="th-TH" sz="1600" dirty="0"/>
              <a:t>     */</a:t>
            </a:r>
          </a:p>
        </p:txBody>
      </p:sp>
      <p:sp>
        <p:nvSpPr>
          <p:cNvPr id="13" name="Rectangle 12"/>
          <p:cNvSpPr/>
          <p:nvPr/>
        </p:nvSpPr>
        <p:spPr>
          <a:xfrm>
            <a:off x="5432273" y="3017046"/>
            <a:ext cx="6251726" cy="3139321"/>
          </a:xfrm>
          <a:prstGeom prst="rect">
            <a:avLst/>
          </a:prstGeom>
          <a:ln>
            <a:solidFill>
              <a:schemeClr val="bg1">
                <a:lumMod val="65000"/>
              </a:schemeClr>
            </a:solidFill>
          </a:ln>
        </p:spPr>
        <p:txBody>
          <a:bodyPr wrap="square">
            <a:spAutoFit/>
          </a:bodyPr>
          <a:lstStyle/>
          <a:p>
            <a:r>
              <a:rPr lang="en-US" sz="1800" dirty="0"/>
              <a:t>public function show($id)</a:t>
            </a:r>
          </a:p>
          <a:p>
            <a:r>
              <a:rPr lang="en-US" sz="1800" dirty="0"/>
              <a:t>    {</a:t>
            </a:r>
          </a:p>
          <a:p>
            <a:r>
              <a:rPr lang="en-US" sz="1800" dirty="0"/>
              <a:t>        // get the nerd</a:t>
            </a:r>
          </a:p>
          <a:p>
            <a:r>
              <a:rPr lang="en-US" sz="1800" dirty="0"/>
              <a:t>        $nerd = Nerd::find($id);</a:t>
            </a:r>
          </a:p>
          <a:p>
            <a:endParaRPr lang="en-US" sz="1800" dirty="0"/>
          </a:p>
          <a:p>
            <a:r>
              <a:rPr lang="en-US" sz="1800" dirty="0"/>
              <a:t>        // show the view and pass the nerd to it</a:t>
            </a:r>
          </a:p>
          <a:p>
            <a:r>
              <a:rPr lang="en-US" sz="1800" dirty="0"/>
              <a:t>        return View::make('</a:t>
            </a:r>
            <a:r>
              <a:rPr lang="en-US" sz="1800" dirty="0" err="1"/>
              <a:t>nerds.show</a:t>
            </a:r>
            <a:r>
              <a:rPr lang="en-US" sz="1800" dirty="0"/>
              <a:t>')</a:t>
            </a:r>
          </a:p>
          <a:p>
            <a:r>
              <a:rPr lang="en-US" sz="1800" dirty="0"/>
              <a:t>            -&gt;with('nerd', $nerd);</a:t>
            </a:r>
          </a:p>
          <a:p>
            <a:r>
              <a:rPr lang="en-US" sz="1800" dirty="0"/>
              <a:t>    }</a:t>
            </a:r>
          </a:p>
          <a:p>
            <a:endParaRPr lang="en-US" sz="1800" dirty="0"/>
          </a:p>
          <a:p>
            <a:r>
              <a:rPr lang="en-US" sz="1800" dirty="0"/>
              <a:t>...</a:t>
            </a:r>
            <a:endParaRPr lang="th-TH" sz="1800" dirty="0"/>
          </a:p>
        </p:txBody>
      </p:sp>
    </p:spTree>
    <p:extLst>
      <p:ext uri="{BB962C8B-B14F-4D97-AF65-F5344CB8AC3E}">
        <p14:creationId xmlns:p14="http://schemas.microsoft.com/office/powerpoint/2010/main" val="384634436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209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5695790" cy="523220"/>
          </a:xfrm>
          <a:prstGeom prst="rect">
            <a:avLst/>
          </a:prstGeom>
        </p:spPr>
        <p:txBody>
          <a:bodyPr wrap="none">
            <a:spAutoFit/>
          </a:bodyPr>
          <a:lstStyle/>
          <a:p>
            <a:r>
              <a:rPr lang="en-US" dirty="0"/>
              <a:t>THE VIEW APP/VIEWS/NERDS/SHOW.BLADE.PHP</a:t>
            </a:r>
            <a:endParaRPr lang="th-TH" dirty="0"/>
          </a:p>
        </p:txBody>
      </p:sp>
      <p:sp>
        <p:nvSpPr>
          <p:cNvPr id="11" name="Rectangle 10"/>
          <p:cNvSpPr/>
          <p:nvPr/>
        </p:nvSpPr>
        <p:spPr>
          <a:xfrm>
            <a:off x="521607" y="1353037"/>
            <a:ext cx="11221660" cy="4770537"/>
          </a:xfrm>
          <a:prstGeom prst="rect">
            <a:avLst/>
          </a:prstGeom>
          <a:ln>
            <a:solidFill>
              <a:schemeClr val="bg1">
                <a:lumMod val="65000"/>
              </a:schemeClr>
            </a:solidFill>
          </a:ln>
        </p:spPr>
        <p:txBody>
          <a:bodyPr wrap="square">
            <a:spAutoFit/>
          </a:bodyPr>
          <a:lstStyle/>
          <a:p>
            <a:r>
              <a:rPr lang="en-US" sz="1600" dirty="0"/>
              <a:t>&lt;!-- app/views/nerds/</a:t>
            </a:r>
            <a:r>
              <a:rPr lang="en-US" sz="1600" dirty="0" err="1"/>
              <a:t>show.blade.php</a:t>
            </a:r>
            <a:r>
              <a:rPr lang="en-US" sz="1600" dirty="0"/>
              <a:t> </a:t>
            </a:r>
            <a:r>
              <a:rPr lang="en-US" sz="1600" dirty="0" smtClean="0"/>
              <a:t>--&gt;</a:t>
            </a:r>
            <a:endParaRPr lang="en-US" sz="1600" dirty="0"/>
          </a:p>
          <a:p>
            <a:r>
              <a:rPr lang="en-US" sz="1600" dirty="0"/>
              <a:t>&lt;!DOCTYPE html&gt;</a:t>
            </a:r>
          </a:p>
          <a:p>
            <a:r>
              <a:rPr lang="en-US" sz="1600" dirty="0"/>
              <a:t>&lt;html&gt;</a:t>
            </a:r>
          </a:p>
          <a:p>
            <a:r>
              <a:rPr lang="en-US" sz="1600" dirty="0"/>
              <a:t>&lt;head&gt;</a:t>
            </a:r>
          </a:p>
          <a:p>
            <a:r>
              <a:rPr lang="en-US" sz="1600" dirty="0"/>
              <a:t>    &lt;title&gt;Look! I'm </a:t>
            </a:r>
            <a:r>
              <a:rPr lang="en-US" sz="1600" dirty="0" err="1"/>
              <a:t>CRUDding</a:t>
            </a:r>
            <a:r>
              <a:rPr lang="en-US" sz="1600" dirty="0"/>
              <a:t>&lt;/title&gt;</a:t>
            </a:r>
          </a:p>
          <a:p>
            <a:r>
              <a:rPr lang="en-US" sz="1600" dirty="0"/>
              <a:t>    &lt;link </a:t>
            </a:r>
            <a:r>
              <a:rPr lang="en-US" sz="1600" dirty="0" err="1"/>
              <a:t>rel</a:t>
            </a:r>
            <a:r>
              <a:rPr lang="en-US" sz="1600" dirty="0"/>
              <a:t>="</a:t>
            </a:r>
            <a:r>
              <a:rPr lang="en-US" sz="1600" dirty="0" err="1"/>
              <a:t>stylesheet</a:t>
            </a:r>
            <a:r>
              <a:rPr lang="en-US" sz="1600" dirty="0"/>
              <a:t>" </a:t>
            </a:r>
            <a:r>
              <a:rPr lang="en-US" sz="1600" dirty="0" err="1"/>
              <a:t>href</a:t>
            </a:r>
            <a:r>
              <a:rPr lang="en-US" sz="1600" dirty="0"/>
              <a:t>="//netdna.bootstrapcdn.com/bootstrap/3.0.0/</a:t>
            </a:r>
            <a:r>
              <a:rPr lang="en-US" sz="1600" dirty="0" err="1"/>
              <a:t>css</a:t>
            </a:r>
            <a:r>
              <a:rPr lang="en-US" sz="1600" dirty="0"/>
              <a:t>/bootstrap.min.css"&gt;</a:t>
            </a:r>
          </a:p>
          <a:p>
            <a:r>
              <a:rPr lang="en-US" sz="1600" dirty="0"/>
              <a:t>&lt;/head&gt;</a:t>
            </a:r>
          </a:p>
          <a:p>
            <a:r>
              <a:rPr lang="en-US" sz="1600" dirty="0"/>
              <a:t>&lt;body&gt;</a:t>
            </a:r>
          </a:p>
          <a:p>
            <a:r>
              <a:rPr lang="en-US" sz="1600" dirty="0"/>
              <a:t>&lt;div class="container"&gt;</a:t>
            </a:r>
          </a:p>
          <a:p>
            <a:endParaRPr lang="en-US" sz="1600" dirty="0"/>
          </a:p>
          <a:p>
            <a:r>
              <a:rPr lang="en-US" sz="1600" dirty="0"/>
              <a:t>&lt;</a:t>
            </a:r>
            <a:r>
              <a:rPr lang="en-US" sz="1600" dirty="0" err="1"/>
              <a:t>nav</a:t>
            </a:r>
            <a:r>
              <a:rPr lang="en-US" sz="1600" dirty="0"/>
              <a:t> class="</a:t>
            </a:r>
            <a:r>
              <a:rPr lang="en-US" sz="1600" dirty="0" err="1"/>
              <a:t>navbar</a:t>
            </a:r>
            <a:r>
              <a:rPr lang="en-US" sz="1600" dirty="0"/>
              <a:t> </a:t>
            </a:r>
            <a:r>
              <a:rPr lang="en-US" sz="1600" dirty="0" err="1"/>
              <a:t>navbar</a:t>
            </a:r>
            <a:r>
              <a:rPr lang="en-US" sz="1600" dirty="0"/>
              <a:t>-inverse"&gt;</a:t>
            </a:r>
          </a:p>
          <a:p>
            <a:r>
              <a:rPr lang="en-US" sz="1600" dirty="0"/>
              <a:t>    &lt;div class="</a:t>
            </a:r>
            <a:r>
              <a:rPr lang="en-US" sz="1600" dirty="0" err="1"/>
              <a:t>navbar</a:t>
            </a:r>
            <a:r>
              <a:rPr lang="en-US" sz="1600" dirty="0"/>
              <a:t>-header"&gt;</a:t>
            </a:r>
          </a:p>
          <a:p>
            <a:r>
              <a:rPr lang="en-US" sz="1600" dirty="0"/>
              <a:t>        &lt;a class="</a:t>
            </a:r>
            <a:r>
              <a:rPr lang="en-US" sz="1600" dirty="0" err="1"/>
              <a:t>navbar</a:t>
            </a:r>
            <a:r>
              <a:rPr lang="en-US" sz="1600" dirty="0"/>
              <a:t>-brand" </a:t>
            </a:r>
            <a:r>
              <a:rPr lang="en-US" sz="1600" dirty="0" err="1"/>
              <a:t>href</a:t>
            </a:r>
            <a:r>
              <a:rPr lang="en-US" sz="1600" dirty="0"/>
              <a:t>="{{ URL::to('nerds') }}"&gt;Nerd Alert&lt;/a&gt;</a:t>
            </a:r>
          </a:p>
          <a:p>
            <a:r>
              <a:rPr lang="en-US" sz="1600" dirty="0"/>
              <a:t>    &lt;/div&gt;</a:t>
            </a:r>
          </a:p>
          <a:p>
            <a:r>
              <a:rPr lang="en-US" sz="1600" dirty="0"/>
              <a:t>    &lt;</a:t>
            </a:r>
            <a:r>
              <a:rPr lang="en-US" sz="1600" dirty="0" err="1"/>
              <a:t>ul</a:t>
            </a:r>
            <a:r>
              <a:rPr lang="en-US" sz="1600" dirty="0"/>
              <a:t> class="</a:t>
            </a:r>
            <a:r>
              <a:rPr lang="en-US" sz="1600" dirty="0" err="1"/>
              <a:t>nav</a:t>
            </a:r>
            <a:r>
              <a:rPr lang="en-US" sz="1600" dirty="0"/>
              <a:t> </a:t>
            </a:r>
            <a:r>
              <a:rPr lang="en-US" sz="1600" dirty="0" err="1"/>
              <a:t>navbar-nav</a:t>
            </a:r>
            <a:r>
              <a:rPr lang="en-US" sz="1600" dirty="0"/>
              <a:t>"&gt;</a:t>
            </a:r>
          </a:p>
          <a:p>
            <a:r>
              <a:rPr lang="en-US" sz="1600" dirty="0"/>
              <a:t>        &lt;li&gt;&lt;a </a:t>
            </a:r>
            <a:r>
              <a:rPr lang="en-US" sz="1600" dirty="0" err="1"/>
              <a:t>href</a:t>
            </a:r>
            <a:r>
              <a:rPr lang="en-US" sz="1600" dirty="0"/>
              <a:t>="{{ URL::to('nerds') }}"&gt;View All Nerds&lt;/a&gt;&lt;/li&gt;</a:t>
            </a:r>
          </a:p>
          <a:p>
            <a:r>
              <a:rPr lang="en-US" sz="1600" dirty="0"/>
              <a:t>        &lt;li&gt;&lt;a </a:t>
            </a:r>
            <a:r>
              <a:rPr lang="en-US" sz="1600" dirty="0" err="1"/>
              <a:t>href</a:t>
            </a:r>
            <a:r>
              <a:rPr lang="en-US" sz="1600" dirty="0"/>
              <a:t>="{{ URL::to('nerds/create') }}"&gt;Create a Nerd&lt;/a&gt;</a:t>
            </a:r>
          </a:p>
          <a:p>
            <a:r>
              <a:rPr lang="en-US" sz="1600" dirty="0"/>
              <a:t>    &lt;/</a:t>
            </a:r>
            <a:r>
              <a:rPr lang="en-US" sz="1600" dirty="0" err="1"/>
              <a:t>ul</a:t>
            </a:r>
            <a:r>
              <a:rPr lang="en-US" sz="1600" dirty="0"/>
              <a:t>&gt;</a:t>
            </a:r>
          </a:p>
          <a:p>
            <a:r>
              <a:rPr lang="en-US" sz="1600" dirty="0"/>
              <a:t>&lt;/</a:t>
            </a:r>
            <a:r>
              <a:rPr lang="en-US" sz="1600" dirty="0" err="1"/>
              <a:t>nav</a:t>
            </a:r>
            <a:r>
              <a:rPr lang="en-US" sz="1600" dirty="0"/>
              <a:t>&gt;</a:t>
            </a:r>
            <a:endParaRPr lang="th-TH" sz="1600" dirty="0"/>
          </a:p>
        </p:txBody>
      </p:sp>
    </p:spTree>
    <p:extLst>
      <p:ext uri="{BB962C8B-B14F-4D97-AF65-F5344CB8AC3E}">
        <p14:creationId xmlns:p14="http://schemas.microsoft.com/office/powerpoint/2010/main" val="138723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784803"/>
            <a:ext cx="11162392" cy="646331"/>
          </a:xfrm>
          <a:prstGeom prst="rect">
            <a:avLst/>
          </a:prstGeom>
          <a:noFill/>
        </p:spPr>
        <p:txBody>
          <a:bodyPr wrap="square" rtlCol="0">
            <a:spAutoFit/>
          </a:bodyPr>
          <a:lstStyle/>
          <a:p>
            <a:r>
              <a:rPr lang="en-US" sz="3600" b="1" dirty="0" smtClean="0"/>
              <a:t>Create </a:t>
            </a:r>
            <a:r>
              <a:rPr lang="en-US" sz="3600" b="1" dirty="0" err="1" smtClean="0">
                <a:hlinkClick r:id="rId3"/>
              </a:rPr>
              <a:t>home.blade.php</a:t>
            </a:r>
            <a:r>
              <a:rPr lang="en-US" sz="3600" b="1" dirty="0" smtClean="0"/>
              <a:t> in pages folder</a:t>
            </a:r>
            <a:endParaRPr lang="th-TH"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20" y="1474725"/>
            <a:ext cx="7753350" cy="4505325"/>
          </a:xfrm>
          <a:prstGeom prst="rect">
            <a:avLst/>
          </a:prstGeom>
        </p:spPr>
      </p:pic>
    </p:spTree>
    <p:extLst>
      <p:ext uri="{BB962C8B-B14F-4D97-AF65-F5344CB8AC3E}">
        <p14:creationId xmlns:p14="http://schemas.microsoft.com/office/powerpoint/2010/main" val="156399886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5695790" cy="523220"/>
          </a:xfrm>
          <a:prstGeom prst="rect">
            <a:avLst/>
          </a:prstGeom>
        </p:spPr>
        <p:txBody>
          <a:bodyPr wrap="none">
            <a:spAutoFit/>
          </a:bodyPr>
          <a:lstStyle/>
          <a:p>
            <a:r>
              <a:rPr lang="en-US" dirty="0"/>
              <a:t>THE VIEW APP/VIEWS/NERDS/SHOW.BLADE.PHP</a:t>
            </a:r>
            <a:endParaRPr lang="th-TH" dirty="0"/>
          </a:p>
        </p:txBody>
      </p:sp>
      <p:sp>
        <p:nvSpPr>
          <p:cNvPr id="11" name="Rectangle 10"/>
          <p:cNvSpPr/>
          <p:nvPr/>
        </p:nvSpPr>
        <p:spPr>
          <a:xfrm>
            <a:off x="521607" y="1353037"/>
            <a:ext cx="11221660" cy="3693319"/>
          </a:xfrm>
          <a:prstGeom prst="rect">
            <a:avLst/>
          </a:prstGeom>
          <a:ln>
            <a:solidFill>
              <a:schemeClr val="bg1">
                <a:lumMod val="65000"/>
              </a:schemeClr>
            </a:solidFill>
          </a:ln>
        </p:spPr>
        <p:txBody>
          <a:bodyPr wrap="square">
            <a:spAutoFit/>
          </a:bodyPr>
          <a:lstStyle/>
          <a:p>
            <a:r>
              <a:rPr lang="en-US" sz="1800" dirty="0"/>
              <a:t>&lt;h1&gt;Showing {{ $nerd-&gt;name }}&lt;/h1&gt;</a:t>
            </a:r>
          </a:p>
          <a:p>
            <a:endParaRPr lang="en-US" sz="1800" dirty="0"/>
          </a:p>
          <a:p>
            <a:r>
              <a:rPr lang="en-US" sz="1800" dirty="0"/>
              <a:t>    &lt;div class="</a:t>
            </a:r>
            <a:r>
              <a:rPr lang="en-US" sz="1800" dirty="0" err="1"/>
              <a:t>jumbotron</a:t>
            </a:r>
            <a:r>
              <a:rPr lang="en-US" sz="1800" dirty="0"/>
              <a:t> text-center"&gt;</a:t>
            </a:r>
          </a:p>
          <a:p>
            <a:r>
              <a:rPr lang="en-US" sz="1800" dirty="0"/>
              <a:t>        &lt;h2&gt;{{ $nerd-&gt;name }}&lt;/h2&gt;</a:t>
            </a:r>
          </a:p>
          <a:p>
            <a:r>
              <a:rPr lang="en-US" sz="1800" dirty="0"/>
              <a:t>        &lt;p&gt;</a:t>
            </a:r>
          </a:p>
          <a:p>
            <a:r>
              <a:rPr lang="en-US" sz="1800" dirty="0"/>
              <a:t>            &lt;strong&gt;Email:&lt;/strong&gt; {{ $nerd-&gt;email }}&lt;</a:t>
            </a:r>
            <a:r>
              <a:rPr lang="en-US" sz="1800" dirty="0" err="1"/>
              <a:t>br</a:t>
            </a:r>
            <a:r>
              <a:rPr lang="en-US" sz="1800" dirty="0"/>
              <a:t>&gt;</a:t>
            </a:r>
          </a:p>
          <a:p>
            <a:r>
              <a:rPr lang="en-US" sz="1800" dirty="0"/>
              <a:t>            &lt;strong&gt;Level:&lt;/strong&gt; {{ $nerd-&gt;</a:t>
            </a:r>
            <a:r>
              <a:rPr lang="en-US" sz="1800" dirty="0" err="1"/>
              <a:t>nerd_level</a:t>
            </a:r>
            <a:r>
              <a:rPr lang="en-US" sz="1800" dirty="0"/>
              <a:t> }}</a:t>
            </a:r>
          </a:p>
          <a:p>
            <a:r>
              <a:rPr lang="en-US" sz="1800" dirty="0"/>
              <a:t>        &lt;/p&gt;</a:t>
            </a:r>
          </a:p>
          <a:p>
            <a:r>
              <a:rPr lang="en-US" sz="1800" dirty="0"/>
              <a:t>    &lt;/div&gt;</a:t>
            </a:r>
          </a:p>
          <a:p>
            <a:endParaRPr lang="en-US" sz="1800" dirty="0"/>
          </a:p>
          <a:p>
            <a:r>
              <a:rPr lang="en-US" sz="1800" dirty="0"/>
              <a:t>&lt;/div&gt;</a:t>
            </a:r>
          </a:p>
          <a:p>
            <a:r>
              <a:rPr lang="en-US" sz="1800" dirty="0"/>
              <a:t>&lt;/body&gt;</a:t>
            </a:r>
          </a:p>
          <a:p>
            <a:r>
              <a:rPr lang="en-US" sz="1800" dirty="0"/>
              <a:t>&lt;/html</a:t>
            </a:r>
            <a:endParaRPr lang="th-TH" sz="1800" dirty="0"/>
          </a:p>
        </p:txBody>
      </p:sp>
      <p:pic>
        <p:nvPicPr>
          <p:cNvPr id="106498" name="Picture 2" descr="sh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467" y="2977818"/>
            <a:ext cx="6781800" cy="297107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82424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2771913" cy="523220"/>
          </a:xfrm>
          <a:prstGeom prst="rect">
            <a:avLst/>
          </a:prstGeom>
        </p:spPr>
        <p:txBody>
          <a:bodyPr wrap="none">
            <a:spAutoFit/>
          </a:bodyPr>
          <a:lstStyle/>
          <a:p>
            <a:r>
              <a:rPr lang="en-US" dirty="0"/>
              <a:t>Editing a Resource edit()</a:t>
            </a:r>
            <a:endParaRPr lang="th-TH" dirty="0"/>
          </a:p>
        </p:txBody>
      </p:sp>
      <p:graphicFrame>
        <p:nvGraphicFramePr>
          <p:cNvPr id="5" name="Table 4"/>
          <p:cNvGraphicFramePr>
            <a:graphicFrameLocks noGrp="1"/>
          </p:cNvGraphicFramePr>
          <p:nvPr>
            <p:extLst>
              <p:ext uri="{D42A27DB-BD31-4B8C-83A1-F6EECF244321}">
                <p14:modId xmlns:p14="http://schemas.microsoft.com/office/powerpoint/2010/main" val="3244450075"/>
              </p:ext>
            </p:extLst>
          </p:nvPr>
        </p:nvGraphicFramePr>
        <p:xfrm>
          <a:off x="521607" y="1446054"/>
          <a:ext cx="11221660" cy="1127760"/>
        </p:xfrm>
        <a:graphic>
          <a:graphicData uri="http://schemas.openxmlformats.org/drawingml/2006/table">
            <a:tbl>
              <a:tblPr/>
              <a:tblGrid>
                <a:gridCol w="2805415"/>
                <a:gridCol w="2805415"/>
                <a:gridCol w="2805415"/>
                <a:gridCol w="2805415"/>
              </a:tblGrid>
              <a:tr h="0">
                <a:tc>
                  <a:txBody>
                    <a:bodyPr/>
                    <a:lstStyle/>
                    <a:p>
                      <a:pPr fontAlgn="t"/>
                      <a:r>
                        <a:rPr lang="en-US" sz="1800" dirty="0">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URL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Controller Function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View File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fontAlgn="t"/>
                      <a:r>
                        <a:rPr lang="en-US" sz="1800">
                          <a:effectLst/>
                        </a:rPr>
                        <a:t>Pull a nerd from the database and allow editing.</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GET example.com/nerds/{id}/edit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edit()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app/views/nerds/</a:t>
                      </a:r>
                      <a:r>
                        <a:rPr lang="en-US" sz="1800" dirty="0" err="1">
                          <a:effectLst/>
                        </a:rPr>
                        <a:t>edit.blade.php</a:t>
                      </a:r>
                      <a:endParaRPr lang="en-US" sz="1800" dirty="0">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Rectangle 6"/>
          <p:cNvSpPr/>
          <p:nvPr/>
        </p:nvSpPr>
        <p:spPr>
          <a:xfrm>
            <a:off x="449415" y="2796844"/>
            <a:ext cx="11234584" cy="923330"/>
          </a:xfrm>
          <a:prstGeom prst="rect">
            <a:avLst/>
          </a:prstGeom>
        </p:spPr>
        <p:txBody>
          <a:bodyPr wrap="square">
            <a:spAutoFit/>
          </a:bodyPr>
          <a:lstStyle/>
          <a:p>
            <a:r>
              <a:rPr lang="th-TH" sz="1800" dirty="0"/>
              <a:t>To edit a nerd, we need to pull them from the database, show the creation form, but populate it with the selected nerd’s info. To make life easier, we will use form model binding. This allows us to pull info from a model and bind it to the input fields in a form. Just makes it easier to populate our edit form and you can imagine that when these forms start getting rather large this will make life much easier.</a:t>
            </a:r>
          </a:p>
        </p:txBody>
      </p:sp>
      <p:sp>
        <p:nvSpPr>
          <p:cNvPr id="10" name="Rectangle 9"/>
          <p:cNvSpPr/>
          <p:nvPr/>
        </p:nvSpPr>
        <p:spPr>
          <a:xfrm>
            <a:off x="449415" y="3720174"/>
            <a:ext cx="3701654" cy="523220"/>
          </a:xfrm>
          <a:prstGeom prst="rect">
            <a:avLst/>
          </a:prstGeom>
        </p:spPr>
        <p:txBody>
          <a:bodyPr wrap="none">
            <a:spAutoFit/>
          </a:bodyPr>
          <a:lstStyle/>
          <a:p>
            <a:r>
              <a:rPr lang="th-TH" dirty="0"/>
              <a:t>CONTROLLER FUNCTION EDIT()</a:t>
            </a:r>
          </a:p>
        </p:txBody>
      </p:sp>
      <p:sp>
        <p:nvSpPr>
          <p:cNvPr id="12" name="Rectangle 11"/>
          <p:cNvSpPr/>
          <p:nvPr/>
        </p:nvSpPr>
        <p:spPr>
          <a:xfrm>
            <a:off x="521607" y="4355052"/>
            <a:ext cx="11162392" cy="1815882"/>
          </a:xfrm>
          <a:prstGeom prst="rect">
            <a:avLst/>
          </a:prstGeom>
          <a:ln>
            <a:solidFill>
              <a:schemeClr val="bg1">
                <a:lumMod val="65000"/>
              </a:schemeClr>
            </a:solidFill>
          </a:ln>
        </p:spPr>
        <p:txBody>
          <a:bodyPr wrap="square">
            <a:spAutoFit/>
          </a:bodyPr>
          <a:lstStyle/>
          <a:p>
            <a:r>
              <a:rPr lang="th-TH" sz="1600" dirty="0"/>
              <a:t>// </a:t>
            </a:r>
            <a:r>
              <a:rPr lang="th-TH" sz="1600" dirty="0" smtClean="0"/>
              <a:t>app/controllers/NerdController.php</a:t>
            </a:r>
            <a:endParaRPr lang="th-TH" sz="1600" dirty="0"/>
          </a:p>
          <a:p>
            <a:r>
              <a:rPr lang="th-TH" sz="1600" dirty="0"/>
              <a:t>&lt;?</a:t>
            </a:r>
            <a:r>
              <a:rPr lang="th-TH" sz="1600" dirty="0" smtClean="0"/>
              <a:t>php</a:t>
            </a:r>
            <a:endParaRPr lang="th-TH" sz="1600" dirty="0"/>
          </a:p>
          <a:p>
            <a:r>
              <a:rPr lang="th-TH" sz="1600" dirty="0"/>
              <a:t>    /**</a:t>
            </a:r>
          </a:p>
          <a:p>
            <a:r>
              <a:rPr lang="th-TH" sz="1600" dirty="0"/>
              <a:t>     * Show the form for editing the specified resource.</a:t>
            </a:r>
          </a:p>
          <a:p>
            <a:r>
              <a:rPr lang="th-TH" sz="1600" dirty="0" smtClean="0"/>
              <a:t>     * </a:t>
            </a:r>
            <a:r>
              <a:rPr lang="th-TH" sz="1600" dirty="0"/>
              <a:t>@param  int  $id</a:t>
            </a:r>
          </a:p>
          <a:p>
            <a:r>
              <a:rPr lang="th-TH" sz="1600" dirty="0"/>
              <a:t>     * @return Response</a:t>
            </a:r>
          </a:p>
          <a:p>
            <a:r>
              <a:rPr lang="th-TH" sz="1600" dirty="0"/>
              <a:t>     */</a:t>
            </a:r>
          </a:p>
        </p:txBody>
      </p:sp>
    </p:spTree>
    <p:extLst>
      <p:ext uri="{BB962C8B-B14F-4D97-AF65-F5344CB8AC3E}">
        <p14:creationId xmlns:p14="http://schemas.microsoft.com/office/powerpoint/2010/main" val="425319857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3762568" cy="523220"/>
          </a:xfrm>
          <a:prstGeom prst="rect">
            <a:avLst/>
          </a:prstGeom>
        </p:spPr>
        <p:txBody>
          <a:bodyPr wrap="none">
            <a:spAutoFit/>
          </a:bodyPr>
          <a:lstStyle/>
          <a:p>
            <a:r>
              <a:rPr lang="th-TH" dirty="0"/>
              <a:t>CONTROLLER FUNCTION EDIT</a:t>
            </a:r>
            <a:r>
              <a:rPr lang="th-TH" dirty="0" smtClean="0"/>
              <a:t>()</a:t>
            </a:r>
            <a:endParaRPr lang="th-TH" dirty="0"/>
          </a:p>
        </p:txBody>
      </p:sp>
      <p:sp>
        <p:nvSpPr>
          <p:cNvPr id="12" name="Rectangle 11"/>
          <p:cNvSpPr/>
          <p:nvPr/>
        </p:nvSpPr>
        <p:spPr>
          <a:xfrm>
            <a:off x="521607" y="1387454"/>
            <a:ext cx="11162392" cy="3139321"/>
          </a:xfrm>
          <a:prstGeom prst="rect">
            <a:avLst/>
          </a:prstGeom>
          <a:ln>
            <a:solidFill>
              <a:schemeClr val="bg1">
                <a:lumMod val="65000"/>
              </a:schemeClr>
            </a:solidFill>
          </a:ln>
        </p:spPr>
        <p:txBody>
          <a:bodyPr wrap="square">
            <a:spAutoFit/>
          </a:bodyPr>
          <a:lstStyle/>
          <a:p>
            <a:r>
              <a:rPr lang="en-US" sz="1800" dirty="0"/>
              <a:t>public function edit($id)</a:t>
            </a:r>
          </a:p>
          <a:p>
            <a:r>
              <a:rPr lang="en-US" sz="1800" dirty="0"/>
              <a:t>    {</a:t>
            </a:r>
          </a:p>
          <a:p>
            <a:r>
              <a:rPr lang="en-US" sz="1800" dirty="0"/>
              <a:t>        // get the nerd</a:t>
            </a:r>
          </a:p>
          <a:p>
            <a:r>
              <a:rPr lang="en-US" sz="1800" dirty="0"/>
              <a:t>        $nerd = Nerd::find($id);</a:t>
            </a:r>
          </a:p>
          <a:p>
            <a:endParaRPr lang="en-US" sz="1800" dirty="0"/>
          </a:p>
          <a:p>
            <a:r>
              <a:rPr lang="en-US" sz="1800" dirty="0"/>
              <a:t>        // show the edit form and pass the nerd</a:t>
            </a:r>
          </a:p>
          <a:p>
            <a:r>
              <a:rPr lang="en-US" sz="1800" dirty="0"/>
              <a:t>        return View::make('</a:t>
            </a:r>
            <a:r>
              <a:rPr lang="en-US" sz="1800" dirty="0" err="1"/>
              <a:t>nerds.edit</a:t>
            </a:r>
            <a:r>
              <a:rPr lang="en-US" sz="1800" dirty="0"/>
              <a:t>')</a:t>
            </a:r>
          </a:p>
          <a:p>
            <a:r>
              <a:rPr lang="en-US" sz="1800" dirty="0"/>
              <a:t>            -&gt;with('nerd', $nerd);</a:t>
            </a:r>
          </a:p>
          <a:p>
            <a:r>
              <a:rPr lang="en-US" sz="1800" dirty="0"/>
              <a:t>    }</a:t>
            </a:r>
          </a:p>
          <a:p>
            <a:endParaRPr lang="en-US" sz="1800" dirty="0"/>
          </a:p>
          <a:p>
            <a:r>
              <a:rPr lang="en-US" sz="1800" dirty="0"/>
              <a:t>...</a:t>
            </a:r>
            <a:endParaRPr lang="th-TH" sz="1800" dirty="0"/>
          </a:p>
        </p:txBody>
      </p:sp>
    </p:spTree>
    <p:extLst>
      <p:ext uri="{BB962C8B-B14F-4D97-AF65-F5344CB8AC3E}">
        <p14:creationId xmlns:p14="http://schemas.microsoft.com/office/powerpoint/2010/main" val="216003152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5468164" cy="523220"/>
          </a:xfrm>
          <a:prstGeom prst="rect">
            <a:avLst/>
          </a:prstGeom>
        </p:spPr>
        <p:txBody>
          <a:bodyPr wrap="none">
            <a:spAutoFit/>
          </a:bodyPr>
          <a:lstStyle/>
          <a:p>
            <a:r>
              <a:rPr lang="en-US" dirty="0"/>
              <a:t>THE VIEW APP/VIEWS/NERDS/EDIT.BLADE.PHP</a:t>
            </a:r>
            <a:endParaRPr lang="th-TH" dirty="0"/>
          </a:p>
        </p:txBody>
      </p:sp>
      <p:sp>
        <p:nvSpPr>
          <p:cNvPr id="12" name="Rectangle 11"/>
          <p:cNvSpPr/>
          <p:nvPr/>
        </p:nvSpPr>
        <p:spPr>
          <a:xfrm>
            <a:off x="521607" y="1387454"/>
            <a:ext cx="11162392" cy="4524315"/>
          </a:xfrm>
          <a:prstGeom prst="rect">
            <a:avLst/>
          </a:prstGeom>
          <a:ln>
            <a:solidFill>
              <a:schemeClr val="bg1">
                <a:lumMod val="65000"/>
              </a:schemeClr>
            </a:solidFill>
          </a:ln>
        </p:spPr>
        <p:txBody>
          <a:bodyPr wrap="square">
            <a:spAutoFit/>
          </a:bodyPr>
          <a:lstStyle/>
          <a:p>
            <a:r>
              <a:rPr lang="en-US" sz="1600" dirty="0"/>
              <a:t>&lt;!-- app/views/nerds/</a:t>
            </a:r>
            <a:r>
              <a:rPr lang="en-US" sz="1600" dirty="0" err="1"/>
              <a:t>edit.blade.php</a:t>
            </a:r>
            <a:r>
              <a:rPr lang="en-US" sz="1600" dirty="0"/>
              <a:t> </a:t>
            </a:r>
            <a:r>
              <a:rPr lang="en-US" sz="1600" dirty="0" smtClean="0"/>
              <a:t>--&gt;</a:t>
            </a:r>
            <a:endParaRPr lang="en-US" sz="1600" dirty="0"/>
          </a:p>
          <a:p>
            <a:r>
              <a:rPr lang="en-US" sz="1600" dirty="0"/>
              <a:t>&lt;!DOCTYPE html&gt;</a:t>
            </a:r>
          </a:p>
          <a:p>
            <a:r>
              <a:rPr lang="en-US" sz="1600" dirty="0"/>
              <a:t>&lt;html&gt;</a:t>
            </a:r>
          </a:p>
          <a:p>
            <a:r>
              <a:rPr lang="en-US" sz="1600" dirty="0"/>
              <a:t>&lt;head&gt;</a:t>
            </a:r>
          </a:p>
          <a:p>
            <a:r>
              <a:rPr lang="en-US" sz="1600" dirty="0"/>
              <a:t>    &lt;title&gt;Look! I'm </a:t>
            </a:r>
            <a:r>
              <a:rPr lang="en-US" sz="1600" dirty="0" err="1"/>
              <a:t>CRUDding</a:t>
            </a:r>
            <a:r>
              <a:rPr lang="en-US" sz="1600" dirty="0"/>
              <a:t>&lt;/title&gt;</a:t>
            </a:r>
          </a:p>
          <a:p>
            <a:r>
              <a:rPr lang="en-US" sz="1600" dirty="0"/>
              <a:t>    &lt;link </a:t>
            </a:r>
            <a:r>
              <a:rPr lang="en-US" sz="1600" dirty="0" err="1"/>
              <a:t>rel</a:t>
            </a:r>
            <a:r>
              <a:rPr lang="en-US" sz="1600" dirty="0"/>
              <a:t>="</a:t>
            </a:r>
            <a:r>
              <a:rPr lang="en-US" sz="1600" dirty="0" err="1"/>
              <a:t>stylesheet</a:t>
            </a:r>
            <a:r>
              <a:rPr lang="en-US" sz="1600" dirty="0"/>
              <a:t>" </a:t>
            </a:r>
            <a:r>
              <a:rPr lang="en-US" sz="1600" dirty="0" err="1"/>
              <a:t>href</a:t>
            </a:r>
            <a:r>
              <a:rPr lang="en-US" sz="1600" dirty="0"/>
              <a:t>="//netdna.bootstrapcdn.com/bootstrap/3.0.0/</a:t>
            </a:r>
            <a:r>
              <a:rPr lang="en-US" sz="1600" dirty="0" err="1"/>
              <a:t>css</a:t>
            </a:r>
            <a:r>
              <a:rPr lang="en-US" sz="1600" dirty="0"/>
              <a:t>/bootstrap.min.css"&gt;</a:t>
            </a:r>
          </a:p>
          <a:p>
            <a:r>
              <a:rPr lang="en-US" sz="1600" dirty="0"/>
              <a:t>&lt;/head&gt;</a:t>
            </a:r>
          </a:p>
          <a:p>
            <a:r>
              <a:rPr lang="en-US" sz="1600" dirty="0"/>
              <a:t>&lt;body&gt;</a:t>
            </a:r>
          </a:p>
          <a:p>
            <a:r>
              <a:rPr lang="en-US" sz="1600" dirty="0"/>
              <a:t>&lt;div class="container</a:t>
            </a:r>
            <a:r>
              <a:rPr lang="en-US" sz="1600" dirty="0" smtClean="0"/>
              <a:t>"&gt;</a:t>
            </a:r>
            <a:endParaRPr lang="en-US" sz="1600" dirty="0"/>
          </a:p>
          <a:p>
            <a:r>
              <a:rPr lang="en-US" sz="1600" dirty="0"/>
              <a:t>&lt;</a:t>
            </a:r>
            <a:r>
              <a:rPr lang="en-US" sz="1600" dirty="0" err="1"/>
              <a:t>nav</a:t>
            </a:r>
            <a:r>
              <a:rPr lang="en-US" sz="1600" dirty="0"/>
              <a:t> class="</a:t>
            </a:r>
            <a:r>
              <a:rPr lang="en-US" sz="1600" dirty="0" err="1"/>
              <a:t>navbar</a:t>
            </a:r>
            <a:r>
              <a:rPr lang="en-US" sz="1600" dirty="0"/>
              <a:t> </a:t>
            </a:r>
            <a:r>
              <a:rPr lang="en-US" sz="1600" dirty="0" err="1"/>
              <a:t>navbar</a:t>
            </a:r>
            <a:r>
              <a:rPr lang="en-US" sz="1600" dirty="0"/>
              <a:t>-inverse"&gt;</a:t>
            </a:r>
          </a:p>
          <a:p>
            <a:r>
              <a:rPr lang="en-US" sz="1600" dirty="0"/>
              <a:t>    &lt;div class="</a:t>
            </a:r>
            <a:r>
              <a:rPr lang="en-US" sz="1600" dirty="0" err="1"/>
              <a:t>navbar</a:t>
            </a:r>
            <a:r>
              <a:rPr lang="en-US" sz="1600" dirty="0"/>
              <a:t>-header"&gt;</a:t>
            </a:r>
          </a:p>
          <a:p>
            <a:r>
              <a:rPr lang="en-US" sz="1600" dirty="0"/>
              <a:t>        &lt;a class="</a:t>
            </a:r>
            <a:r>
              <a:rPr lang="en-US" sz="1600" dirty="0" err="1"/>
              <a:t>navbar</a:t>
            </a:r>
            <a:r>
              <a:rPr lang="en-US" sz="1600" dirty="0"/>
              <a:t>-brand" </a:t>
            </a:r>
            <a:r>
              <a:rPr lang="en-US" sz="1600" dirty="0" err="1"/>
              <a:t>href</a:t>
            </a:r>
            <a:r>
              <a:rPr lang="en-US" sz="1600" dirty="0"/>
              <a:t>="{{ URL::to('nerds') }}"&gt;Nerd Alert&lt;/a&gt;</a:t>
            </a:r>
          </a:p>
          <a:p>
            <a:r>
              <a:rPr lang="en-US" sz="1600" dirty="0"/>
              <a:t>    &lt;/div&gt;</a:t>
            </a:r>
          </a:p>
          <a:p>
            <a:r>
              <a:rPr lang="en-US" sz="1600" dirty="0"/>
              <a:t>    &lt;</a:t>
            </a:r>
            <a:r>
              <a:rPr lang="en-US" sz="1600" dirty="0" err="1"/>
              <a:t>ul</a:t>
            </a:r>
            <a:r>
              <a:rPr lang="en-US" sz="1600" dirty="0"/>
              <a:t> class="</a:t>
            </a:r>
            <a:r>
              <a:rPr lang="en-US" sz="1600" dirty="0" err="1"/>
              <a:t>nav</a:t>
            </a:r>
            <a:r>
              <a:rPr lang="en-US" sz="1600" dirty="0"/>
              <a:t> </a:t>
            </a:r>
            <a:r>
              <a:rPr lang="en-US" sz="1600" dirty="0" err="1"/>
              <a:t>navbar-nav</a:t>
            </a:r>
            <a:r>
              <a:rPr lang="en-US" sz="1600" dirty="0"/>
              <a:t>"&gt;</a:t>
            </a:r>
          </a:p>
          <a:p>
            <a:r>
              <a:rPr lang="en-US" sz="1600" dirty="0"/>
              <a:t>        &lt;li&gt;&lt;a </a:t>
            </a:r>
            <a:r>
              <a:rPr lang="en-US" sz="1600" dirty="0" err="1"/>
              <a:t>href</a:t>
            </a:r>
            <a:r>
              <a:rPr lang="en-US" sz="1600" dirty="0"/>
              <a:t>="{{ URL::to('nerds') }}"&gt;View All Nerds&lt;/a&gt;&lt;/li&gt;</a:t>
            </a:r>
          </a:p>
          <a:p>
            <a:r>
              <a:rPr lang="en-US" sz="1600" dirty="0"/>
              <a:t>        &lt;li&gt;&lt;a </a:t>
            </a:r>
            <a:r>
              <a:rPr lang="en-US" sz="1600" dirty="0" err="1"/>
              <a:t>href</a:t>
            </a:r>
            <a:r>
              <a:rPr lang="en-US" sz="1600" dirty="0"/>
              <a:t>="{{ URL::to('nerds/create') }}"&gt;Create a Nerd&lt;/a&gt;</a:t>
            </a:r>
          </a:p>
          <a:p>
            <a:r>
              <a:rPr lang="en-US" sz="1600" dirty="0"/>
              <a:t>    &lt;/</a:t>
            </a:r>
            <a:r>
              <a:rPr lang="en-US" sz="1600" dirty="0" err="1"/>
              <a:t>ul</a:t>
            </a:r>
            <a:r>
              <a:rPr lang="en-US" sz="1600" dirty="0"/>
              <a:t>&gt;</a:t>
            </a:r>
          </a:p>
          <a:p>
            <a:r>
              <a:rPr lang="en-US" sz="1600" dirty="0"/>
              <a:t>&lt;/</a:t>
            </a:r>
            <a:r>
              <a:rPr lang="en-US" sz="1600" dirty="0" err="1"/>
              <a:t>nav</a:t>
            </a:r>
            <a:r>
              <a:rPr lang="en-US" sz="1600" dirty="0"/>
              <a:t>&gt;</a:t>
            </a:r>
            <a:endParaRPr lang="th-TH" sz="1600" dirty="0"/>
          </a:p>
        </p:txBody>
      </p:sp>
    </p:spTree>
    <p:extLst>
      <p:ext uri="{BB962C8B-B14F-4D97-AF65-F5344CB8AC3E}">
        <p14:creationId xmlns:p14="http://schemas.microsoft.com/office/powerpoint/2010/main" val="218888619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5468164" cy="523220"/>
          </a:xfrm>
          <a:prstGeom prst="rect">
            <a:avLst/>
          </a:prstGeom>
        </p:spPr>
        <p:txBody>
          <a:bodyPr wrap="none">
            <a:spAutoFit/>
          </a:bodyPr>
          <a:lstStyle/>
          <a:p>
            <a:r>
              <a:rPr lang="en-US" dirty="0"/>
              <a:t>THE VIEW APP/VIEWS/NERDS/EDIT.BLADE.PHP</a:t>
            </a:r>
            <a:endParaRPr lang="th-TH" dirty="0"/>
          </a:p>
        </p:txBody>
      </p:sp>
      <p:sp>
        <p:nvSpPr>
          <p:cNvPr id="12" name="Rectangle 11"/>
          <p:cNvSpPr/>
          <p:nvPr/>
        </p:nvSpPr>
        <p:spPr>
          <a:xfrm>
            <a:off x="521607" y="1387454"/>
            <a:ext cx="11162392" cy="4770537"/>
          </a:xfrm>
          <a:prstGeom prst="rect">
            <a:avLst/>
          </a:prstGeom>
          <a:ln>
            <a:solidFill>
              <a:schemeClr val="bg1">
                <a:lumMod val="65000"/>
              </a:schemeClr>
            </a:solidFill>
          </a:ln>
        </p:spPr>
        <p:txBody>
          <a:bodyPr wrap="square">
            <a:spAutoFit/>
          </a:bodyPr>
          <a:lstStyle/>
          <a:p>
            <a:r>
              <a:rPr lang="en-US" sz="1600" dirty="0"/>
              <a:t>&lt;h1&gt;Edit {{ $nerd-&gt;name }}&lt;/h1</a:t>
            </a:r>
            <a:r>
              <a:rPr lang="en-US" sz="1600" dirty="0" smtClean="0"/>
              <a:t>&gt;</a:t>
            </a:r>
            <a:endParaRPr lang="en-US" sz="1600" dirty="0"/>
          </a:p>
          <a:p>
            <a:r>
              <a:rPr lang="en-US" sz="1600" dirty="0" smtClean="0"/>
              <a:t>{{ </a:t>
            </a:r>
            <a:r>
              <a:rPr lang="en-US" sz="1600" dirty="0"/>
              <a:t>HTML::</a:t>
            </a:r>
            <a:r>
              <a:rPr lang="en-US" sz="1600" dirty="0" err="1"/>
              <a:t>ul</a:t>
            </a:r>
            <a:r>
              <a:rPr lang="en-US" sz="1600" dirty="0"/>
              <a:t>($errors-&gt;all()) </a:t>
            </a:r>
            <a:r>
              <a:rPr lang="en-US" sz="1600" dirty="0" smtClean="0"/>
              <a:t>}}</a:t>
            </a:r>
            <a:endParaRPr lang="en-US" sz="1600" dirty="0"/>
          </a:p>
          <a:p>
            <a:r>
              <a:rPr lang="en-US" sz="1600" dirty="0"/>
              <a:t>{{ Form::model($nerd, array('route' =&gt; array('</a:t>
            </a:r>
            <a:r>
              <a:rPr lang="en-US" sz="1600" dirty="0" err="1"/>
              <a:t>nerds.update</a:t>
            </a:r>
            <a:r>
              <a:rPr lang="en-US" sz="1600" dirty="0"/>
              <a:t>', $nerd-&gt;id), 'method' =&gt; 'PUT')) </a:t>
            </a:r>
            <a:r>
              <a:rPr lang="en-US" sz="1600" dirty="0" smtClean="0"/>
              <a:t>}}</a:t>
            </a:r>
            <a:endParaRPr lang="en-US" sz="1600" dirty="0"/>
          </a:p>
          <a:p>
            <a:r>
              <a:rPr lang="en-US" sz="1600" dirty="0"/>
              <a:t>    &lt;div class="form-group"&gt;</a:t>
            </a:r>
          </a:p>
          <a:p>
            <a:r>
              <a:rPr lang="en-US" sz="1600" dirty="0"/>
              <a:t>        {{ Form::label('name', 'Name') }}</a:t>
            </a:r>
          </a:p>
          <a:p>
            <a:r>
              <a:rPr lang="en-US" sz="1600" dirty="0"/>
              <a:t>        {{ Form::text('name', null, array('class' =&gt; 'form-control')) }}</a:t>
            </a:r>
          </a:p>
          <a:p>
            <a:r>
              <a:rPr lang="en-US" sz="1600" dirty="0"/>
              <a:t>    &lt;/div</a:t>
            </a:r>
            <a:r>
              <a:rPr lang="en-US" sz="1600" dirty="0" smtClean="0"/>
              <a:t>&gt;</a:t>
            </a:r>
            <a:endParaRPr lang="en-US" sz="1600" dirty="0"/>
          </a:p>
          <a:p>
            <a:r>
              <a:rPr lang="en-US" sz="1600" dirty="0"/>
              <a:t>    &lt;div class="form-group"&gt;</a:t>
            </a:r>
          </a:p>
          <a:p>
            <a:r>
              <a:rPr lang="en-US" sz="1600" dirty="0"/>
              <a:t>        {{ Form::label('email', 'Email') }}</a:t>
            </a:r>
          </a:p>
          <a:p>
            <a:r>
              <a:rPr lang="en-US" sz="1600" dirty="0"/>
              <a:t>        {{ Form::email('email', null, array('class' =&gt; 'form-control')) }}</a:t>
            </a:r>
          </a:p>
          <a:p>
            <a:r>
              <a:rPr lang="en-US" sz="1600" dirty="0"/>
              <a:t>    &lt;/div</a:t>
            </a:r>
            <a:r>
              <a:rPr lang="en-US" sz="1600" dirty="0" smtClean="0"/>
              <a:t>&gt;</a:t>
            </a:r>
            <a:endParaRPr lang="en-US" sz="1600" dirty="0"/>
          </a:p>
          <a:p>
            <a:r>
              <a:rPr lang="en-US" sz="1600" dirty="0"/>
              <a:t>    &lt;div class="form-group"&gt;</a:t>
            </a:r>
          </a:p>
          <a:p>
            <a:r>
              <a:rPr lang="en-US" sz="1600" dirty="0"/>
              <a:t>        {{ Form::label('</a:t>
            </a:r>
            <a:r>
              <a:rPr lang="en-US" sz="1600" dirty="0" err="1"/>
              <a:t>nerd_level</a:t>
            </a:r>
            <a:r>
              <a:rPr lang="en-US" sz="1600" dirty="0"/>
              <a:t>', 'Nerd Level') }}</a:t>
            </a:r>
          </a:p>
          <a:p>
            <a:r>
              <a:rPr lang="en-US" sz="1600" dirty="0"/>
              <a:t>        {{ Form::select('</a:t>
            </a:r>
            <a:r>
              <a:rPr lang="en-US" sz="1600" dirty="0" err="1"/>
              <a:t>nerd_level</a:t>
            </a:r>
            <a:r>
              <a:rPr lang="en-US" sz="1600" dirty="0"/>
              <a:t>', array('0' =&gt; 'Select a Level', '1' =&gt; 'Sees Sunlight', '2' =&gt; 'Foosball Fanatic', '3' =&gt; 'Basement Dweller'), null, array('class' =&gt; 'form-control')) }}</a:t>
            </a:r>
          </a:p>
          <a:p>
            <a:r>
              <a:rPr lang="en-US" sz="1600" dirty="0"/>
              <a:t>    &lt;/div</a:t>
            </a:r>
            <a:r>
              <a:rPr lang="en-US" sz="1600" dirty="0" smtClean="0"/>
              <a:t>&gt;</a:t>
            </a:r>
            <a:endParaRPr lang="en-US" sz="1600" dirty="0"/>
          </a:p>
          <a:p>
            <a:r>
              <a:rPr lang="en-US" sz="1600" dirty="0"/>
              <a:t>    {{ Form::submit('Edit the Nerd!', array('class' =&gt; '</a:t>
            </a:r>
            <a:r>
              <a:rPr lang="en-US" sz="1600" dirty="0" err="1"/>
              <a:t>btn</a:t>
            </a:r>
            <a:r>
              <a:rPr lang="en-US" sz="1600" dirty="0"/>
              <a:t> </a:t>
            </a:r>
            <a:r>
              <a:rPr lang="en-US" sz="1600" dirty="0" err="1"/>
              <a:t>btn</a:t>
            </a:r>
            <a:r>
              <a:rPr lang="en-US" sz="1600" dirty="0"/>
              <a:t>-primary')) </a:t>
            </a:r>
            <a:r>
              <a:rPr lang="en-US" sz="1600" dirty="0" smtClean="0"/>
              <a:t>}}</a:t>
            </a:r>
            <a:endParaRPr lang="en-US" sz="1600" dirty="0"/>
          </a:p>
          <a:p>
            <a:r>
              <a:rPr lang="en-US" sz="1600" dirty="0"/>
              <a:t>{{ Form::close() </a:t>
            </a:r>
            <a:r>
              <a:rPr lang="en-US" sz="1600" dirty="0" smtClean="0"/>
              <a:t>}}</a:t>
            </a:r>
            <a:endParaRPr lang="en-US" sz="1600" dirty="0"/>
          </a:p>
          <a:p>
            <a:r>
              <a:rPr lang="en-US" sz="1600" dirty="0"/>
              <a:t>&lt;/div&gt;</a:t>
            </a:r>
          </a:p>
          <a:p>
            <a:r>
              <a:rPr lang="en-US" sz="1600" dirty="0"/>
              <a:t>&lt;/body</a:t>
            </a:r>
            <a:r>
              <a:rPr lang="en-US" sz="1600" dirty="0" smtClean="0"/>
              <a:t>&gt;&lt;/</a:t>
            </a:r>
            <a:r>
              <a:rPr lang="en-US" sz="1600" dirty="0"/>
              <a:t>html&gt;</a:t>
            </a:r>
            <a:endParaRPr lang="th-TH" sz="1600" dirty="0"/>
          </a:p>
        </p:txBody>
      </p:sp>
    </p:spTree>
    <p:extLst>
      <p:ext uri="{BB962C8B-B14F-4D97-AF65-F5344CB8AC3E}">
        <p14:creationId xmlns:p14="http://schemas.microsoft.com/office/powerpoint/2010/main" val="97270372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49415" y="829817"/>
            <a:ext cx="3360215" cy="523220"/>
          </a:xfrm>
          <a:prstGeom prst="rect">
            <a:avLst/>
          </a:prstGeom>
        </p:spPr>
        <p:txBody>
          <a:bodyPr wrap="none">
            <a:spAutoFit/>
          </a:bodyPr>
          <a:lstStyle/>
          <a:p>
            <a:r>
              <a:rPr lang="en-US" dirty="0"/>
              <a:t>Updating a Resource update()</a:t>
            </a:r>
            <a:endParaRPr lang="th-TH" dirty="0"/>
          </a:p>
        </p:txBody>
      </p:sp>
      <p:graphicFrame>
        <p:nvGraphicFramePr>
          <p:cNvPr id="5" name="Table 4"/>
          <p:cNvGraphicFramePr>
            <a:graphicFrameLocks noGrp="1"/>
          </p:cNvGraphicFramePr>
          <p:nvPr>
            <p:extLst>
              <p:ext uri="{D42A27DB-BD31-4B8C-83A1-F6EECF244321}">
                <p14:modId xmlns:p14="http://schemas.microsoft.com/office/powerpoint/2010/main" val="1859739586"/>
              </p:ext>
            </p:extLst>
          </p:nvPr>
        </p:nvGraphicFramePr>
        <p:xfrm>
          <a:off x="521607" y="1353037"/>
          <a:ext cx="11323260" cy="1178560"/>
        </p:xfrm>
        <a:graphic>
          <a:graphicData uri="http://schemas.openxmlformats.org/drawingml/2006/table">
            <a:tbl>
              <a:tblPr/>
              <a:tblGrid>
                <a:gridCol w="2830815"/>
                <a:gridCol w="2830815"/>
                <a:gridCol w="2830815"/>
                <a:gridCol w="2830815"/>
              </a:tblGrid>
              <a:tr h="407095">
                <a:tc>
                  <a:txBody>
                    <a:bodyPr/>
                    <a:lstStyle/>
                    <a:p>
                      <a:pPr fontAlgn="t"/>
                      <a:r>
                        <a:rPr lang="en-US" sz="18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URL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Controller Function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View File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51840">
                <a:tc>
                  <a:txBody>
                    <a:bodyPr/>
                    <a:lstStyle/>
                    <a:p>
                      <a:pPr fontAlgn="t"/>
                      <a:r>
                        <a:rPr lang="en-US" sz="1800">
                          <a:effectLst/>
                        </a:rPr>
                        <a:t>Process the create form submit and save the nerd to the database.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PUT example.com/nerds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a:effectLst/>
                        </a:rPr>
                        <a:t>update()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800" dirty="0">
                          <a:effectLst/>
                        </a:rPr>
                        <a:t>NONE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7" name="Rectangle 6"/>
          <p:cNvSpPr/>
          <p:nvPr/>
        </p:nvSpPr>
        <p:spPr>
          <a:xfrm>
            <a:off x="521607" y="2671272"/>
            <a:ext cx="11323260" cy="400110"/>
          </a:xfrm>
          <a:prstGeom prst="rect">
            <a:avLst/>
          </a:prstGeom>
        </p:spPr>
        <p:txBody>
          <a:bodyPr wrap="square">
            <a:spAutoFit/>
          </a:bodyPr>
          <a:lstStyle/>
          <a:p>
            <a:r>
              <a:rPr lang="th-TH" sz="2000" dirty="0"/>
              <a:t>This controller method will process the edit form. It is very similar to store(). We will validate, update, and redirect.</a:t>
            </a:r>
          </a:p>
        </p:txBody>
      </p:sp>
      <p:sp>
        <p:nvSpPr>
          <p:cNvPr id="10" name="Rectangle 9"/>
          <p:cNvSpPr/>
          <p:nvPr/>
        </p:nvSpPr>
        <p:spPr>
          <a:xfrm>
            <a:off x="449415" y="3223779"/>
            <a:ext cx="4123245" cy="523220"/>
          </a:xfrm>
          <a:prstGeom prst="rect">
            <a:avLst/>
          </a:prstGeom>
        </p:spPr>
        <p:txBody>
          <a:bodyPr wrap="none">
            <a:spAutoFit/>
          </a:bodyPr>
          <a:lstStyle/>
          <a:p>
            <a:r>
              <a:rPr lang="th-TH" dirty="0"/>
              <a:t>CONTROLLER FUNCTION UPDATE()</a:t>
            </a:r>
          </a:p>
        </p:txBody>
      </p:sp>
      <p:sp>
        <p:nvSpPr>
          <p:cNvPr id="11" name="Rectangle 10"/>
          <p:cNvSpPr/>
          <p:nvPr/>
        </p:nvSpPr>
        <p:spPr>
          <a:xfrm>
            <a:off x="521607" y="3746999"/>
            <a:ext cx="11312676" cy="2308324"/>
          </a:xfrm>
          <a:prstGeom prst="rect">
            <a:avLst/>
          </a:prstGeom>
          <a:ln>
            <a:solidFill>
              <a:schemeClr val="bg1">
                <a:lumMod val="65000"/>
              </a:schemeClr>
            </a:solidFill>
          </a:ln>
        </p:spPr>
        <p:txBody>
          <a:bodyPr wrap="square">
            <a:spAutoFit/>
          </a:bodyPr>
          <a:lstStyle/>
          <a:p>
            <a:r>
              <a:rPr lang="th-TH" sz="1800" dirty="0"/>
              <a:t>// </a:t>
            </a:r>
            <a:r>
              <a:rPr lang="th-TH" sz="1800" dirty="0" smtClean="0"/>
              <a:t>app/controllers/NerdController.php</a:t>
            </a:r>
            <a:endParaRPr lang="th-TH" sz="1800" dirty="0"/>
          </a:p>
          <a:p>
            <a:r>
              <a:rPr lang="th-TH" sz="1800" dirty="0"/>
              <a:t>&lt;?</a:t>
            </a:r>
            <a:r>
              <a:rPr lang="th-TH" sz="1800" dirty="0" smtClean="0"/>
              <a:t>php</a:t>
            </a:r>
            <a:endParaRPr lang="th-TH" sz="1800" dirty="0"/>
          </a:p>
          <a:p>
            <a:r>
              <a:rPr lang="th-TH" sz="1800" dirty="0" smtClean="0"/>
              <a:t>...</a:t>
            </a:r>
            <a:endParaRPr lang="th-TH" sz="1800" dirty="0"/>
          </a:p>
          <a:p>
            <a:r>
              <a:rPr lang="th-TH" sz="1800" dirty="0"/>
              <a:t>    /**</a:t>
            </a:r>
          </a:p>
          <a:p>
            <a:r>
              <a:rPr lang="th-TH" sz="1800" dirty="0"/>
              <a:t>     * Update the specified resource in storage.</a:t>
            </a:r>
          </a:p>
          <a:p>
            <a:r>
              <a:rPr lang="th-TH" sz="1800" dirty="0" smtClean="0"/>
              <a:t>     * </a:t>
            </a:r>
            <a:r>
              <a:rPr lang="th-TH" sz="1800" dirty="0"/>
              <a:t>@param  int  $id</a:t>
            </a:r>
          </a:p>
          <a:p>
            <a:r>
              <a:rPr lang="th-TH" sz="1800" dirty="0"/>
              <a:t>     * @return Response</a:t>
            </a:r>
          </a:p>
          <a:p>
            <a:r>
              <a:rPr lang="th-TH" sz="1800" dirty="0"/>
              <a:t>     */</a:t>
            </a:r>
          </a:p>
        </p:txBody>
      </p:sp>
    </p:spTree>
    <p:extLst>
      <p:ext uri="{BB962C8B-B14F-4D97-AF65-F5344CB8AC3E}">
        <p14:creationId xmlns:p14="http://schemas.microsoft.com/office/powerpoint/2010/main" val="348018017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32191" y="982214"/>
            <a:ext cx="11312676" cy="4524315"/>
          </a:xfrm>
          <a:prstGeom prst="rect">
            <a:avLst/>
          </a:prstGeom>
          <a:ln>
            <a:solidFill>
              <a:schemeClr val="bg1">
                <a:lumMod val="65000"/>
              </a:schemeClr>
            </a:solidFill>
          </a:ln>
        </p:spPr>
        <p:txBody>
          <a:bodyPr wrap="square">
            <a:spAutoFit/>
          </a:bodyPr>
          <a:lstStyle/>
          <a:p>
            <a:r>
              <a:rPr lang="en-US" sz="1800" dirty="0"/>
              <a:t>public function update($id)</a:t>
            </a:r>
          </a:p>
          <a:p>
            <a:r>
              <a:rPr lang="en-US" sz="1800" dirty="0"/>
              <a:t>    {</a:t>
            </a:r>
          </a:p>
          <a:p>
            <a:r>
              <a:rPr lang="en-US" sz="1800" dirty="0"/>
              <a:t>        // validate</a:t>
            </a:r>
          </a:p>
          <a:p>
            <a:r>
              <a:rPr lang="en-US" sz="1800" dirty="0"/>
              <a:t>        // read more on validation at http://laravel.com/docs/validation</a:t>
            </a:r>
          </a:p>
          <a:p>
            <a:r>
              <a:rPr lang="en-US" sz="1800" dirty="0"/>
              <a:t>        $rules = array(</a:t>
            </a:r>
          </a:p>
          <a:p>
            <a:r>
              <a:rPr lang="en-US" sz="1800" dirty="0"/>
              <a:t>            'name'       =&gt; 'required',</a:t>
            </a:r>
          </a:p>
          <a:p>
            <a:r>
              <a:rPr lang="en-US" sz="1800" dirty="0"/>
              <a:t>            'email'      =&gt; '</a:t>
            </a:r>
            <a:r>
              <a:rPr lang="en-US" sz="1800" dirty="0" err="1"/>
              <a:t>required|email</a:t>
            </a:r>
            <a:r>
              <a:rPr lang="en-US" sz="1800" dirty="0"/>
              <a:t>',</a:t>
            </a:r>
          </a:p>
          <a:p>
            <a:r>
              <a:rPr lang="en-US" sz="1800" dirty="0"/>
              <a:t>            '</a:t>
            </a:r>
            <a:r>
              <a:rPr lang="en-US" sz="1800" dirty="0" err="1"/>
              <a:t>nerd_level</a:t>
            </a:r>
            <a:r>
              <a:rPr lang="en-US" sz="1800" dirty="0"/>
              <a:t>' =&gt; '</a:t>
            </a:r>
            <a:r>
              <a:rPr lang="en-US" sz="1800" dirty="0" err="1"/>
              <a:t>required|numeric</a:t>
            </a:r>
            <a:r>
              <a:rPr lang="en-US" sz="1800" dirty="0"/>
              <a:t>'</a:t>
            </a:r>
          </a:p>
          <a:p>
            <a:r>
              <a:rPr lang="en-US" sz="1800" dirty="0"/>
              <a:t>        );</a:t>
            </a:r>
          </a:p>
          <a:p>
            <a:r>
              <a:rPr lang="en-US" sz="1800" dirty="0"/>
              <a:t>        $validator = Validator::make(Input::all(), $rules);</a:t>
            </a:r>
          </a:p>
          <a:p>
            <a:endParaRPr lang="en-US" sz="1800" dirty="0"/>
          </a:p>
          <a:p>
            <a:r>
              <a:rPr lang="en-US" sz="1800" dirty="0"/>
              <a:t>        // process the login</a:t>
            </a:r>
          </a:p>
          <a:p>
            <a:r>
              <a:rPr lang="en-US" sz="1800" dirty="0"/>
              <a:t>        if ($validator-&gt;fails()) {</a:t>
            </a:r>
          </a:p>
          <a:p>
            <a:r>
              <a:rPr lang="en-US" sz="1800" dirty="0"/>
              <a:t>            return Redirect::to('nerds/' . $id . '/edit')</a:t>
            </a:r>
          </a:p>
          <a:p>
            <a:r>
              <a:rPr lang="en-US" sz="1800" dirty="0"/>
              <a:t>                -&gt;</a:t>
            </a:r>
            <a:r>
              <a:rPr lang="en-US" sz="1800" dirty="0" err="1"/>
              <a:t>withErrors</a:t>
            </a:r>
            <a:r>
              <a:rPr lang="en-US" sz="1800" dirty="0"/>
              <a:t>($validator)</a:t>
            </a:r>
          </a:p>
          <a:p>
            <a:r>
              <a:rPr lang="en-US" sz="1800" dirty="0"/>
              <a:t>                -&gt;</a:t>
            </a:r>
            <a:r>
              <a:rPr lang="en-US" sz="1800" dirty="0" err="1"/>
              <a:t>withInput</a:t>
            </a:r>
            <a:r>
              <a:rPr lang="en-US" sz="1800" dirty="0"/>
              <a:t>(Input::except('password'));</a:t>
            </a:r>
            <a:endParaRPr lang="th-TH" sz="1800" dirty="0"/>
          </a:p>
        </p:txBody>
      </p:sp>
    </p:spTree>
    <p:extLst>
      <p:ext uri="{BB962C8B-B14F-4D97-AF65-F5344CB8AC3E}">
        <p14:creationId xmlns:p14="http://schemas.microsoft.com/office/powerpoint/2010/main" val="306262741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32191" y="982214"/>
            <a:ext cx="11312676" cy="4247317"/>
          </a:xfrm>
          <a:prstGeom prst="rect">
            <a:avLst/>
          </a:prstGeom>
          <a:ln>
            <a:solidFill>
              <a:schemeClr val="bg1">
                <a:lumMod val="65000"/>
              </a:schemeClr>
            </a:solidFill>
          </a:ln>
        </p:spPr>
        <p:txBody>
          <a:bodyPr wrap="square">
            <a:spAutoFit/>
          </a:bodyPr>
          <a:lstStyle/>
          <a:p>
            <a:r>
              <a:rPr lang="en-US" sz="1800" dirty="0"/>
              <a:t>} else {</a:t>
            </a:r>
          </a:p>
          <a:p>
            <a:r>
              <a:rPr lang="en-US" sz="1800" dirty="0"/>
              <a:t>            // store</a:t>
            </a:r>
          </a:p>
          <a:p>
            <a:r>
              <a:rPr lang="en-US" sz="1800" dirty="0"/>
              <a:t>            $nerd = Nerd::find($id);</a:t>
            </a:r>
          </a:p>
          <a:p>
            <a:r>
              <a:rPr lang="en-US" sz="1800" dirty="0"/>
              <a:t>            $nerd-&gt;name       = Input::get('name');</a:t>
            </a:r>
          </a:p>
          <a:p>
            <a:r>
              <a:rPr lang="en-US" sz="1800" dirty="0"/>
              <a:t>            $nerd-&gt;email      = Input::get('email');</a:t>
            </a:r>
          </a:p>
          <a:p>
            <a:r>
              <a:rPr lang="en-US" sz="1800" dirty="0"/>
              <a:t>            $nerd-&gt;</a:t>
            </a:r>
            <a:r>
              <a:rPr lang="en-US" sz="1800" dirty="0" err="1"/>
              <a:t>nerd_level</a:t>
            </a:r>
            <a:r>
              <a:rPr lang="en-US" sz="1800" dirty="0"/>
              <a:t> = Input::get('</a:t>
            </a:r>
            <a:r>
              <a:rPr lang="en-US" sz="1800" dirty="0" err="1"/>
              <a:t>nerd_level</a:t>
            </a:r>
            <a:r>
              <a:rPr lang="en-US" sz="1800" dirty="0"/>
              <a:t>');</a:t>
            </a:r>
          </a:p>
          <a:p>
            <a:r>
              <a:rPr lang="en-US" sz="1800" dirty="0"/>
              <a:t>            $nerd-&gt;save();</a:t>
            </a:r>
          </a:p>
          <a:p>
            <a:endParaRPr lang="en-US" sz="1800" dirty="0"/>
          </a:p>
          <a:p>
            <a:r>
              <a:rPr lang="en-US" sz="1800" dirty="0"/>
              <a:t>            // redirect</a:t>
            </a:r>
          </a:p>
          <a:p>
            <a:r>
              <a:rPr lang="en-US" sz="1800" dirty="0"/>
              <a:t>            Session::flash('message', 'Successfully updated nerd!');</a:t>
            </a:r>
          </a:p>
          <a:p>
            <a:r>
              <a:rPr lang="en-US" sz="1800" dirty="0"/>
              <a:t>            return Redirect::to('nerds');</a:t>
            </a:r>
          </a:p>
          <a:p>
            <a:r>
              <a:rPr lang="en-US" sz="1800" dirty="0"/>
              <a:t>        }</a:t>
            </a:r>
          </a:p>
          <a:p>
            <a:r>
              <a:rPr lang="en-US" sz="1800" dirty="0"/>
              <a:t>    }</a:t>
            </a:r>
          </a:p>
          <a:p>
            <a:endParaRPr lang="en-US" sz="1800" dirty="0"/>
          </a:p>
          <a:p>
            <a:r>
              <a:rPr lang="en-US" sz="1800" dirty="0"/>
              <a:t>...</a:t>
            </a:r>
            <a:endParaRPr lang="th-TH" sz="1800" dirty="0"/>
          </a:p>
        </p:txBody>
      </p:sp>
    </p:spTree>
    <p:extLst>
      <p:ext uri="{BB962C8B-B14F-4D97-AF65-F5344CB8AC3E}">
        <p14:creationId xmlns:p14="http://schemas.microsoft.com/office/powerpoint/2010/main" val="27049700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449415" y="829817"/>
            <a:ext cx="3320140" cy="523220"/>
          </a:xfrm>
          <a:prstGeom prst="rect">
            <a:avLst/>
          </a:prstGeom>
        </p:spPr>
        <p:txBody>
          <a:bodyPr wrap="none">
            <a:spAutoFit/>
          </a:bodyPr>
          <a:lstStyle/>
          <a:p>
            <a:r>
              <a:rPr lang="th-TH" dirty="0"/>
              <a:t>Deleting a Resource destroy()</a:t>
            </a:r>
          </a:p>
        </p:txBody>
      </p:sp>
      <p:graphicFrame>
        <p:nvGraphicFramePr>
          <p:cNvPr id="7" name="Table 6"/>
          <p:cNvGraphicFramePr>
            <a:graphicFrameLocks noGrp="1"/>
          </p:cNvGraphicFramePr>
          <p:nvPr>
            <p:extLst>
              <p:ext uri="{D42A27DB-BD31-4B8C-83A1-F6EECF244321}">
                <p14:modId xmlns:p14="http://schemas.microsoft.com/office/powerpoint/2010/main" val="714077706"/>
              </p:ext>
            </p:extLst>
          </p:nvPr>
        </p:nvGraphicFramePr>
        <p:xfrm>
          <a:off x="521607" y="1374093"/>
          <a:ext cx="11323260" cy="1213305"/>
        </p:xfrm>
        <a:graphic>
          <a:graphicData uri="http://schemas.openxmlformats.org/drawingml/2006/table">
            <a:tbl>
              <a:tblPr/>
              <a:tblGrid>
                <a:gridCol w="2830815"/>
                <a:gridCol w="2830815"/>
                <a:gridCol w="2830815"/>
                <a:gridCol w="2830815"/>
              </a:tblGrid>
              <a:tr h="512265">
                <a:tc>
                  <a:txBody>
                    <a:bodyPr/>
                    <a:lstStyle/>
                    <a:p>
                      <a:pPr fontAlgn="t"/>
                      <a:r>
                        <a:rPr lang="en-US" sz="1800" dirty="0">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URL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Controller Function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View File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5733">
                <a:tc>
                  <a:txBody>
                    <a:bodyPr/>
                    <a:lstStyle/>
                    <a:p>
                      <a:pPr fontAlgn="t"/>
                      <a:r>
                        <a:rPr lang="en-US" sz="1800" dirty="0">
                          <a:effectLst/>
                        </a:rPr>
                        <a:t>Process the create form submit and save the nerd to the database.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DELETE example.com/nerds/{id}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effectLst/>
                        </a:rPr>
                        <a:t>destroy()</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NONE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Rectangle 9"/>
          <p:cNvSpPr/>
          <p:nvPr/>
        </p:nvSpPr>
        <p:spPr>
          <a:xfrm>
            <a:off x="464457" y="2820131"/>
            <a:ext cx="11380410" cy="1200329"/>
          </a:xfrm>
          <a:prstGeom prst="rect">
            <a:avLst/>
          </a:prstGeom>
        </p:spPr>
        <p:txBody>
          <a:bodyPr wrap="square">
            <a:spAutoFit/>
          </a:bodyPr>
          <a:lstStyle/>
          <a:p>
            <a:r>
              <a:rPr lang="th-TH" sz="1800" dirty="0"/>
              <a:t>The workflow for this is that a user would go to view all the nerds, see a delete button, click it to delete. Since we never created a delete button in our app/views/nerds/index.blade.php, we will create that now. We will also add a notification section to show a success message.</a:t>
            </a:r>
          </a:p>
          <a:p>
            <a:endParaRPr lang="th-TH" sz="1800" dirty="0"/>
          </a:p>
          <a:p>
            <a:r>
              <a:rPr lang="th-TH" sz="1800" dirty="0"/>
              <a:t>We have to send the request to our application using the DELETE HTTP verb, so we will create a form to do that since a button won’t do.</a:t>
            </a:r>
          </a:p>
        </p:txBody>
      </p:sp>
      <p:sp>
        <p:nvSpPr>
          <p:cNvPr id="12" name="Rectangle 11"/>
          <p:cNvSpPr/>
          <p:nvPr/>
        </p:nvSpPr>
        <p:spPr>
          <a:xfrm>
            <a:off x="490803" y="4172857"/>
            <a:ext cx="11327718" cy="707886"/>
          </a:xfrm>
          <a:prstGeom prst="rect">
            <a:avLst/>
          </a:prstGeom>
        </p:spPr>
        <p:txBody>
          <a:bodyPr wrap="square">
            <a:spAutoFit/>
          </a:bodyPr>
          <a:lstStyle/>
          <a:p>
            <a:r>
              <a:rPr lang="th-TH" sz="2000" dirty="0">
                <a:solidFill>
                  <a:srgbClr val="C00000"/>
                </a:solidFill>
              </a:rPr>
              <a:t>Alert: The DELETE HTTP verb is used when accessing the nerds.destroy route. Since you can’t just create a button or form with the method DELETE, we will have to spoof it by creating a hidden input field in our delete form.</a:t>
            </a:r>
          </a:p>
        </p:txBody>
      </p:sp>
    </p:spTree>
    <p:extLst>
      <p:ext uri="{BB962C8B-B14F-4D97-AF65-F5344CB8AC3E}">
        <p14:creationId xmlns:p14="http://schemas.microsoft.com/office/powerpoint/2010/main" val="381175730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219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449415" y="829817"/>
            <a:ext cx="5650906" cy="523220"/>
          </a:xfrm>
          <a:prstGeom prst="rect">
            <a:avLst/>
          </a:prstGeom>
        </p:spPr>
        <p:txBody>
          <a:bodyPr wrap="none">
            <a:spAutoFit/>
          </a:bodyPr>
          <a:lstStyle/>
          <a:p>
            <a:r>
              <a:rPr lang="en-US" dirty="0"/>
              <a:t>THE VIEW APP/VIEWS/NERDS/INDEX.BLADE.PHP</a:t>
            </a:r>
            <a:endParaRPr lang="th-TH" dirty="0"/>
          </a:p>
        </p:txBody>
      </p:sp>
      <p:sp>
        <p:nvSpPr>
          <p:cNvPr id="10" name="Rectangle 9"/>
          <p:cNvSpPr/>
          <p:nvPr/>
        </p:nvSpPr>
        <p:spPr>
          <a:xfrm>
            <a:off x="521607" y="1405546"/>
            <a:ext cx="11380410" cy="4524315"/>
          </a:xfrm>
          <a:prstGeom prst="rect">
            <a:avLst/>
          </a:prstGeom>
          <a:ln>
            <a:solidFill>
              <a:schemeClr val="bg1">
                <a:lumMod val="65000"/>
              </a:schemeClr>
            </a:solidFill>
          </a:ln>
        </p:spPr>
        <p:txBody>
          <a:bodyPr wrap="square">
            <a:spAutoFit/>
          </a:bodyPr>
          <a:lstStyle/>
          <a:p>
            <a:r>
              <a:rPr lang="en-US" sz="1600" dirty="0"/>
              <a:t>&lt;!-- app/views/nerds/</a:t>
            </a:r>
            <a:r>
              <a:rPr lang="en-US" sz="1600" dirty="0" err="1"/>
              <a:t>index.blade.php</a:t>
            </a:r>
            <a:r>
              <a:rPr lang="en-US" sz="1600" dirty="0"/>
              <a:t> </a:t>
            </a:r>
            <a:r>
              <a:rPr lang="en-US" sz="1600" dirty="0" smtClean="0"/>
              <a:t>--&gt;</a:t>
            </a:r>
            <a:endParaRPr lang="en-US" sz="1600" dirty="0"/>
          </a:p>
          <a:p>
            <a:r>
              <a:rPr lang="en-US" sz="1600" dirty="0" smtClean="0"/>
              <a:t>...</a:t>
            </a:r>
            <a:endParaRPr lang="en-US" sz="1600" dirty="0"/>
          </a:p>
          <a:p>
            <a:r>
              <a:rPr lang="en-US" sz="1600" dirty="0"/>
              <a:t>    @</a:t>
            </a:r>
            <a:r>
              <a:rPr lang="en-US" sz="1600" dirty="0" err="1"/>
              <a:t>foreach</a:t>
            </a:r>
            <a:r>
              <a:rPr lang="en-US" sz="1600" dirty="0"/>
              <a:t>($nerds as $key =&gt; $value)</a:t>
            </a:r>
          </a:p>
          <a:p>
            <a:r>
              <a:rPr lang="en-US" sz="1600" dirty="0"/>
              <a:t>        &lt;</a:t>
            </a:r>
            <a:r>
              <a:rPr lang="en-US" sz="1600" dirty="0" err="1"/>
              <a:t>tr</a:t>
            </a:r>
            <a:r>
              <a:rPr lang="en-US" sz="1600" dirty="0"/>
              <a:t>&gt;</a:t>
            </a:r>
          </a:p>
          <a:p>
            <a:r>
              <a:rPr lang="en-US" sz="1600" dirty="0"/>
              <a:t>            &lt;td&gt;{{ $value-&gt;id }}&lt;/td&gt;</a:t>
            </a:r>
          </a:p>
          <a:p>
            <a:r>
              <a:rPr lang="en-US" sz="1600" dirty="0"/>
              <a:t>            &lt;td&gt;{{ $value-&gt;name }}&lt;/td&gt;</a:t>
            </a:r>
          </a:p>
          <a:p>
            <a:r>
              <a:rPr lang="en-US" sz="1600" dirty="0"/>
              <a:t>            &lt;td&gt;{{ $value-&gt;email }}&lt;/td&gt;</a:t>
            </a:r>
          </a:p>
          <a:p>
            <a:r>
              <a:rPr lang="en-US" sz="1600" dirty="0"/>
              <a:t>            &lt;td&gt;{{ $value-&gt;</a:t>
            </a:r>
            <a:r>
              <a:rPr lang="en-US" sz="1600" dirty="0" err="1"/>
              <a:t>nerd_level</a:t>
            </a:r>
            <a:r>
              <a:rPr lang="en-US" sz="1600" dirty="0"/>
              <a:t> }}&lt;/td&gt;</a:t>
            </a:r>
          </a:p>
          <a:p>
            <a:endParaRPr lang="en-US" sz="1600" dirty="0"/>
          </a:p>
          <a:p>
            <a:r>
              <a:rPr lang="en-US" sz="1600" dirty="0"/>
              <a:t>            &lt;!-- we will also add show, edit, and delete buttons --&gt;</a:t>
            </a:r>
          </a:p>
          <a:p>
            <a:r>
              <a:rPr lang="en-US" sz="1600" dirty="0"/>
              <a:t>            &lt;td&gt;</a:t>
            </a:r>
          </a:p>
          <a:p>
            <a:endParaRPr lang="en-US" sz="1600" dirty="0"/>
          </a:p>
          <a:p>
            <a:r>
              <a:rPr lang="en-US" sz="1600" dirty="0"/>
              <a:t>                &lt;!-- delete the nerd (uses the destroy method DESTROY /nerds/{id} --&gt;</a:t>
            </a:r>
          </a:p>
          <a:p>
            <a:r>
              <a:rPr lang="en-US" sz="1600" dirty="0"/>
              <a:t>                &lt;!-- we will add this later since its a little more complicated than the other two buttons --&gt;</a:t>
            </a:r>
          </a:p>
          <a:p>
            <a:r>
              <a:rPr lang="en-US" sz="1600" dirty="0"/>
              <a:t>                {{ Form::open(array('</a:t>
            </a:r>
            <a:r>
              <a:rPr lang="en-US" sz="1600" dirty="0" err="1"/>
              <a:t>url</a:t>
            </a:r>
            <a:r>
              <a:rPr lang="en-US" sz="1600" dirty="0"/>
              <a:t>' =&gt; 'nerds/' . $value-&gt;id, 'class' =&gt; 'pull-right')) }}</a:t>
            </a:r>
          </a:p>
          <a:p>
            <a:r>
              <a:rPr lang="en-US" sz="1600" dirty="0"/>
              <a:t>                    {{ Form::hidden('_method', 'DELETE') }}</a:t>
            </a:r>
          </a:p>
          <a:p>
            <a:r>
              <a:rPr lang="en-US" sz="1600" dirty="0"/>
              <a:t>                    {{ Form::submit('Delete this Nerd', array('class' =&gt; '</a:t>
            </a:r>
            <a:r>
              <a:rPr lang="en-US" sz="1600" dirty="0" err="1"/>
              <a:t>btn</a:t>
            </a:r>
            <a:r>
              <a:rPr lang="en-US" sz="1600" dirty="0"/>
              <a:t> </a:t>
            </a:r>
            <a:r>
              <a:rPr lang="en-US" sz="1600" dirty="0" err="1"/>
              <a:t>btn</a:t>
            </a:r>
            <a:r>
              <a:rPr lang="en-US" sz="1600" dirty="0"/>
              <a:t>-warning')) }}</a:t>
            </a:r>
          </a:p>
          <a:p>
            <a:r>
              <a:rPr lang="en-US" sz="1600" dirty="0"/>
              <a:t>                {{ Form::close() }}</a:t>
            </a:r>
            <a:endParaRPr lang="th-TH" sz="1600" dirty="0"/>
          </a:p>
        </p:txBody>
      </p:sp>
    </p:spTree>
    <p:extLst>
      <p:ext uri="{BB962C8B-B14F-4D97-AF65-F5344CB8AC3E}">
        <p14:creationId xmlns:p14="http://schemas.microsoft.com/office/powerpoint/2010/main" val="1151377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784803"/>
            <a:ext cx="11162392" cy="646331"/>
          </a:xfrm>
          <a:prstGeom prst="rect">
            <a:avLst/>
          </a:prstGeom>
          <a:noFill/>
        </p:spPr>
        <p:txBody>
          <a:bodyPr wrap="square" rtlCol="0">
            <a:spAutoFit/>
          </a:bodyPr>
          <a:lstStyle/>
          <a:p>
            <a:r>
              <a:rPr lang="en-US" sz="3600" b="1" dirty="0" smtClean="0"/>
              <a:t>Set </a:t>
            </a:r>
            <a:r>
              <a:rPr lang="en-US" sz="3600" b="1" dirty="0" err="1" smtClean="0"/>
              <a:t>routes.php</a:t>
            </a:r>
            <a:endParaRPr lang="th-TH" sz="3600" dirty="0"/>
          </a:p>
        </p:txBody>
      </p:sp>
      <p:sp>
        <p:nvSpPr>
          <p:cNvPr id="5" name="Rectangle 4"/>
          <p:cNvSpPr/>
          <p:nvPr/>
        </p:nvSpPr>
        <p:spPr>
          <a:xfrm>
            <a:off x="521607" y="1583531"/>
            <a:ext cx="11219542" cy="954107"/>
          </a:xfrm>
          <a:prstGeom prst="rect">
            <a:avLst/>
          </a:prstGeom>
          <a:solidFill>
            <a:schemeClr val="accent4">
              <a:lumMod val="20000"/>
              <a:lumOff val="80000"/>
            </a:schemeClr>
          </a:solidFill>
          <a:ln>
            <a:solidFill>
              <a:schemeClr val="bg1">
                <a:lumMod val="50000"/>
              </a:schemeClr>
            </a:solidFill>
          </a:ln>
        </p:spPr>
        <p:txBody>
          <a:bodyPr wrap="square">
            <a:spAutoFit/>
          </a:bodyPr>
          <a:lstStyle/>
          <a:p>
            <a:r>
              <a:rPr lang="th-TH" dirty="0"/>
              <a:t>&lt;?php</a:t>
            </a:r>
          </a:p>
          <a:p>
            <a:r>
              <a:rPr lang="th-TH" dirty="0"/>
              <a:t>Route::get('/', 'InterappController@home');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2825186"/>
            <a:ext cx="6514097" cy="3223540"/>
          </a:xfrm>
          <a:prstGeom prst="rect">
            <a:avLst/>
          </a:prstGeom>
        </p:spPr>
      </p:pic>
    </p:spTree>
    <p:extLst>
      <p:ext uri="{BB962C8B-B14F-4D97-AF65-F5344CB8AC3E}">
        <p14:creationId xmlns:p14="http://schemas.microsoft.com/office/powerpoint/2010/main" val="55034789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449415" y="829817"/>
            <a:ext cx="5650906" cy="523220"/>
          </a:xfrm>
          <a:prstGeom prst="rect">
            <a:avLst/>
          </a:prstGeom>
        </p:spPr>
        <p:txBody>
          <a:bodyPr wrap="none">
            <a:spAutoFit/>
          </a:bodyPr>
          <a:lstStyle/>
          <a:p>
            <a:r>
              <a:rPr lang="en-US" dirty="0"/>
              <a:t>THE VIEW APP/VIEWS/NERDS/INDEX.BLADE.PHP</a:t>
            </a:r>
            <a:endParaRPr lang="th-TH" dirty="0"/>
          </a:p>
        </p:txBody>
      </p:sp>
      <p:sp>
        <p:nvSpPr>
          <p:cNvPr id="10" name="Rectangle 9"/>
          <p:cNvSpPr/>
          <p:nvPr/>
        </p:nvSpPr>
        <p:spPr>
          <a:xfrm>
            <a:off x="521607" y="1405546"/>
            <a:ext cx="11380410" cy="3139321"/>
          </a:xfrm>
          <a:prstGeom prst="rect">
            <a:avLst/>
          </a:prstGeom>
          <a:ln>
            <a:solidFill>
              <a:schemeClr val="bg1">
                <a:lumMod val="65000"/>
              </a:schemeClr>
            </a:solidFill>
          </a:ln>
        </p:spPr>
        <p:txBody>
          <a:bodyPr wrap="square">
            <a:spAutoFit/>
          </a:bodyPr>
          <a:lstStyle/>
          <a:p>
            <a:r>
              <a:rPr lang="en-US" sz="1800" dirty="0"/>
              <a:t>&lt;!-- show the nerd (uses the show method found at GET /nerds/{id} --&gt;</a:t>
            </a:r>
          </a:p>
          <a:p>
            <a:r>
              <a:rPr lang="en-US" sz="1800" dirty="0"/>
              <a:t>                &lt;a class="</a:t>
            </a:r>
            <a:r>
              <a:rPr lang="en-US" sz="1800" dirty="0" err="1"/>
              <a:t>btn</a:t>
            </a:r>
            <a:r>
              <a:rPr lang="en-US" sz="1800" dirty="0"/>
              <a:t> </a:t>
            </a:r>
            <a:r>
              <a:rPr lang="en-US" sz="1800" dirty="0" err="1"/>
              <a:t>btn</a:t>
            </a:r>
            <a:r>
              <a:rPr lang="en-US" sz="1800" dirty="0"/>
              <a:t>-small </a:t>
            </a:r>
            <a:r>
              <a:rPr lang="en-US" sz="1800" dirty="0" err="1"/>
              <a:t>btn</a:t>
            </a:r>
            <a:r>
              <a:rPr lang="en-US" sz="1800" dirty="0"/>
              <a:t>-success" </a:t>
            </a:r>
            <a:r>
              <a:rPr lang="en-US" sz="1800" dirty="0" err="1"/>
              <a:t>href</a:t>
            </a:r>
            <a:r>
              <a:rPr lang="en-US" sz="1800" dirty="0"/>
              <a:t>="{{ URL::to('nerds/' . $value-&gt;id) }}"&gt;Show this Nerd&lt;/a&gt;</a:t>
            </a:r>
          </a:p>
          <a:p>
            <a:endParaRPr lang="en-US" sz="1800" dirty="0"/>
          </a:p>
          <a:p>
            <a:r>
              <a:rPr lang="en-US" sz="1800" dirty="0"/>
              <a:t>                &lt;!-- edit this nerd (uses the edit method found at GET /nerds/{id}/edit --&gt;</a:t>
            </a:r>
          </a:p>
          <a:p>
            <a:r>
              <a:rPr lang="en-US" sz="1800" dirty="0"/>
              <a:t>                &lt;a class="</a:t>
            </a:r>
            <a:r>
              <a:rPr lang="en-US" sz="1800" dirty="0" err="1"/>
              <a:t>btn</a:t>
            </a:r>
            <a:r>
              <a:rPr lang="en-US" sz="1800" dirty="0"/>
              <a:t> </a:t>
            </a:r>
            <a:r>
              <a:rPr lang="en-US" sz="1800" dirty="0" err="1"/>
              <a:t>btn</a:t>
            </a:r>
            <a:r>
              <a:rPr lang="en-US" sz="1800" dirty="0"/>
              <a:t>-small </a:t>
            </a:r>
            <a:r>
              <a:rPr lang="en-US" sz="1800" dirty="0" err="1"/>
              <a:t>btn</a:t>
            </a:r>
            <a:r>
              <a:rPr lang="en-US" sz="1800" dirty="0"/>
              <a:t>-info" </a:t>
            </a:r>
            <a:r>
              <a:rPr lang="en-US" sz="1800" dirty="0" err="1"/>
              <a:t>href</a:t>
            </a:r>
            <a:r>
              <a:rPr lang="en-US" sz="1800" dirty="0"/>
              <a:t>="{{ URL::to('nerds/' . $value-&gt;id . '/edit') }}"&gt;Edit this Nerd&lt;/a&gt;</a:t>
            </a:r>
          </a:p>
          <a:p>
            <a:endParaRPr lang="en-US" sz="1800" dirty="0"/>
          </a:p>
          <a:p>
            <a:r>
              <a:rPr lang="en-US" sz="1800" dirty="0"/>
              <a:t>            &lt;/td&gt;</a:t>
            </a:r>
          </a:p>
          <a:p>
            <a:r>
              <a:rPr lang="en-US" sz="1800" dirty="0"/>
              <a:t>        &lt;/</a:t>
            </a:r>
            <a:r>
              <a:rPr lang="en-US" sz="1800" dirty="0" err="1"/>
              <a:t>tr</a:t>
            </a:r>
            <a:r>
              <a:rPr lang="en-US" sz="1800" dirty="0"/>
              <a:t>&gt;</a:t>
            </a:r>
          </a:p>
          <a:p>
            <a:r>
              <a:rPr lang="en-US" sz="1800" dirty="0"/>
              <a:t>    @</a:t>
            </a:r>
            <a:r>
              <a:rPr lang="en-US" sz="1800" dirty="0" err="1"/>
              <a:t>endforeach</a:t>
            </a:r>
            <a:endParaRPr lang="en-US" sz="1800" dirty="0"/>
          </a:p>
          <a:p>
            <a:endParaRPr lang="en-US" sz="1800" dirty="0"/>
          </a:p>
          <a:p>
            <a:r>
              <a:rPr lang="en-US" sz="1800" dirty="0"/>
              <a:t>...</a:t>
            </a:r>
            <a:endParaRPr lang="th-TH" sz="1800" dirty="0"/>
          </a:p>
        </p:txBody>
      </p:sp>
    </p:spTree>
    <p:extLst>
      <p:ext uri="{BB962C8B-B14F-4D97-AF65-F5344CB8AC3E}">
        <p14:creationId xmlns:p14="http://schemas.microsoft.com/office/powerpoint/2010/main" val="289245709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5 CRUD with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1772046"/>
            <a:ext cx="11380410" cy="4524315"/>
          </a:xfrm>
          <a:prstGeom prst="rect">
            <a:avLst/>
          </a:prstGeom>
          <a:ln>
            <a:solidFill>
              <a:schemeClr val="bg1">
                <a:lumMod val="65000"/>
              </a:schemeClr>
            </a:solidFill>
          </a:ln>
        </p:spPr>
        <p:txBody>
          <a:bodyPr wrap="square">
            <a:spAutoFit/>
          </a:bodyPr>
          <a:lstStyle/>
          <a:p>
            <a:r>
              <a:rPr lang="en-US" sz="1800" dirty="0"/>
              <a:t>// </a:t>
            </a:r>
            <a:r>
              <a:rPr lang="en-US" sz="1800" dirty="0" smtClean="0"/>
              <a:t>app/controllers/</a:t>
            </a:r>
            <a:r>
              <a:rPr lang="en-US" sz="1800" dirty="0" err="1" smtClean="0"/>
              <a:t>NerdController.php</a:t>
            </a:r>
            <a:endParaRPr lang="en-US" sz="1800" dirty="0"/>
          </a:p>
          <a:p>
            <a:r>
              <a:rPr lang="en-US" sz="1800" dirty="0"/>
              <a:t>&lt;?</a:t>
            </a:r>
            <a:r>
              <a:rPr lang="en-US" sz="1800" dirty="0" err="1" smtClean="0"/>
              <a:t>php</a:t>
            </a:r>
            <a:endParaRPr lang="en-US" sz="1800" dirty="0"/>
          </a:p>
          <a:p>
            <a:r>
              <a:rPr lang="en-US" sz="1800" dirty="0" smtClean="0"/>
              <a:t>...</a:t>
            </a:r>
            <a:endParaRPr lang="en-US" sz="1800" dirty="0"/>
          </a:p>
          <a:p>
            <a:r>
              <a:rPr lang="en-US" sz="1800" dirty="0"/>
              <a:t>    /**</a:t>
            </a:r>
          </a:p>
          <a:p>
            <a:r>
              <a:rPr lang="en-US" sz="1800" dirty="0"/>
              <a:t>     * Remove the specified resource from storage.</a:t>
            </a:r>
          </a:p>
          <a:p>
            <a:r>
              <a:rPr lang="en-US" sz="1800" dirty="0" smtClean="0"/>
              <a:t>     * </a:t>
            </a:r>
            <a:r>
              <a:rPr lang="en-US" sz="1800" dirty="0"/>
              <a:t>@</a:t>
            </a:r>
            <a:r>
              <a:rPr lang="en-US" sz="1800" dirty="0" err="1"/>
              <a:t>param</a:t>
            </a:r>
            <a:r>
              <a:rPr lang="en-US" sz="1800" dirty="0"/>
              <a:t>  </a:t>
            </a:r>
            <a:r>
              <a:rPr lang="en-US" sz="1800" dirty="0" err="1"/>
              <a:t>int</a:t>
            </a:r>
            <a:r>
              <a:rPr lang="en-US" sz="1800" dirty="0"/>
              <a:t>  $id</a:t>
            </a:r>
          </a:p>
          <a:p>
            <a:r>
              <a:rPr lang="en-US" sz="1800" dirty="0"/>
              <a:t>     * @return Response</a:t>
            </a:r>
          </a:p>
          <a:p>
            <a:r>
              <a:rPr lang="en-US" sz="1800" dirty="0"/>
              <a:t>     */</a:t>
            </a:r>
          </a:p>
          <a:p>
            <a:r>
              <a:rPr lang="en-US" sz="1800" dirty="0"/>
              <a:t>    public function destroy($id)</a:t>
            </a:r>
          </a:p>
          <a:p>
            <a:r>
              <a:rPr lang="en-US" sz="1800" dirty="0"/>
              <a:t>    {</a:t>
            </a:r>
          </a:p>
          <a:p>
            <a:r>
              <a:rPr lang="en-US" sz="1800" dirty="0" smtClean="0"/>
              <a:t>        $</a:t>
            </a:r>
            <a:r>
              <a:rPr lang="en-US" sz="1800" dirty="0"/>
              <a:t>nerd = Nerd::find($id);</a:t>
            </a:r>
          </a:p>
          <a:p>
            <a:r>
              <a:rPr lang="en-US" sz="1800" dirty="0"/>
              <a:t>        $nerd-&gt;delete</a:t>
            </a:r>
            <a:r>
              <a:rPr lang="en-US" sz="1800" dirty="0" smtClean="0"/>
              <a:t>();</a:t>
            </a:r>
            <a:endParaRPr lang="en-US" sz="1800" dirty="0"/>
          </a:p>
          <a:p>
            <a:r>
              <a:rPr lang="en-US" sz="1800" dirty="0"/>
              <a:t>        // redirect</a:t>
            </a:r>
          </a:p>
          <a:p>
            <a:r>
              <a:rPr lang="en-US" sz="1800" dirty="0"/>
              <a:t>        Session::flash('message', 'Successfully deleted the nerd!');</a:t>
            </a:r>
          </a:p>
          <a:p>
            <a:r>
              <a:rPr lang="en-US" sz="1800" dirty="0"/>
              <a:t>        return Redirect::to('nerds');</a:t>
            </a:r>
          </a:p>
          <a:p>
            <a:r>
              <a:rPr lang="en-US" sz="1800" dirty="0"/>
              <a:t>    </a:t>
            </a:r>
            <a:r>
              <a:rPr lang="en-US" sz="1800" dirty="0" smtClean="0"/>
              <a:t>}</a:t>
            </a:r>
            <a:endParaRPr lang="en-US" sz="1800" dirty="0"/>
          </a:p>
        </p:txBody>
      </p:sp>
      <p:sp>
        <p:nvSpPr>
          <p:cNvPr id="2" name="Rectangle 1"/>
          <p:cNvSpPr/>
          <p:nvPr/>
        </p:nvSpPr>
        <p:spPr>
          <a:xfrm>
            <a:off x="464457" y="897039"/>
            <a:ext cx="11380410" cy="400110"/>
          </a:xfrm>
          <a:prstGeom prst="rect">
            <a:avLst/>
          </a:prstGeom>
        </p:spPr>
        <p:txBody>
          <a:bodyPr wrap="square">
            <a:spAutoFit/>
          </a:bodyPr>
          <a:lstStyle/>
          <a:p>
            <a:r>
              <a:rPr lang="th-TH" sz="2000" dirty="0"/>
              <a:t>Now when we click that form submit button, Laravel will use the nerds.destroy route and we can process that in our controller.</a:t>
            </a:r>
          </a:p>
        </p:txBody>
      </p:sp>
      <p:sp>
        <p:nvSpPr>
          <p:cNvPr id="7" name="Rectangle 6"/>
          <p:cNvSpPr/>
          <p:nvPr/>
        </p:nvSpPr>
        <p:spPr>
          <a:xfrm>
            <a:off x="449415" y="1297149"/>
            <a:ext cx="4304383" cy="523220"/>
          </a:xfrm>
          <a:prstGeom prst="rect">
            <a:avLst/>
          </a:prstGeom>
        </p:spPr>
        <p:txBody>
          <a:bodyPr wrap="none">
            <a:spAutoFit/>
          </a:bodyPr>
          <a:lstStyle/>
          <a:p>
            <a:r>
              <a:rPr lang="th-TH" dirty="0"/>
              <a:t>CONTROLLER FUNCTION DESTROY()</a:t>
            </a:r>
          </a:p>
        </p:txBody>
      </p:sp>
    </p:spTree>
    <p:extLst>
      <p:ext uri="{BB962C8B-B14F-4D97-AF65-F5344CB8AC3E}">
        <p14:creationId xmlns:p14="http://schemas.microsoft.com/office/powerpoint/2010/main" val="135757633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PHPUnit</a:t>
            </a:r>
            <a:r>
              <a:rPr lang="en-US" sz="5400" dirty="0">
                <a:solidFill>
                  <a:schemeClr val="accent2"/>
                </a:solidFill>
                <a:latin typeface="DB Helvethaica X 45 Li" panose="02000506090000020004" pitchFamily="2" charset="-34"/>
                <a:cs typeface="DB Helvethaica X 45 Li" panose="02000506090000020004" pitchFamily="2" charset="-34"/>
              </a:rPr>
              <a:t> Testing</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8525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2473163"/>
            <a:ext cx="11380410" cy="1477328"/>
          </a:xfrm>
          <a:prstGeom prst="rect">
            <a:avLst/>
          </a:prstGeom>
          <a:ln>
            <a:solidFill>
              <a:schemeClr val="bg1">
                <a:lumMod val="65000"/>
              </a:schemeClr>
            </a:solidFill>
          </a:ln>
        </p:spPr>
        <p:txBody>
          <a:bodyPr wrap="square">
            <a:spAutoFit/>
          </a:bodyPr>
          <a:lstStyle/>
          <a:p>
            <a:r>
              <a:rPr lang="en-US" sz="1800" dirty="0"/>
              <a:t>{</a:t>
            </a:r>
          </a:p>
          <a:p>
            <a:r>
              <a:rPr lang="en-US" sz="1800" dirty="0"/>
              <a:t>  "require-</a:t>
            </a:r>
            <a:r>
              <a:rPr lang="en-US" sz="1800" dirty="0" err="1"/>
              <a:t>dev</a:t>
            </a:r>
            <a:r>
              <a:rPr lang="en-US" sz="1800" dirty="0"/>
              <a:t>": {</a:t>
            </a:r>
          </a:p>
          <a:p>
            <a:r>
              <a:rPr lang="en-US" sz="1800" dirty="0"/>
              <a:t>    "</a:t>
            </a:r>
            <a:r>
              <a:rPr lang="en-US" sz="1800" dirty="0" err="1"/>
              <a:t>phpunit</a:t>
            </a:r>
            <a:r>
              <a:rPr lang="en-US" sz="1800" dirty="0"/>
              <a:t>/</a:t>
            </a:r>
            <a:r>
              <a:rPr lang="en-US" sz="1800" dirty="0" err="1"/>
              <a:t>phpunit</a:t>
            </a:r>
            <a:r>
              <a:rPr lang="en-US" sz="1800" dirty="0"/>
              <a:t>": "3.7.*"</a:t>
            </a:r>
          </a:p>
          <a:p>
            <a:r>
              <a:rPr lang="en-US" sz="1800" dirty="0"/>
              <a:t>  }</a:t>
            </a:r>
          </a:p>
          <a:p>
            <a:r>
              <a:rPr lang="en-US" sz="1800" dirty="0"/>
              <a:t>}</a:t>
            </a:r>
          </a:p>
        </p:txBody>
      </p:sp>
      <p:sp>
        <p:nvSpPr>
          <p:cNvPr id="7" name="Rectangle 6"/>
          <p:cNvSpPr/>
          <p:nvPr/>
        </p:nvSpPr>
        <p:spPr>
          <a:xfrm>
            <a:off x="449415" y="829817"/>
            <a:ext cx="2079415" cy="523220"/>
          </a:xfrm>
          <a:prstGeom prst="rect">
            <a:avLst/>
          </a:prstGeom>
        </p:spPr>
        <p:txBody>
          <a:bodyPr wrap="none">
            <a:spAutoFit/>
          </a:bodyPr>
          <a:lstStyle/>
          <a:p>
            <a:r>
              <a:rPr lang="en-US" dirty="0"/>
              <a:t>Installing </a:t>
            </a:r>
            <a:r>
              <a:rPr lang="en-US" dirty="0" err="1"/>
              <a:t>PHPUnit</a:t>
            </a:r>
            <a:endParaRPr lang="th-TH" dirty="0"/>
          </a:p>
        </p:txBody>
      </p:sp>
      <p:sp>
        <p:nvSpPr>
          <p:cNvPr id="5" name="Rectangle 4"/>
          <p:cNvSpPr/>
          <p:nvPr/>
        </p:nvSpPr>
        <p:spPr>
          <a:xfrm>
            <a:off x="464457" y="1451435"/>
            <a:ext cx="11395452" cy="923330"/>
          </a:xfrm>
          <a:prstGeom prst="rect">
            <a:avLst/>
          </a:prstGeom>
        </p:spPr>
        <p:txBody>
          <a:bodyPr wrap="square">
            <a:spAutoFit/>
          </a:bodyPr>
          <a:lstStyle/>
          <a:p>
            <a:r>
              <a:rPr lang="th-TH" sz="1800" dirty="0"/>
              <a:t>In order to write automated tests, we need to install a fantastic package called PHPUnit.</a:t>
            </a:r>
          </a:p>
          <a:p>
            <a:r>
              <a:rPr lang="th-TH" sz="1800" dirty="0"/>
              <a:t>If you are new to PHPUnit, you might want to read my introductory tutorial Getting started with PHPUnit first.</a:t>
            </a:r>
          </a:p>
          <a:p>
            <a:r>
              <a:rPr lang="th-TH" sz="1800" dirty="0"/>
              <a:t>To install PHPUnit, add the following line to your composer.json file.</a:t>
            </a:r>
          </a:p>
        </p:txBody>
      </p:sp>
      <p:sp>
        <p:nvSpPr>
          <p:cNvPr id="11" name="Rectangle 10"/>
          <p:cNvSpPr/>
          <p:nvPr/>
        </p:nvSpPr>
        <p:spPr>
          <a:xfrm>
            <a:off x="521607" y="4102888"/>
            <a:ext cx="11380410" cy="369332"/>
          </a:xfrm>
          <a:prstGeom prst="rect">
            <a:avLst/>
          </a:prstGeom>
        </p:spPr>
        <p:txBody>
          <a:bodyPr wrap="square">
            <a:spAutoFit/>
          </a:bodyPr>
          <a:lstStyle/>
          <a:p>
            <a:r>
              <a:rPr lang="th-TH" sz="1800" dirty="0"/>
              <a:t>Next run the composer update command to install the package:</a:t>
            </a:r>
          </a:p>
        </p:txBody>
      </p:sp>
      <p:sp>
        <p:nvSpPr>
          <p:cNvPr id="12" name="Rectangle 11"/>
          <p:cNvSpPr/>
          <p:nvPr/>
        </p:nvSpPr>
        <p:spPr>
          <a:xfrm>
            <a:off x="521607" y="4591271"/>
            <a:ext cx="11437560" cy="400110"/>
          </a:xfrm>
          <a:prstGeom prst="rect">
            <a:avLst/>
          </a:prstGeom>
          <a:ln>
            <a:solidFill>
              <a:schemeClr val="bg1">
                <a:lumMod val="65000"/>
              </a:schemeClr>
            </a:solidFill>
          </a:ln>
        </p:spPr>
        <p:txBody>
          <a:bodyPr wrap="square">
            <a:spAutoFit/>
          </a:bodyPr>
          <a:lstStyle/>
          <a:p>
            <a:r>
              <a:rPr lang="th-TH" sz="2000" dirty="0"/>
              <a:t>$ composer update</a:t>
            </a:r>
          </a:p>
        </p:txBody>
      </p:sp>
      <p:sp>
        <p:nvSpPr>
          <p:cNvPr id="13" name="Rectangle 12"/>
          <p:cNvSpPr/>
          <p:nvPr/>
        </p:nvSpPr>
        <p:spPr>
          <a:xfrm>
            <a:off x="493032" y="5924787"/>
            <a:ext cx="11437560" cy="338554"/>
          </a:xfrm>
          <a:prstGeom prst="rect">
            <a:avLst/>
          </a:prstGeom>
        </p:spPr>
        <p:txBody>
          <a:bodyPr wrap="square">
            <a:spAutoFit/>
          </a:bodyPr>
          <a:lstStyle/>
          <a:p>
            <a:r>
              <a:rPr lang="th-TH" sz="1600" dirty="0"/>
              <a:t>http://culttt.com/2013/05/20/getting-started-with-testing-laravel-4-models/</a:t>
            </a:r>
          </a:p>
        </p:txBody>
      </p:sp>
    </p:spTree>
    <p:extLst>
      <p:ext uri="{BB962C8B-B14F-4D97-AF65-F5344CB8AC3E}">
        <p14:creationId xmlns:p14="http://schemas.microsoft.com/office/powerpoint/2010/main" val="379607708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50182" y="2182800"/>
            <a:ext cx="11380410" cy="369332"/>
          </a:xfrm>
          <a:prstGeom prst="rect">
            <a:avLst/>
          </a:prstGeom>
          <a:ln>
            <a:solidFill>
              <a:schemeClr val="bg1">
                <a:lumMod val="65000"/>
              </a:schemeClr>
            </a:solidFill>
          </a:ln>
        </p:spPr>
        <p:txBody>
          <a:bodyPr wrap="square">
            <a:spAutoFit/>
          </a:bodyPr>
          <a:lstStyle/>
          <a:p>
            <a:r>
              <a:rPr lang="en-US" sz="1800" dirty="0"/>
              <a:t>$ vendor/bin/</a:t>
            </a:r>
            <a:r>
              <a:rPr lang="en-US" sz="1800" dirty="0" err="1"/>
              <a:t>phpunit</a:t>
            </a:r>
            <a:endParaRPr lang="en-US" sz="1800" dirty="0"/>
          </a:p>
        </p:txBody>
      </p:sp>
      <p:sp>
        <p:nvSpPr>
          <p:cNvPr id="7" name="Rectangle 6"/>
          <p:cNvSpPr/>
          <p:nvPr/>
        </p:nvSpPr>
        <p:spPr>
          <a:xfrm>
            <a:off x="449415" y="829817"/>
            <a:ext cx="2079415" cy="523220"/>
          </a:xfrm>
          <a:prstGeom prst="rect">
            <a:avLst/>
          </a:prstGeom>
        </p:spPr>
        <p:txBody>
          <a:bodyPr wrap="none">
            <a:spAutoFit/>
          </a:bodyPr>
          <a:lstStyle/>
          <a:p>
            <a:r>
              <a:rPr lang="en-US" dirty="0"/>
              <a:t>Installing </a:t>
            </a:r>
            <a:r>
              <a:rPr lang="en-US" dirty="0" err="1"/>
              <a:t>PHPUnit</a:t>
            </a:r>
            <a:endParaRPr lang="th-TH" dirty="0"/>
          </a:p>
        </p:txBody>
      </p:sp>
      <p:sp>
        <p:nvSpPr>
          <p:cNvPr id="5" name="Rectangle 4"/>
          <p:cNvSpPr/>
          <p:nvPr/>
        </p:nvSpPr>
        <p:spPr>
          <a:xfrm>
            <a:off x="464457" y="1451435"/>
            <a:ext cx="11395452" cy="646331"/>
          </a:xfrm>
          <a:prstGeom prst="rect">
            <a:avLst/>
          </a:prstGeom>
        </p:spPr>
        <p:txBody>
          <a:bodyPr wrap="square">
            <a:spAutoFit/>
          </a:bodyPr>
          <a:lstStyle/>
          <a:p>
            <a:r>
              <a:rPr lang="en-US" sz="1800" dirty="0"/>
              <a:t>Now that you have </a:t>
            </a:r>
            <a:r>
              <a:rPr lang="en-US" sz="1800" dirty="0" err="1"/>
              <a:t>PHPUnit</a:t>
            </a:r>
            <a:r>
              <a:rPr lang="en-US" sz="1800" dirty="0"/>
              <a:t> installed, you can run automated tests from the command line. </a:t>
            </a:r>
            <a:r>
              <a:rPr lang="en-US" sz="1800" dirty="0" err="1"/>
              <a:t>Laravel</a:t>
            </a:r>
            <a:r>
              <a:rPr lang="en-US" sz="1800" dirty="0"/>
              <a:t> comes with one example test already set up. To make sure you have </a:t>
            </a:r>
            <a:r>
              <a:rPr lang="en-US" sz="1800" dirty="0" err="1"/>
              <a:t>PHPUnit</a:t>
            </a:r>
            <a:r>
              <a:rPr lang="en-US" sz="1800" dirty="0"/>
              <a:t> correctly set up, run the following command from Terminal:</a:t>
            </a:r>
            <a:endParaRPr lang="th-TH" sz="1800" dirty="0"/>
          </a:p>
        </p:txBody>
      </p:sp>
      <p:sp>
        <p:nvSpPr>
          <p:cNvPr id="11" name="Rectangle 10"/>
          <p:cNvSpPr/>
          <p:nvPr/>
        </p:nvSpPr>
        <p:spPr>
          <a:xfrm>
            <a:off x="521607" y="2719384"/>
            <a:ext cx="11380410" cy="369332"/>
          </a:xfrm>
          <a:prstGeom prst="rect">
            <a:avLst/>
          </a:prstGeom>
        </p:spPr>
        <p:txBody>
          <a:bodyPr wrap="square">
            <a:spAutoFit/>
          </a:bodyPr>
          <a:lstStyle/>
          <a:p>
            <a:r>
              <a:rPr lang="en-US" sz="1800" dirty="0"/>
              <a:t>You should get the following line returned if everything went ok:</a:t>
            </a:r>
            <a:endParaRPr lang="th-TH" sz="1800" dirty="0"/>
          </a:p>
        </p:txBody>
      </p:sp>
      <p:sp>
        <p:nvSpPr>
          <p:cNvPr id="12" name="Rectangle 11"/>
          <p:cNvSpPr/>
          <p:nvPr/>
        </p:nvSpPr>
        <p:spPr>
          <a:xfrm>
            <a:off x="550182" y="3182936"/>
            <a:ext cx="11380410" cy="400110"/>
          </a:xfrm>
          <a:prstGeom prst="rect">
            <a:avLst/>
          </a:prstGeom>
          <a:ln>
            <a:solidFill>
              <a:schemeClr val="bg1">
                <a:lumMod val="65000"/>
              </a:schemeClr>
            </a:solidFill>
          </a:ln>
        </p:spPr>
        <p:txBody>
          <a:bodyPr wrap="square">
            <a:spAutoFit/>
          </a:bodyPr>
          <a:lstStyle/>
          <a:p>
            <a:r>
              <a:rPr lang="en-US" sz="2000" dirty="0"/>
              <a:t>OK (1 test, 2 assertions)</a:t>
            </a:r>
            <a:endParaRPr lang="th-TH" sz="2000" dirty="0"/>
          </a:p>
        </p:txBody>
      </p:sp>
      <p:sp>
        <p:nvSpPr>
          <p:cNvPr id="13" name="Rectangle 12"/>
          <p:cNvSpPr/>
          <p:nvPr/>
        </p:nvSpPr>
        <p:spPr>
          <a:xfrm>
            <a:off x="550182" y="3744080"/>
            <a:ext cx="11380410" cy="369332"/>
          </a:xfrm>
          <a:prstGeom prst="rect">
            <a:avLst/>
          </a:prstGeom>
        </p:spPr>
        <p:txBody>
          <a:bodyPr wrap="square">
            <a:spAutoFit/>
          </a:bodyPr>
          <a:lstStyle/>
          <a:p>
            <a:r>
              <a:rPr lang="en-US" sz="1800" dirty="0"/>
              <a:t>To make things easier for myself, I like to set an alias to </a:t>
            </a:r>
            <a:r>
              <a:rPr lang="en-US" sz="1800" dirty="0" err="1"/>
              <a:t>PHPUnit</a:t>
            </a:r>
            <a:r>
              <a:rPr lang="en-US" sz="1800" dirty="0"/>
              <a:t> so I don’t have to type of the vendor/bin bit every time I want to run the command.</a:t>
            </a:r>
            <a:endParaRPr lang="th-TH" sz="1800" dirty="0"/>
          </a:p>
        </p:txBody>
      </p:sp>
      <p:sp>
        <p:nvSpPr>
          <p:cNvPr id="14" name="Rectangle 13"/>
          <p:cNvSpPr/>
          <p:nvPr/>
        </p:nvSpPr>
        <p:spPr>
          <a:xfrm>
            <a:off x="550182" y="4225282"/>
            <a:ext cx="11380410" cy="400110"/>
          </a:xfrm>
          <a:prstGeom prst="rect">
            <a:avLst/>
          </a:prstGeom>
          <a:ln>
            <a:solidFill>
              <a:schemeClr val="bg1">
                <a:lumMod val="65000"/>
              </a:schemeClr>
            </a:solidFill>
          </a:ln>
        </p:spPr>
        <p:txBody>
          <a:bodyPr wrap="square">
            <a:spAutoFit/>
          </a:bodyPr>
          <a:lstStyle/>
          <a:p>
            <a:r>
              <a:rPr lang="en-US" sz="2000" dirty="0"/>
              <a:t>alias </a:t>
            </a:r>
            <a:r>
              <a:rPr lang="en-US" sz="2000" dirty="0" err="1"/>
              <a:t>phpunit</a:t>
            </a:r>
            <a:r>
              <a:rPr lang="en-US" sz="2000" dirty="0"/>
              <a:t>='vendor/bin/</a:t>
            </a:r>
            <a:r>
              <a:rPr lang="en-US" sz="2000" dirty="0" err="1"/>
              <a:t>phpunit</a:t>
            </a:r>
            <a:r>
              <a:rPr lang="en-US" sz="2000" dirty="0"/>
              <a:t>'</a:t>
            </a:r>
            <a:endParaRPr lang="th-TH" sz="2000" dirty="0"/>
          </a:p>
        </p:txBody>
      </p:sp>
    </p:spTree>
    <p:extLst>
      <p:ext uri="{BB962C8B-B14F-4D97-AF65-F5344CB8AC3E}">
        <p14:creationId xmlns:p14="http://schemas.microsoft.com/office/powerpoint/2010/main" val="17607943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449415" y="829817"/>
            <a:ext cx="2355132" cy="523220"/>
          </a:xfrm>
          <a:prstGeom prst="rect">
            <a:avLst/>
          </a:prstGeom>
        </p:spPr>
        <p:txBody>
          <a:bodyPr wrap="none">
            <a:spAutoFit/>
          </a:bodyPr>
          <a:lstStyle/>
          <a:p>
            <a:r>
              <a:rPr lang="en-US" dirty="0"/>
              <a:t>Writing your first test</a:t>
            </a:r>
            <a:endParaRPr lang="th-TH" dirty="0"/>
          </a:p>
        </p:txBody>
      </p:sp>
      <p:sp>
        <p:nvSpPr>
          <p:cNvPr id="5" name="Rectangle 4"/>
          <p:cNvSpPr/>
          <p:nvPr/>
        </p:nvSpPr>
        <p:spPr>
          <a:xfrm>
            <a:off x="464457" y="1451435"/>
            <a:ext cx="11395452" cy="4524315"/>
          </a:xfrm>
          <a:prstGeom prst="rect">
            <a:avLst/>
          </a:prstGeom>
        </p:spPr>
        <p:txBody>
          <a:bodyPr wrap="square">
            <a:spAutoFit/>
          </a:bodyPr>
          <a:lstStyle/>
          <a:p>
            <a:r>
              <a:rPr lang="en-US" sz="1800" dirty="0"/>
              <a:t>When writing unit tests, you want to concentrate on only one thing in particular. So for each Model that you have in your system, you should have exactly one test file that contains all of the automated tests. If you find yourself writing tests for things in more than one place, you will probably be doing something wrong.</a:t>
            </a:r>
          </a:p>
          <a:p>
            <a:endParaRPr lang="en-US" sz="1800" dirty="0"/>
          </a:p>
          <a:p>
            <a:r>
              <a:rPr lang="en-US" sz="1800" dirty="0"/>
              <a:t>All of the tests in a </a:t>
            </a:r>
            <a:r>
              <a:rPr lang="en-US" sz="1800" dirty="0" err="1"/>
              <a:t>Laravel</a:t>
            </a:r>
            <a:r>
              <a:rPr lang="en-US" sz="1800" dirty="0"/>
              <a:t> application are kept under app/tests.</a:t>
            </a:r>
          </a:p>
          <a:p>
            <a:endParaRPr lang="en-US" sz="1800" dirty="0"/>
          </a:p>
          <a:p>
            <a:r>
              <a:rPr lang="en-US" sz="1800" dirty="0"/>
              <a:t>If you look inside that directory, you should find the </a:t>
            </a:r>
            <a:r>
              <a:rPr lang="en-US" sz="1800" dirty="0" err="1"/>
              <a:t>ExampleTest.php</a:t>
            </a:r>
            <a:r>
              <a:rPr lang="en-US" sz="1800" dirty="0"/>
              <a:t>. When we ran the </a:t>
            </a:r>
            <a:r>
              <a:rPr lang="en-US" sz="1800" dirty="0" err="1"/>
              <a:t>phpunit</a:t>
            </a:r>
            <a:r>
              <a:rPr lang="en-US" sz="1800" dirty="0"/>
              <a:t> command from the command line earlier, this is the file of tests that was run. As you can see, there is one test with 2 assertions. You can just delete this file.</a:t>
            </a:r>
          </a:p>
          <a:p>
            <a:endParaRPr lang="en-US" sz="1800" dirty="0"/>
          </a:p>
          <a:p>
            <a:r>
              <a:rPr lang="en-US" sz="1800" dirty="0" err="1"/>
              <a:t>Laravel</a:t>
            </a:r>
            <a:r>
              <a:rPr lang="en-US" sz="1800" dirty="0"/>
              <a:t> doesn’t force you to structure your tests directory in any particular way. You can keep all of your tests under the tests directory, or you can put them in more specific sub folders. I’m going to be putting my tests in sub folders for Models and Controllers, but I might change this in the future. For example, a common structure is to separate your test files into unit, functional and integration directories, but at the end of the day, it doesn’t really matter.</a:t>
            </a:r>
          </a:p>
          <a:p>
            <a:endParaRPr lang="en-US" sz="1800" dirty="0"/>
          </a:p>
          <a:p>
            <a:r>
              <a:rPr lang="en-US" sz="1800" dirty="0"/>
              <a:t>UPDATE!</a:t>
            </a:r>
          </a:p>
          <a:p>
            <a:r>
              <a:rPr lang="en-US" sz="1800" dirty="0"/>
              <a:t>I have decided to move my folders into unit, functional and integration.</a:t>
            </a:r>
          </a:p>
          <a:p>
            <a:endParaRPr lang="en-US" sz="1800" dirty="0"/>
          </a:p>
          <a:p>
            <a:r>
              <a:rPr lang="en-US" sz="1800" dirty="0"/>
              <a:t>So create a new directory called models app/tests/models and create a new file under that directory called </a:t>
            </a:r>
            <a:r>
              <a:rPr lang="en-US" sz="1800" dirty="0" err="1"/>
              <a:t>UserTest.php</a:t>
            </a:r>
            <a:r>
              <a:rPr lang="en-US" sz="1800" dirty="0"/>
              <a:t>.</a:t>
            </a:r>
            <a:endParaRPr lang="th-TH" sz="1800" dirty="0"/>
          </a:p>
        </p:txBody>
      </p:sp>
    </p:spTree>
    <p:extLst>
      <p:ext uri="{BB962C8B-B14F-4D97-AF65-F5344CB8AC3E}">
        <p14:creationId xmlns:p14="http://schemas.microsoft.com/office/powerpoint/2010/main" val="194970237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449415" y="829817"/>
            <a:ext cx="5799986" cy="523220"/>
          </a:xfrm>
          <a:prstGeom prst="rect">
            <a:avLst/>
          </a:prstGeom>
        </p:spPr>
        <p:txBody>
          <a:bodyPr wrap="none">
            <a:spAutoFit/>
          </a:bodyPr>
          <a:lstStyle/>
          <a:p>
            <a:r>
              <a:rPr lang="en-US" dirty="0"/>
              <a:t>Copy the following code to create your User Test file:</a:t>
            </a:r>
            <a:endParaRPr lang="th-TH" dirty="0"/>
          </a:p>
        </p:txBody>
      </p:sp>
      <p:sp>
        <p:nvSpPr>
          <p:cNvPr id="5" name="Rectangle 4"/>
          <p:cNvSpPr/>
          <p:nvPr/>
        </p:nvSpPr>
        <p:spPr>
          <a:xfrm>
            <a:off x="521607" y="1451435"/>
            <a:ext cx="11338302" cy="369332"/>
          </a:xfrm>
          <a:prstGeom prst="rect">
            <a:avLst/>
          </a:prstGeom>
          <a:ln>
            <a:solidFill>
              <a:schemeClr val="bg1">
                <a:lumMod val="65000"/>
              </a:schemeClr>
            </a:solidFill>
          </a:ln>
        </p:spPr>
        <p:txBody>
          <a:bodyPr wrap="square">
            <a:spAutoFit/>
          </a:bodyPr>
          <a:lstStyle/>
          <a:p>
            <a:r>
              <a:rPr lang="en-US" sz="1800" dirty="0"/>
              <a:t>class </a:t>
            </a:r>
            <a:r>
              <a:rPr lang="en-US" sz="1800" dirty="0" err="1"/>
              <a:t>UserTest</a:t>
            </a:r>
            <a:r>
              <a:rPr lang="en-US" sz="1800" dirty="0"/>
              <a:t> extends </a:t>
            </a:r>
            <a:r>
              <a:rPr lang="en-US" sz="1800" dirty="0" err="1"/>
              <a:t>TestCase</a:t>
            </a:r>
            <a:r>
              <a:rPr lang="en-US" sz="1800" dirty="0"/>
              <a:t> {}</a:t>
            </a:r>
            <a:endParaRPr lang="th-TH" sz="1800" dirty="0"/>
          </a:p>
        </p:txBody>
      </p:sp>
      <p:sp>
        <p:nvSpPr>
          <p:cNvPr id="2" name="Rectangle 1"/>
          <p:cNvSpPr/>
          <p:nvPr/>
        </p:nvSpPr>
        <p:spPr>
          <a:xfrm>
            <a:off x="521607" y="1974655"/>
            <a:ext cx="11338302" cy="1477328"/>
          </a:xfrm>
          <a:prstGeom prst="rect">
            <a:avLst/>
          </a:prstGeom>
        </p:spPr>
        <p:txBody>
          <a:bodyPr wrap="square">
            <a:spAutoFit/>
          </a:bodyPr>
          <a:lstStyle/>
          <a:p>
            <a:r>
              <a:rPr lang="th-TH" sz="1800" dirty="0"/>
              <a:t>As you can see, a test is simply a class that extends from the TestCase class. If you look under the app/tests directory, you will see the TestCase.php file that we are extending from. This is simply how Laravel sets up the testing environment and extends from PHPUnit so that we can write tests with all of the right methods. You don’t need to worry about this, just make sure that all of your test classes extend from TestCase and everything will automatically work correctly.</a:t>
            </a:r>
          </a:p>
          <a:p>
            <a:endParaRPr lang="th-TH" sz="1800" dirty="0"/>
          </a:p>
          <a:p>
            <a:r>
              <a:rPr lang="th-TH" sz="1800" dirty="0"/>
              <a:t>Each individual test should be written as a public method. The name of the method should be a descriptive name of what you are testing for. For example</a:t>
            </a:r>
          </a:p>
        </p:txBody>
      </p:sp>
      <p:sp>
        <p:nvSpPr>
          <p:cNvPr id="10" name="Rectangle 9"/>
          <p:cNvSpPr/>
          <p:nvPr/>
        </p:nvSpPr>
        <p:spPr>
          <a:xfrm>
            <a:off x="521607" y="3661599"/>
            <a:ext cx="11338302" cy="1200329"/>
          </a:xfrm>
          <a:prstGeom prst="rect">
            <a:avLst/>
          </a:prstGeom>
          <a:ln>
            <a:solidFill>
              <a:schemeClr val="bg1">
                <a:lumMod val="65000"/>
              </a:schemeClr>
            </a:solidFill>
          </a:ln>
        </p:spPr>
        <p:txBody>
          <a:bodyPr wrap="square">
            <a:spAutoFit/>
          </a:bodyPr>
          <a:lstStyle/>
          <a:p>
            <a:r>
              <a:rPr lang="en-US" sz="1800" dirty="0"/>
              <a:t>public function </a:t>
            </a:r>
            <a:r>
              <a:rPr lang="en-US" sz="1800" dirty="0" err="1"/>
              <a:t>testThatTrueIsTrue</a:t>
            </a:r>
            <a:r>
              <a:rPr lang="en-US" sz="1800" dirty="0"/>
              <a:t>()</a:t>
            </a:r>
          </a:p>
          <a:p>
            <a:r>
              <a:rPr lang="en-US" sz="1800" dirty="0"/>
              <a:t>{</a:t>
            </a:r>
          </a:p>
          <a:p>
            <a:r>
              <a:rPr lang="en-US" sz="1800" dirty="0"/>
              <a:t>  $this-&gt;</a:t>
            </a:r>
            <a:r>
              <a:rPr lang="en-US" sz="1800" dirty="0" err="1"/>
              <a:t>assertTrue</a:t>
            </a:r>
            <a:r>
              <a:rPr lang="en-US" sz="1800" dirty="0"/>
              <a:t>(true);</a:t>
            </a:r>
          </a:p>
          <a:p>
            <a:r>
              <a:rPr lang="en-US" sz="1800" dirty="0"/>
              <a:t>}</a:t>
            </a:r>
            <a:endParaRPr lang="th-TH" sz="1800" dirty="0"/>
          </a:p>
        </p:txBody>
      </p:sp>
      <p:sp>
        <p:nvSpPr>
          <p:cNvPr id="11" name="Rectangle 10"/>
          <p:cNvSpPr/>
          <p:nvPr/>
        </p:nvSpPr>
        <p:spPr>
          <a:xfrm>
            <a:off x="521607" y="5071544"/>
            <a:ext cx="11338302" cy="369332"/>
          </a:xfrm>
          <a:prstGeom prst="rect">
            <a:avLst/>
          </a:prstGeom>
        </p:spPr>
        <p:txBody>
          <a:bodyPr wrap="square">
            <a:spAutoFit/>
          </a:bodyPr>
          <a:lstStyle/>
          <a:p>
            <a:r>
              <a:rPr lang="th-TH" sz="1800" dirty="0"/>
              <a:t>If you run phpunit once again you will see that this test passed successfully with one assertion.</a:t>
            </a:r>
          </a:p>
        </p:txBody>
      </p:sp>
    </p:spTree>
    <p:extLst>
      <p:ext uri="{BB962C8B-B14F-4D97-AF65-F5344CB8AC3E}">
        <p14:creationId xmlns:p14="http://schemas.microsoft.com/office/powerpoint/2010/main" val="83237582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89340" y="942553"/>
            <a:ext cx="11338302" cy="369332"/>
          </a:xfrm>
          <a:prstGeom prst="rect">
            <a:avLst/>
          </a:prstGeom>
          <a:ln>
            <a:solidFill>
              <a:schemeClr val="bg1">
                <a:lumMod val="65000"/>
              </a:schemeClr>
            </a:solidFill>
          </a:ln>
        </p:spPr>
        <p:txBody>
          <a:bodyPr wrap="square">
            <a:spAutoFit/>
          </a:bodyPr>
          <a:lstStyle/>
          <a:p>
            <a:r>
              <a:rPr lang="en-US" sz="1800" dirty="0"/>
              <a:t>OK (1 test, 1 assertion)</a:t>
            </a:r>
            <a:endParaRPr lang="th-TH" sz="1800" dirty="0"/>
          </a:p>
        </p:txBody>
      </p:sp>
      <p:sp>
        <p:nvSpPr>
          <p:cNvPr id="2" name="Rectangle 1"/>
          <p:cNvSpPr/>
          <p:nvPr/>
        </p:nvSpPr>
        <p:spPr>
          <a:xfrm>
            <a:off x="521607" y="1974655"/>
            <a:ext cx="11338302" cy="923330"/>
          </a:xfrm>
          <a:prstGeom prst="rect">
            <a:avLst/>
          </a:prstGeom>
        </p:spPr>
        <p:txBody>
          <a:bodyPr wrap="square">
            <a:spAutoFit/>
          </a:bodyPr>
          <a:lstStyle/>
          <a:p>
            <a:r>
              <a:rPr lang="en-US" sz="1800" dirty="0"/>
              <a:t>As I mentioned in my Migration tutorial, </a:t>
            </a:r>
            <a:r>
              <a:rPr lang="en-US" sz="1800" dirty="0" err="1"/>
              <a:t>Laravel</a:t>
            </a:r>
            <a:r>
              <a:rPr lang="en-US" sz="1800" dirty="0"/>
              <a:t> makes it incredibly easy to switch out databases. This means for example, we can use a different database when in the testing environment, but we don’t actually have to change any of our code</a:t>
            </a:r>
            <a:r>
              <a:rPr lang="en-US" sz="1800" dirty="0" smtClean="0"/>
              <a:t>.</a:t>
            </a:r>
            <a:endParaRPr lang="en-US" sz="1800" dirty="0"/>
          </a:p>
          <a:p>
            <a:r>
              <a:rPr lang="en-US" sz="1800" dirty="0"/>
              <a:t>Under the app/</a:t>
            </a:r>
            <a:r>
              <a:rPr lang="en-US" sz="1800" dirty="0" err="1"/>
              <a:t>config</a:t>
            </a:r>
            <a:r>
              <a:rPr lang="en-US" sz="1800" dirty="0"/>
              <a:t>/testing directory, create a new file called </a:t>
            </a:r>
            <a:r>
              <a:rPr lang="en-US" sz="1800" dirty="0" err="1"/>
              <a:t>database.php</a:t>
            </a:r>
            <a:r>
              <a:rPr lang="en-US" sz="1800" dirty="0"/>
              <a:t> and copy the following configuration details:</a:t>
            </a:r>
            <a:endParaRPr lang="th-TH" sz="1800" dirty="0"/>
          </a:p>
        </p:txBody>
      </p:sp>
      <p:sp>
        <p:nvSpPr>
          <p:cNvPr id="12" name="Rectangle 11"/>
          <p:cNvSpPr/>
          <p:nvPr/>
        </p:nvSpPr>
        <p:spPr>
          <a:xfrm>
            <a:off x="521607" y="1431015"/>
            <a:ext cx="4552849" cy="523220"/>
          </a:xfrm>
          <a:prstGeom prst="rect">
            <a:avLst/>
          </a:prstGeom>
        </p:spPr>
        <p:txBody>
          <a:bodyPr wrap="none">
            <a:spAutoFit/>
          </a:bodyPr>
          <a:lstStyle/>
          <a:p>
            <a:r>
              <a:rPr lang="th-TH" dirty="0"/>
              <a:t>Setting up the test environment database</a:t>
            </a:r>
          </a:p>
        </p:txBody>
      </p:sp>
      <p:sp>
        <p:nvSpPr>
          <p:cNvPr id="13" name="Rectangle 12"/>
          <p:cNvSpPr/>
          <p:nvPr/>
        </p:nvSpPr>
        <p:spPr>
          <a:xfrm>
            <a:off x="629103" y="2977810"/>
            <a:ext cx="11258776" cy="3139321"/>
          </a:xfrm>
          <a:prstGeom prst="rect">
            <a:avLst/>
          </a:prstGeom>
          <a:ln>
            <a:solidFill>
              <a:schemeClr val="bg1">
                <a:lumMod val="65000"/>
              </a:schemeClr>
            </a:solidFill>
          </a:ln>
        </p:spPr>
        <p:txBody>
          <a:bodyPr wrap="square">
            <a:spAutoFit/>
          </a:bodyPr>
          <a:lstStyle/>
          <a:p>
            <a:r>
              <a:rPr lang="th-TH" sz="1800" dirty="0"/>
              <a:t>&lt;?php</a:t>
            </a:r>
          </a:p>
          <a:p>
            <a:r>
              <a:rPr lang="th-TH" sz="1800" dirty="0"/>
              <a:t>return array(</a:t>
            </a:r>
          </a:p>
          <a:p>
            <a:r>
              <a:rPr lang="th-TH" sz="1800" dirty="0"/>
              <a:t>  'default' =&gt; 'sqlite',</a:t>
            </a:r>
          </a:p>
          <a:p>
            <a:r>
              <a:rPr lang="th-TH" sz="1800" dirty="0"/>
              <a:t>  'connections' =&gt; array(</a:t>
            </a:r>
          </a:p>
          <a:p>
            <a:r>
              <a:rPr lang="th-TH" sz="1800" dirty="0"/>
              <a:t>    'sqlite' =&gt; array(</a:t>
            </a:r>
          </a:p>
          <a:p>
            <a:r>
              <a:rPr lang="th-TH" sz="1800" dirty="0"/>
              <a:t>      'driver'   =&gt; 'sqlite',</a:t>
            </a:r>
          </a:p>
          <a:p>
            <a:r>
              <a:rPr lang="th-TH" sz="1800" dirty="0"/>
              <a:t>      'database' =&gt; ':memory:',</a:t>
            </a:r>
          </a:p>
          <a:p>
            <a:r>
              <a:rPr lang="th-TH" sz="1800" dirty="0"/>
              <a:t>      'prefix'   =&gt; ''</a:t>
            </a:r>
          </a:p>
          <a:p>
            <a:r>
              <a:rPr lang="th-TH" sz="1800" dirty="0"/>
              <a:t>    ),</a:t>
            </a:r>
          </a:p>
          <a:p>
            <a:r>
              <a:rPr lang="th-TH" sz="1800" dirty="0"/>
              <a:t>  )</a:t>
            </a:r>
          </a:p>
          <a:p>
            <a:r>
              <a:rPr lang="th-TH" sz="1800" dirty="0"/>
              <a:t>);</a:t>
            </a:r>
          </a:p>
        </p:txBody>
      </p:sp>
    </p:spTree>
    <p:extLst>
      <p:ext uri="{BB962C8B-B14F-4D97-AF65-F5344CB8AC3E}">
        <p14:creationId xmlns:p14="http://schemas.microsoft.com/office/powerpoint/2010/main" val="173274264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77990" y="909642"/>
            <a:ext cx="11338302" cy="369332"/>
          </a:xfrm>
          <a:prstGeom prst="rect">
            <a:avLst/>
          </a:prstGeom>
        </p:spPr>
        <p:txBody>
          <a:bodyPr wrap="square">
            <a:spAutoFit/>
          </a:bodyPr>
          <a:lstStyle/>
          <a:p>
            <a:r>
              <a:rPr lang="en-US" sz="1800" dirty="0"/>
              <a:t>Add the following two methods to your </a:t>
            </a:r>
            <a:r>
              <a:rPr lang="en-US" sz="1800" dirty="0" err="1"/>
              <a:t>TestCase</a:t>
            </a:r>
            <a:r>
              <a:rPr lang="en-US" sz="1800" dirty="0"/>
              <a:t> class:</a:t>
            </a:r>
            <a:endParaRPr lang="th-TH" sz="1800" dirty="0"/>
          </a:p>
        </p:txBody>
      </p:sp>
      <p:sp>
        <p:nvSpPr>
          <p:cNvPr id="13" name="Rectangle 12"/>
          <p:cNvSpPr/>
          <p:nvPr/>
        </p:nvSpPr>
        <p:spPr>
          <a:xfrm>
            <a:off x="557516" y="1346177"/>
            <a:ext cx="11258776" cy="4770537"/>
          </a:xfrm>
          <a:prstGeom prst="rect">
            <a:avLst/>
          </a:prstGeom>
          <a:ln>
            <a:solidFill>
              <a:schemeClr val="bg1">
                <a:lumMod val="65000"/>
              </a:schemeClr>
            </a:solidFill>
          </a:ln>
        </p:spPr>
        <p:txBody>
          <a:bodyPr wrap="square">
            <a:spAutoFit/>
          </a:bodyPr>
          <a:lstStyle/>
          <a:p>
            <a:r>
              <a:rPr lang="en-US" sz="1600" dirty="0"/>
              <a:t>&lt;?</a:t>
            </a:r>
            <a:r>
              <a:rPr lang="en-US" sz="1600" dirty="0" err="1"/>
              <a:t>php</a:t>
            </a:r>
            <a:endParaRPr lang="en-US" sz="1600" dirty="0"/>
          </a:p>
          <a:p>
            <a:r>
              <a:rPr lang="en-US" sz="1600" dirty="0"/>
              <a:t>class </a:t>
            </a:r>
            <a:r>
              <a:rPr lang="en-US" sz="1600" dirty="0" err="1"/>
              <a:t>TestCase</a:t>
            </a:r>
            <a:r>
              <a:rPr lang="en-US" sz="1600" dirty="0"/>
              <a:t> extends Illuminate\Foundation\Testing\</a:t>
            </a:r>
            <a:r>
              <a:rPr lang="en-US" sz="1600" dirty="0" err="1"/>
              <a:t>TestCase</a:t>
            </a:r>
            <a:r>
              <a:rPr lang="en-US" sz="1600" dirty="0"/>
              <a:t> </a:t>
            </a:r>
            <a:r>
              <a:rPr lang="en-US" sz="1600" dirty="0" smtClean="0"/>
              <a:t>{</a:t>
            </a:r>
            <a:endParaRPr lang="en-US" sz="1600" dirty="0"/>
          </a:p>
          <a:p>
            <a:r>
              <a:rPr lang="en-US" sz="1600" dirty="0" smtClean="0"/>
              <a:t>public </a:t>
            </a:r>
            <a:r>
              <a:rPr lang="en-US" sz="1600" dirty="0"/>
              <a:t>function </a:t>
            </a:r>
            <a:r>
              <a:rPr lang="en-US" sz="1600" dirty="0" err="1"/>
              <a:t>setUp</a:t>
            </a:r>
            <a:r>
              <a:rPr lang="en-US" sz="1600" dirty="0"/>
              <a:t>()</a:t>
            </a:r>
          </a:p>
          <a:p>
            <a:r>
              <a:rPr lang="en-US" sz="1600" dirty="0"/>
              <a:t>  {</a:t>
            </a:r>
          </a:p>
          <a:p>
            <a:r>
              <a:rPr lang="en-US" sz="1600" dirty="0"/>
              <a:t>    parent::</a:t>
            </a:r>
            <a:r>
              <a:rPr lang="en-US" sz="1600" dirty="0" err="1"/>
              <a:t>setUp</a:t>
            </a:r>
            <a:r>
              <a:rPr lang="en-US" sz="1600" dirty="0"/>
              <a:t>();</a:t>
            </a:r>
          </a:p>
          <a:p>
            <a:r>
              <a:rPr lang="en-US" sz="1600" dirty="0"/>
              <a:t>  </a:t>
            </a:r>
          </a:p>
          <a:p>
            <a:r>
              <a:rPr lang="en-US" sz="1600" dirty="0"/>
              <a:t>    $this-&gt;</a:t>
            </a:r>
            <a:r>
              <a:rPr lang="en-US" sz="1600" dirty="0" err="1"/>
              <a:t>prepareForTests</a:t>
            </a:r>
            <a:r>
              <a:rPr lang="en-US" sz="1600" dirty="0"/>
              <a:t>();</a:t>
            </a:r>
          </a:p>
          <a:p>
            <a:r>
              <a:rPr lang="en-US" sz="1600" dirty="0"/>
              <a:t>  </a:t>
            </a:r>
            <a:r>
              <a:rPr lang="en-US" sz="1600" dirty="0" smtClean="0"/>
              <a:t>}</a:t>
            </a:r>
            <a:endParaRPr lang="en-US" sz="1600" dirty="0"/>
          </a:p>
          <a:p>
            <a:r>
              <a:rPr lang="en-US" sz="1600" dirty="0" smtClean="0"/>
              <a:t>public </a:t>
            </a:r>
            <a:r>
              <a:rPr lang="en-US" sz="1600" dirty="0"/>
              <a:t>function </a:t>
            </a:r>
            <a:r>
              <a:rPr lang="en-US" sz="1600" dirty="0" err="1"/>
              <a:t>createApplication</a:t>
            </a:r>
            <a:r>
              <a:rPr lang="en-US" sz="1600" dirty="0"/>
              <a:t>()</a:t>
            </a:r>
          </a:p>
          <a:p>
            <a:r>
              <a:rPr lang="en-US" sz="1600" dirty="0"/>
              <a:t>  {</a:t>
            </a:r>
          </a:p>
          <a:p>
            <a:r>
              <a:rPr lang="en-US" sz="1600" dirty="0"/>
              <a:t>    $</a:t>
            </a:r>
            <a:r>
              <a:rPr lang="en-US" sz="1600" dirty="0" err="1"/>
              <a:t>unitTesting</a:t>
            </a:r>
            <a:r>
              <a:rPr lang="en-US" sz="1600" dirty="0"/>
              <a:t> = true;</a:t>
            </a:r>
          </a:p>
          <a:p>
            <a:r>
              <a:rPr lang="en-US" sz="1600" dirty="0" smtClean="0"/>
              <a:t>    $</a:t>
            </a:r>
            <a:r>
              <a:rPr lang="en-US" sz="1600" dirty="0" err="1"/>
              <a:t>testEnvironment</a:t>
            </a:r>
            <a:r>
              <a:rPr lang="en-US" sz="1600" dirty="0"/>
              <a:t> = 'testing</a:t>
            </a:r>
            <a:r>
              <a:rPr lang="en-US" sz="1600" dirty="0" smtClean="0"/>
              <a:t>';</a:t>
            </a:r>
            <a:endParaRPr lang="en-US" sz="1600" dirty="0"/>
          </a:p>
          <a:p>
            <a:r>
              <a:rPr lang="en-US" sz="1600" dirty="0"/>
              <a:t>    return require __DIR__.'/../../</a:t>
            </a:r>
            <a:r>
              <a:rPr lang="en-US" sz="1600" dirty="0" err="1"/>
              <a:t>start.php</a:t>
            </a:r>
            <a:r>
              <a:rPr lang="en-US" sz="1600" dirty="0"/>
              <a:t>';</a:t>
            </a:r>
          </a:p>
          <a:p>
            <a:r>
              <a:rPr lang="en-US" sz="1600" dirty="0"/>
              <a:t>  }</a:t>
            </a:r>
          </a:p>
          <a:p>
            <a:r>
              <a:rPr lang="en-US" sz="1600" dirty="0" smtClean="0"/>
              <a:t>private </a:t>
            </a:r>
            <a:r>
              <a:rPr lang="en-US" sz="1600" dirty="0"/>
              <a:t>function </a:t>
            </a:r>
            <a:r>
              <a:rPr lang="en-US" sz="1600" dirty="0" err="1"/>
              <a:t>prepareForTests</a:t>
            </a:r>
            <a:r>
              <a:rPr lang="en-US" sz="1600" dirty="0"/>
              <a:t>()</a:t>
            </a:r>
          </a:p>
          <a:p>
            <a:r>
              <a:rPr lang="en-US" sz="1600" dirty="0"/>
              <a:t>  {</a:t>
            </a:r>
          </a:p>
          <a:p>
            <a:r>
              <a:rPr lang="en-US" sz="1600" dirty="0"/>
              <a:t>    Artisan::call('migrate');</a:t>
            </a:r>
          </a:p>
          <a:p>
            <a:r>
              <a:rPr lang="en-US" sz="1600" dirty="0"/>
              <a:t>  }</a:t>
            </a:r>
          </a:p>
          <a:p>
            <a:r>
              <a:rPr lang="en-US" sz="1600" dirty="0"/>
              <a:t>}</a:t>
            </a:r>
            <a:endParaRPr lang="th-TH" sz="1600" dirty="0"/>
          </a:p>
        </p:txBody>
      </p:sp>
    </p:spTree>
    <p:extLst>
      <p:ext uri="{BB962C8B-B14F-4D97-AF65-F5344CB8AC3E}">
        <p14:creationId xmlns:p14="http://schemas.microsoft.com/office/powerpoint/2010/main" val="103553941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PHPUnit</a:t>
            </a:r>
            <a:r>
              <a:rPr lang="en-US" sz="4000" dirty="0">
                <a:solidFill>
                  <a:schemeClr val="accent2"/>
                </a:solidFill>
                <a:latin typeface="DB Helvethaica X 45 Li" panose="02000506090000020004" pitchFamily="2" charset="-34"/>
                <a:cs typeface="DB Helvethaica X 45 Li" panose="02000506090000020004" pitchFamily="2" charset="-34"/>
              </a:rPr>
              <a:t> Testing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229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77990" y="909642"/>
            <a:ext cx="11338302" cy="369332"/>
          </a:xfrm>
          <a:prstGeom prst="rect">
            <a:avLst/>
          </a:prstGeom>
        </p:spPr>
        <p:txBody>
          <a:bodyPr wrap="square">
            <a:spAutoFit/>
          </a:bodyPr>
          <a:lstStyle/>
          <a:p>
            <a:r>
              <a:rPr lang="en-US" sz="1800" dirty="0"/>
              <a:t>Testing the User Model</a:t>
            </a:r>
            <a:endParaRPr lang="th-TH" sz="1800" dirty="0"/>
          </a:p>
        </p:txBody>
      </p:sp>
      <p:sp>
        <p:nvSpPr>
          <p:cNvPr id="5" name="Rectangle 4"/>
          <p:cNvSpPr/>
          <p:nvPr/>
        </p:nvSpPr>
        <p:spPr>
          <a:xfrm>
            <a:off x="521835" y="1319516"/>
            <a:ext cx="11323032" cy="5016758"/>
          </a:xfrm>
          <a:prstGeom prst="rect">
            <a:avLst/>
          </a:prstGeom>
          <a:ln>
            <a:solidFill>
              <a:schemeClr val="bg1">
                <a:lumMod val="65000"/>
              </a:schemeClr>
            </a:solidFill>
          </a:ln>
        </p:spPr>
        <p:txBody>
          <a:bodyPr wrap="square">
            <a:spAutoFit/>
          </a:bodyPr>
          <a:lstStyle/>
          <a:p>
            <a:r>
              <a:rPr lang="th-TH" sz="1600" dirty="0"/>
              <a:t>/**</a:t>
            </a:r>
          </a:p>
          <a:p>
            <a:r>
              <a:rPr lang="th-TH" sz="1600" dirty="0"/>
              <a:t> * Username is required</a:t>
            </a:r>
          </a:p>
          <a:p>
            <a:r>
              <a:rPr lang="th-TH" sz="1600" dirty="0"/>
              <a:t> */</a:t>
            </a:r>
          </a:p>
          <a:p>
            <a:r>
              <a:rPr lang="th-TH" sz="1600" dirty="0"/>
              <a:t>public function testUsernameIsRequired()</a:t>
            </a:r>
          </a:p>
          <a:p>
            <a:r>
              <a:rPr lang="th-TH" sz="1600" dirty="0"/>
              <a:t>{</a:t>
            </a:r>
          </a:p>
          <a:p>
            <a:r>
              <a:rPr lang="th-TH" sz="1600" dirty="0"/>
              <a:t>  // Create a new User</a:t>
            </a:r>
          </a:p>
          <a:p>
            <a:r>
              <a:rPr lang="th-TH" sz="1600" dirty="0"/>
              <a:t>  $user = new User;</a:t>
            </a:r>
          </a:p>
          <a:p>
            <a:r>
              <a:rPr lang="th-TH" sz="1600" dirty="0"/>
              <a:t>  $user-&gt;email = "name@domain.com";</a:t>
            </a:r>
          </a:p>
          <a:p>
            <a:r>
              <a:rPr lang="th-TH" sz="1600" dirty="0"/>
              <a:t>  $user-&gt;password = "password";</a:t>
            </a:r>
          </a:p>
          <a:p>
            <a:r>
              <a:rPr lang="th-TH" sz="1600" dirty="0"/>
              <a:t>  $user-&gt;password_confirmation = "password";</a:t>
            </a:r>
          </a:p>
          <a:p>
            <a:r>
              <a:rPr lang="th-TH" sz="1600" dirty="0"/>
              <a:t> </a:t>
            </a:r>
          </a:p>
          <a:p>
            <a:r>
              <a:rPr lang="th-TH" sz="1600" dirty="0"/>
              <a:t>  // User should not save</a:t>
            </a:r>
          </a:p>
          <a:p>
            <a:r>
              <a:rPr lang="th-TH" sz="1600" dirty="0"/>
              <a:t>  $this-&gt;assertFalse($user-&gt;save</a:t>
            </a:r>
            <a:r>
              <a:rPr lang="th-TH" sz="1600" dirty="0" smtClean="0"/>
              <a:t>());</a:t>
            </a:r>
            <a:endParaRPr lang="th-TH" sz="1600" dirty="0"/>
          </a:p>
          <a:p>
            <a:r>
              <a:rPr lang="th-TH" sz="1600" dirty="0"/>
              <a:t>  // Save the errors</a:t>
            </a:r>
          </a:p>
          <a:p>
            <a:r>
              <a:rPr lang="th-TH" sz="1600" dirty="0"/>
              <a:t>  $errors = $user-&gt;errors()-&gt;all</a:t>
            </a:r>
            <a:r>
              <a:rPr lang="th-TH" sz="1600" dirty="0" smtClean="0"/>
              <a:t>();</a:t>
            </a:r>
            <a:endParaRPr lang="th-TH" sz="1600" dirty="0"/>
          </a:p>
          <a:p>
            <a:r>
              <a:rPr lang="th-TH" sz="1600" dirty="0"/>
              <a:t>  // There should be 1 error</a:t>
            </a:r>
          </a:p>
          <a:p>
            <a:r>
              <a:rPr lang="th-TH" sz="1600" dirty="0"/>
              <a:t>  $this-&gt;assertCount(1, $errors</a:t>
            </a:r>
            <a:r>
              <a:rPr lang="th-TH" sz="1600" dirty="0" smtClean="0"/>
              <a:t>);</a:t>
            </a:r>
            <a:endParaRPr lang="th-TH" sz="1600" dirty="0"/>
          </a:p>
          <a:p>
            <a:r>
              <a:rPr lang="th-TH" sz="1600" dirty="0"/>
              <a:t>  // The username error should be set</a:t>
            </a:r>
          </a:p>
          <a:p>
            <a:r>
              <a:rPr lang="th-TH" sz="1600" dirty="0"/>
              <a:t>  $this-&gt;assertEquals($errors[0], "The username field is required.");</a:t>
            </a:r>
          </a:p>
          <a:p>
            <a:r>
              <a:rPr lang="th-TH" sz="1600" dirty="0"/>
              <a:t>}</a:t>
            </a:r>
          </a:p>
        </p:txBody>
      </p:sp>
    </p:spTree>
    <p:extLst>
      <p:ext uri="{BB962C8B-B14F-4D97-AF65-F5344CB8AC3E}">
        <p14:creationId xmlns:p14="http://schemas.microsoft.com/office/powerpoint/2010/main" val="1173078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34767"/>
            <a:ext cx="11162392" cy="646331"/>
          </a:xfrm>
          <a:prstGeom prst="rect">
            <a:avLst/>
          </a:prstGeom>
          <a:noFill/>
        </p:spPr>
        <p:txBody>
          <a:bodyPr wrap="square" rtlCol="0">
            <a:spAutoFit/>
          </a:bodyPr>
          <a:lstStyle/>
          <a:p>
            <a:r>
              <a:rPr lang="th-TH" sz="3600" b="1" dirty="0" smtClean="0"/>
              <a:t>ทดสอบดูผลลัพธ์</a:t>
            </a:r>
            <a:endParaRPr lang="th-TH"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449" y="980400"/>
            <a:ext cx="7829550" cy="5257800"/>
          </a:xfrm>
          <a:prstGeom prst="rect">
            <a:avLst/>
          </a:prstGeom>
        </p:spPr>
      </p:pic>
    </p:spTree>
    <p:extLst>
      <p:ext uri="{BB962C8B-B14F-4D97-AF65-F5344CB8AC3E}">
        <p14:creationId xmlns:p14="http://schemas.microsoft.com/office/powerpoint/2010/main" val="63959612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2"/>
                </a:solidFill>
                <a:latin typeface="DB Helvethaica X 45 Li" panose="02000506090000020004" pitchFamily="2" charset="-34"/>
                <a:cs typeface="DB Helvethaica X 45 Li" panose="02000506090000020004" pitchFamily="2" charset="-34"/>
              </a:rPr>
              <a:t>Export an Eloquent Collection to a CSV with League CSV</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71657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Export an Eloquent Collection to a CSV with League CSV</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477990" y="909642"/>
            <a:ext cx="11338302" cy="646331"/>
          </a:xfrm>
          <a:prstGeom prst="rect">
            <a:avLst/>
          </a:prstGeom>
        </p:spPr>
        <p:txBody>
          <a:bodyPr wrap="square">
            <a:spAutoFit/>
          </a:bodyPr>
          <a:lstStyle/>
          <a:p>
            <a:r>
              <a:rPr lang="en-US" sz="1800" dirty="0"/>
              <a:t>League/CSV is a wonderfully simple wrapper around PHP's native CSV support, and it's simple to dump your </a:t>
            </a:r>
            <a:r>
              <a:rPr lang="en-US" sz="1800" dirty="0" err="1"/>
              <a:t>Laravel</a:t>
            </a:r>
            <a:r>
              <a:rPr lang="en-US" sz="1800" dirty="0"/>
              <a:t> Eloquent collection results out to CSV</a:t>
            </a:r>
            <a:r>
              <a:rPr lang="en-US" sz="1800" dirty="0" smtClean="0"/>
              <a:t>.</a:t>
            </a:r>
            <a:endParaRPr lang="en-US" sz="1800" dirty="0"/>
          </a:p>
          <a:p>
            <a:r>
              <a:rPr lang="en-US" sz="1800" dirty="0"/>
              <a:t>There's a ton more you can do with CSV, so go check out the docs, but here's a simple recipe to get started:</a:t>
            </a:r>
            <a:endParaRPr lang="th-TH" sz="1800" dirty="0"/>
          </a:p>
        </p:txBody>
      </p:sp>
      <p:sp>
        <p:nvSpPr>
          <p:cNvPr id="7" name="Rectangle 6"/>
          <p:cNvSpPr/>
          <p:nvPr/>
        </p:nvSpPr>
        <p:spPr>
          <a:xfrm>
            <a:off x="521607" y="1619148"/>
            <a:ext cx="11323260" cy="400110"/>
          </a:xfrm>
          <a:prstGeom prst="rect">
            <a:avLst/>
          </a:prstGeom>
          <a:ln>
            <a:solidFill>
              <a:schemeClr val="bg1">
                <a:lumMod val="65000"/>
              </a:schemeClr>
            </a:solidFill>
          </a:ln>
        </p:spPr>
        <p:txBody>
          <a:bodyPr wrap="square">
            <a:spAutoFit/>
          </a:bodyPr>
          <a:lstStyle/>
          <a:p>
            <a:r>
              <a:rPr lang="th-TH" sz="2000" dirty="0"/>
              <a:t>http://csv.thephpleague.com/</a:t>
            </a:r>
          </a:p>
        </p:txBody>
      </p:sp>
      <p:sp>
        <p:nvSpPr>
          <p:cNvPr id="10" name="Rectangle 9"/>
          <p:cNvSpPr/>
          <p:nvPr/>
        </p:nvSpPr>
        <p:spPr>
          <a:xfrm>
            <a:off x="521607" y="2050079"/>
            <a:ext cx="1596912" cy="523220"/>
          </a:xfrm>
          <a:prstGeom prst="rect">
            <a:avLst/>
          </a:prstGeom>
        </p:spPr>
        <p:txBody>
          <a:bodyPr wrap="none">
            <a:spAutoFit/>
          </a:bodyPr>
          <a:lstStyle/>
          <a:p>
            <a:r>
              <a:rPr lang="th-TH" dirty="0"/>
              <a:t>1. Install CSV</a:t>
            </a:r>
          </a:p>
        </p:txBody>
      </p:sp>
      <p:sp>
        <p:nvSpPr>
          <p:cNvPr id="11" name="Rectangle 10"/>
          <p:cNvSpPr/>
          <p:nvPr/>
        </p:nvSpPr>
        <p:spPr>
          <a:xfrm>
            <a:off x="521607" y="2573299"/>
            <a:ext cx="11323260" cy="400110"/>
          </a:xfrm>
          <a:prstGeom prst="rect">
            <a:avLst/>
          </a:prstGeom>
          <a:ln>
            <a:solidFill>
              <a:schemeClr val="bg1">
                <a:lumMod val="65000"/>
              </a:schemeClr>
            </a:solidFill>
          </a:ln>
        </p:spPr>
        <p:txBody>
          <a:bodyPr wrap="square">
            <a:spAutoFit/>
          </a:bodyPr>
          <a:lstStyle/>
          <a:p>
            <a:r>
              <a:rPr lang="th-TH" sz="2000" dirty="0"/>
              <a:t>$ composer require league/csv</a:t>
            </a:r>
          </a:p>
        </p:txBody>
      </p:sp>
      <p:sp>
        <p:nvSpPr>
          <p:cNvPr id="12" name="Rectangle 11"/>
          <p:cNvSpPr/>
          <p:nvPr/>
        </p:nvSpPr>
        <p:spPr>
          <a:xfrm>
            <a:off x="521607" y="3059825"/>
            <a:ext cx="1882247" cy="523220"/>
          </a:xfrm>
          <a:prstGeom prst="rect">
            <a:avLst/>
          </a:prstGeom>
        </p:spPr>
        <p:txBody>
          <a:bodyPr wrap="none">
            <a:spAutoFit/>
          </a:bodyPr>
          <a:lstStyle/>
          <a:p>
            <a:r>
              <a:rPr lang="th-TH" dirty="0"/>
              <a:t>2. Prep the data</a:t>
            </a:r>
          </a:p>
        </p:txBody>
      </p:sp>
      <p:sp>
        <p:nvSpPr>
          <p:cNvPr id="13" name="Rectangle 12"/>
          <p:cNvSpPr/>
          <p:nvPr/>
        </p:nvSpPr>
        <p:spPr>
          <a:xfrm>
            <a:off x="521607" y="3692428"/>
            <a:ext cx="11323260" cy="1631216"/>
          </a:xfrm>
          <a:prstGeom prst="rect">
            <a:avLst/>
          </a:prstGeom>
          <a:ln>
            <a:solidFill>
              <a:schemeClr val="bg1">
                <a:lumMod val="65000"/>
              </a:schemeClr>
            </a:solidFill>
          </a:ln>
        </p:spPr>
        <p:txBody>
          <a:bodyPr wrap="square">
            <a:spAutoFit/>
          </a:bodyPr>
          <a:lstStyle/>
          <a:p>
            <a:r>
              <a:rPr lang="en-US" sz="2000" dirty="0" smtClean="0"/>
              <a:t>// your controller </a:t>
            </a:r>
          </a:p>
          <a:p>
            <a:r>
              <a:rPr lang="en-US" sz="2000" dirty="0" smtClean="0"/>
              <a:t>public </a:t>
            </a:r>
            <a:r>
              <a:rPr lang="en-US" sz="2000" dirty="0"/>
              <a:t>function export()</a:t>
            </a:r>
          </a:p>
          <a:p>
            <a:r>
              <a:rPr lang="en-US" sz="2000" dirty="0"/>
              <a:t>    {</a:t>
            </a:r>
          </a:p>
          <a:p>
            <a:r>
              <a:rPr lang="en-US" sz="2000" dirty="0"/>
              <a:t>        $people = Person::all();</a:t>
            </a:r>
          </a:p>
          <a:p>
            <a:r>
              <a:rPr lang="en-US" sz="2000" dirty="0"/>
              <a:t>    }</a:t>
            </a:r>
            <a:endParaRPr lang="th-TH" sz="2000" dirty="0"/>
          </a:p>
        </p:txBody>
      </p:sp>
      <p:sp>
        <p:nvSpPr>
          <p:cNvPr id="14" name="Rectangle 13"/>
          <p:cNvSpPr/>
          <p:nvPr/>
        </p:nvSpPr>
        <p:spPr>
          <a:xfrm>
            <a:off x="521607" y="5822190"/>
            <a:ext cx="11294685" cy="369332"/>
          </a:xfrm>
          <a:prstGeom prst="rect">
            <a:avLst/>
          </a:prstGeom>
        </p:spPr>
        <p:txBody>
          <a:bodyPr wrap="square">
            <a:spAutoFit/>
          </a:bodyPr>
          <a:lstStyle/>
          <a:p>
            <a:r>
              <a:rPr lang="th-TH" sz="1800" dirty="0"/>
              <a:t>https://mattstauffer.co/blog/export-an-eloquent-collection-to-a-csv-with-league-csv</a:t>
            </a:r>
          </a:p>
        </p:txBody>
      </p:sp>
    </p:spTree>
    <p:extLst>
      <p:ext uri="{BB962C8B-B14F-4D97-AF65-F5344CB8AC3E}">
        <p14:creationId xmlns:p14="http://schemas.microsoft.com/office/powerpoint/2010/main" val="16006806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Export an Eloquent Collection to a CSV with League CSV</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42982"/>
            <a:ext cx="3650358" cy="523220"/>
          </a:xfrm>
          <a:prstGeom prst="rect">
            <a:avLst/>
          </a:prstGeom>
        </p:spPr>
        <p:txBody>
          <a:bodyPr wrap="none">
            <a:spAutoFit/>
          </a:bodyPr>
          <a:lstStyle/>
          <a:p>
            <a:r>
              <a:rPr lang="en-US" dirty="0"/>
              <a:t>3. Create the CSV file in memory</a:t>
            </a:r>
            <a:endParaRPr lang="th-TH" dirty="0"/>
          </a:p>
        </p:txBody>
      </p:sp>
      <p:sp>
        <p:nvSpPr>
          <p:cNvPr id="11" name="Rectangle 10"/>
          <p:cNvSpPr/>
          <p:nvPr/>
        </p:nvSpPr>
        <p:spPr>
          <a:xfrm>
            <a:off x="584199" y="1546027"/>
            <a:ext cx="11260667" cy="400110"/>
          </a:xfrm>
          <a:prstGeom prst="rect">
            <a:avLst/>
          </a:prstGeom>
          <a:ln>
            <a:solidFill>
              <a:schemeClr val="bg1">
                <a:lumMod val="65000"/>
              </a:schemeClr>
            </a:solidFill>
          </a:ln>
        </p:spPr>
        <p:txBody>
          <a:bodyPr wrap="square">
            <a:spAutoFit/>
          </a:bodyPr>
          <a:lstStyle/>
          <a:p>
            <a:r>
              <a:rPr lang="en-US" sz="2000" dirty="0"/>
              <a:t>$csv = \League\Csv\Writer::</a:t>
            </a:r>
            <a:r>
              <a:rPr lang="en-US" sz="2000" dirty="0" err="1"/>
              <a:t>createFromFileObject</a:t>
            </a:r>
            <a:r>
              <a:rPr lang="en-US" sz="2000" dirty="0"/>
              <a:t>(new \</a:t>
            </a:r>
            <a:r>
              <a:rPr lang="en-US" sz="2000" dirty="0" err="1"/>
              <a:t>SplTempFileObject</a:t>
            </a:r>
            <a:r>
              <a:rPr lang="en-US" sz="2000" dirty="0"/>
              <a:t>());</a:t>
            </a:r>
            <a:endParaRPr lang="th-TH" sz="2000" dirty="0"/>
          </a:p>
        </p:txBody>
      </p:sp>
      <p:sp>
        <p:nvSpPr>
          <p:cNvPr id="5" name="Rectangle 4"/>
          <p:cNvSpPr/>
          <p:nvPr/>
        </p:nvSpPr>
        <p:spPr>
          <a:xfrm>
            <a:off x="521607" y="2025962"/>
            <a:ext cx="2622834" cy="523220"/>
          </a:xfrm>
          <a:prstGeom prst="rect">
            <a:avLst/>
          </a:prstGeom>
        </p:spPr>
        <p:txBody>
          <a:bodyPr wrap="none">
            <a:spAutoFit/>
          </a:bodyPr>
          <a:lstStyle/>
          <a:p>
            <a:r>
              <a:rPr lang="th-TH" dirty="0"/>
              <a:t>4. Create your headers</a:t>
            </a:r>
          </a:p>
        </p:txBody>
      </p:sp>
      <p:sp>
        <p:nvSpPr>
          <p:cNvPr id="14" name="Rectangle 13"/>
          <p:cNvSpPr/>
          <p:nvPr/>
        </p:nvSpPr>
        <p:spPr>
          <a:xfrm>
            <a:off x="584199" y="2560541"/>
            <a:ext cx="11260667" cy="400110"/>
          </a:xfrm>
          <a:prstGeom prst="rect">
            <a:avLst/>
          </a:prstGeom>
          <a:ln>
            <a:solidFill>
              <a:schemeClr val="bg1">
                <a:lumMod val="65000"/>
              </a:schemeClr>
            </a:solidFill>
          </a:ln>
        </p:spPr>
        <p:txBody>
          <a:bodyPr wrap="square">
            <a:spAutoFit/>
          </a:bodyPr>
          <a:lstStyle/>
          <a:p>
            <a:r>
              <a:rPr lang="en-US" sz="2000" dirty="0"/>
              <a:t>$csv-&gt;</a:t>
            </a:r>
            <a:r>
              <a:rPr lang="en-US" sz="2000" dirty="0" err="1"/>
              <a:t>insertOne</a:t>
            </a:r>
            <a:r>
              <a:rPr lang="en-US" sz="2000" dirty="0"/>
              <a:t>(\Schema::</a:t>
            </a:r>
            <a:r>
              <a:rPr lang="en-US" sz="2000" dirty="0" err="1"/>
              <a:t>getColumnListing</a:t>
            </a:r>
            <a:r>
              <a:rPr lang="en-US" sz="2000" dirty="0"/>
              <a:t>('people'));</a:t>
            </a:r>
            <a:endParaRPr lang="th-TH" sz="2000" dirty="0"/>
          </a:p>
        </p:txBody>
      </p:sp>
      <p:sp>
        <p:nvSpPr>
          <p:cNvPr id="15" name="Rectangle 14"/>
          <p:cNvSpPr/>
          <p:nvPr/>
        </p:nvSpPr>
        <p:spPr>
          <a:xfrm>
            <a:off x="584199" y="3059825"/>
            <a:ext cx="2143536" cy="523220"/>
          </a:xfrm>
          <a:prstGeom prst="rect">
            <a:avLst/>
          </a:prstGeom>
        </p:spPr>
        <p:txBody>
          <a:bodyPr wrap="none">
            <a:spAutoFit/>
          </a:bodyPr>
          <a:lstStyle/>
          <a:p>
            <a:r>
              <a:rPr lang="th-TH" dirty="0"/>
              <a:t>5. Insert your rows</a:t>
            </a:r>
          </a:p>
        </p:txBody>
      </p:sp>
      <p:sp>
        <p:nvSpPr>
          <p:cNvPr id="16" name="Rectangle 15"/>
          <p:cNvSpPr/>
          <p:nvPr/>
        </p:nvSpPr>
        <p:spPr>
          <a:xfrm>
            <a:off x="584198" y="3737100"/>
            <a:ext cx="11260667" cy="1015663"/>
          </a:xfrm>
          <a:prstGeom prst="rect">
            <a:avLst/>
          </a:prstGeom>
          <a:ln>
            <a:solidFill>
              <a:schemeClr val="bg1">
                <a:lumMod val="65000"/>
              </a:schemeClr>
            </a:solidFill>
          </a:ln>
        </p:spPr>
        <p:txBody>
          <a:bodyPr wrap="square">
            <a:spAutoFit/>
          </a:bodyPr>
          <a:lstStyle/>
          <a:p>
            <a:r>
              <a:rPr lang="en-US" sz="2000" dirty="0" err="1"/>
              <a:t>foreach</a:t>
            </a:r>
            <a:r>
              <a:rPr lang="en-US" sz="2000" dirty="0"/>
              <a:t> ($people as $person) {</a:t>
            </a:r>
          </a:p>
          <a:p>
            <a:r>
              <a:rPr lang="en-US" sz="2000" dirty="0"/>
              <a:t>    $csv-&gt;</a:t>
            </a:r>
            <a:r>
              <a:rPr lang="en-US" sz="2000" dirty="0" err="1"/>
              <a:t>insertOne</a:t>
            </a:r>
            <a:r>
              <a:rPr lang="en-US" sz="2000" dirty="0"/>
              <a:t>($person-&gt;</a:t>
            </a:r>
            <a:r>
              <a:rPr lang="en-US" sz="2000" dirty="0" err="1"/>
              <a:t>toArray</a:t>
            </a:r>
            <a:r>
              <a:rPr lang="en-US" sz="2000" dirty="0"/>
              <a:t>());</a:t>
            </a:r>
          </a:p>
          <a:p>
            <a:r>
              <a:rPr lang="en-US" sz="2000" dirty="0"/>
              <a:t>}</a:t>
            </a:r>
            <a:endParaRPr lang="th-TH" sz="2000" dirty="0"/>
          </a:p>
        </p:txBody>
      </p:sp>
      <p:sp>
        <p:nvSpPr>
          <p:cNvPr id="17" name="Rectangle 16"/>
          <p:cNvSpPr/>
          <p:nvPr/>
        </p:nvSpPr>
        <p:spPr>
          <a:xfrm>
            <a:off x="584198" y="4841825"/>
            <a:ext cx="2549096" cy="523220"/>
          </a:xfrm>
          <a:prstGeom prst="rect">
            <a:avLst/>
          </a:prstGeom>
        </p:spPr>
        <p:txBody>
          <a:bodyPr wrap="none">
            <a:spAutoFit/>
          </a:bodyPr>
          <a:lstStyle/>
          <a:p>
            <a:r>
              <a:rPr lang="th-TH" dirty="0"/>
              <a:t>6. Output it to the user</a:t>
            </a:r>
          </a:p>
        </p:txBody>
      </p:sp>
      <p:sp>
        <p:nvSpPr>
          <p:cNvPr id="18" name="Rectangle 17"/>
          <p:cNvSpPr/>
          <p:nvPr/>
        </p:nvSpPr>
        <p:spPr>
          <a:xfrm>
            <a:off x="584198" y="5456229"/>
            <a:ext cx="11260667" cy="400110"/>
          </a:xfrm>
          <a:prstGeom prst="rect">
            <a:avLst/>
          </a:prstGeom>
          <a:ln>
            <a:solidFill>
              <a:schemeClr val="bg1">
                <a:lumMod val="65000"/>
              </a:schemeClr>
            </a:solidFill>
          </a:ln>
        </p:spPr>
        <p:txBody>
          <a:bodyPr wrap="square">
            <a:spAutoFit/>
          </a:bodyPr>
          <a:lstStyle/>
          <a:p>
            <a:r>
              <a:rPr lang="en-US" sz="2000" dirty="0"/>
              <a:t>$csv-&gt;output('people.csv');</a:t>
            </a:r>
            <a:endParaRPr lang="th-TH" sz="2000" dirty="0"/>
          </a:p>
        </p:txBody>
      </p:sp>
    </p:spTree>
    <p:extLst>
      <p:ext uri="{BB962C8B-B14F-4D97-AF65-F5344CB8AC3E}">
        <p14:creationId xmlns:p14="http://schemas.microsoft.com/office/powerpoint/2010/main" val="129882482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Export an Eloquent Collection to a CSV with League CSV</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42982"/>
            <a:ext cx="1385316" cy="523220"/>
          </a:xfrm>
          <a:prstGeom prst="rect">
            <a:avLst/>
          </a:prstGeom>
        </p:spPr>
        <p:txBody>
          <a:bodyPr wrap="none">
            <a:spAutoFit/>
          </a:bodyPr>
          <a:lstStyle/>
          <a:p>
            <a:r>
              <a:rPr lang="en-US" dirty="0"/>
              <a:t>Conclusion</a:t>
            </a:r>
            <a:endParaRPr lang="th-TH" dirty="0"/>
          </a:p>
        </p:txBody>
      </p:sp>
      <p:sp>
        <p:nvSpPr>
          <p:cNvPr id="11" name="Rectangle 10"/>
          <p:cNvSpPr/>
          <p:nvPr/>
        </p:nvSpPr>
        <p:spPr>
          <a:xfrm>
            <a:off x="584199" y="1546027"/>
            <a:ext cx="11260667" cy="4401205"/>
          </a:xfrm>
          <a:prstGeom prst="rect">
            <a:avLst/>
          </a:prstGeom>
          <a:ln>
            <a:solidFill>
              <a:schemeClr val="bg1">
                <a:lumMod val="65000"/>
              </a:schemeClr>
            </a:solidFill>
          </a:ln>
        </p:spPr>
        <p:txBody>
          <a:bodyPr wrap="square">
            <a:spAutoFit/>
          </a:bodyPr>
          <a:lstStyle/>
          <a:p>
            <a:r>
              <a:rPr lang="en-US" sz="2000" dirty="0"/>
              <a:t>public function export()</a:t>
            </a:r>
          </a:p>
          <a:p>
            <a:r>
              <a:rPr lang="en-US" sz="2000" dirty="0"/>
              <a:t>    {</a:t>
            </a:r>
          </a:p>
          <a:p>
            <a:r>
              <a:rPr lang="en-US" sz="2000" dirty="0"/>
              <a:t>        $people = Person::all();</a:t>
            </a:r>
          </a:p>
          <a:p>
            <a:endParaRPr lang="en-US" sz="2000" dirty="0"/>
          </a:p>
          <a:p>
            <a:r>
              <a:rPr lang="en-US" sz="2000" dirty="0"/>
              <a:t>        $csv = \League\Csv\Writer::</a:t>
            </a:r>
            <a:r>
              <a:rPr lang="en-US" sz="2000" dirty="0" err="1"/>
              <a:t>createFromFileObject</a:t>
            </a:r>
            <a:r>
              <a:rPr lang="en-US" sz="2000" dirty="0"/>
              <a:t>(new \</a:t>
            </a:r>
            <a:r>
              <a:rPr lang="en-US" sz="2000" dirty="0" err="1"/>
              <a:t>SplTempFileObject</a:t>
            </a:r>
            <a:r>
              <a:rPr lang="en-US" sz="2000" dirty="0"/>
              <a:t>());</a:t>
            </a:r>
          </a:p>
          <a:p>
            <a:endParaRPr lang="en-US" sz="2000" dirty="0"/>
          </a:p>
          <a:p>
            <a:r>
              <a:rPr lang="en-US" sz="2000" dirty="0"/>
              <a:t>        $csv-&gt;</a:t>
            </a:r>
            <a:r>
              <a:rPr lang="en-US" sz="2000" dirty="0" err="1"/>
              <a:t>insertOne</a:t>
            </a:r>
            <a:r>
              <a:rPr lang="en-US" sz="2000" dirty="0"/>
              <a:t>(\Schema::</a:t>
            </a:r>
            <a:r>
              <a:rPr lang="en-US" sz="2000" dirty="0" err="1"/>
              <a:t>getColumnListing</a:t>
            </a:r>
            <a:r>
              <a:rPr lang="en-US" sz="2000" dirty="0"/>
              <a:t>('people'));</a:t>
            </a:r>
          </a:p>
          <a:p>
            <a:endParaRPr lang="en-US" sz="2000" dirty="0"/>
          </a:p>
          <a:p>
            <a:r>
              <a:rPr lang="en-US" sz="2000" dirty="0"/>
              <a:t>        </a:t>
            </a:r>
            <a:r>
              <a:rPr lang="en-US" sz="2000" dirty="0" err="1"/>
              <a:t>foreach</a:t>
            </a:r>
            <a:r>
              <a:rPr lang="en-US" sz="2000" dirty="0"/>
              <a:t> ($people as $person) {</a:t>
            </a:r>
          </a:p>
          <a:p>
            <a:r>
              <a:rPr lang="en-US" sz="2000" dirty="0"/>
              <a:t>            $csv-&gt;</a:t>
            </a:r>
            <a:r>
              <a:rPr lang="en-US" sz="2000" dirty="0" err="1"/>
              <a:t>insertOne</a:t>
            </a:r>
            <a:r>
              <a:rPr lang="en-US" sz="2000" dirty="0"/>
              <a:t>($person-&gt;</a:t>
            </a:r>
            <a:r>
              <a:rPr lang="en-US" sz="2000" dirty="0" err="1"/>
              <a:t>toArray</a:t>
            </a:r>
            <a:r>
              <a:rPr lang="en-US" sz="2000" dirty="0"/>
              <a:t>());</a:t>
            </a:r>
          </a:p>
          <a:p>
            <a:r>
              <a:rPr lang="en-US" sz="2000" dirty="0"/>
              <a:t>        }</a:t>
            </a:r>
          </a:p>
          <a:p>
            <a:endParaRPr lang="en-US" sz="2000" dirty="0"/>
          </a:p>
          <a:p>
            <a:r>
              <a:rPr lang="en-US" sz="2000" dirty="0"/>
              <a:t>        $csv-&gt;output('people.csv');</a:t>
            </a:r>
          </a:p>
          <a:p>
            <a:r>
              <a:rPr lang="en-US" sz="2000" dirty="0"/>
              <a:t>    }</a:t>
            </a:r>
            <a:endParaRPr lang="th-TH" sz="2000" dirty="0"/>
          </a:p>
        </p:txBody>
      </p:sp>
    </p:spTree>
    <p:extLst>
      <p:ext uri="{BB962C8B-B14F-4D97-AF65-F5344CB8AC3E}">
        <p14:creationId xmlns:p14="http://schemas.microsoft.com/office/powerpoint/2010/main" val="151423090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Example Step by Step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147202"/>
            <a:ext cx="11323260" cy="2626277"/>
          </a:xfrm>
          <a:prstGeom prst="rect">
            <a:avLst/>
          </a:prstGeom>
        </p:spPr>
      </p:pic>
    </p:spTree>
    <p:extLst>
      <p:ext uri="{BB962C8B-B14F-4D97-AF65-F5344CB8AC3E}">
        <p14:creationId xmlns:p14="http://schemas.microsoft.com/office/powerpoint/2010/main" val="251637820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Example Step by Step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10" y="982214"/>
            <a:ext cx="10532533" cy="4973908"/>
          </a:xfrm>
          <a:prstGeom prst="rect">
            <a:avLst/>
          </a:prstGeom>
        </p:spPr>
      </p:pic>
    </p:spTree>
    <p:extLst>
      <p:ext uri="{BB962C8B-B14F-4D97-AF65-F5344CB8AC3E}">
        <p14:creationId xmlns:p14="http://schemas.microsoft.com/office/powerpoint/2010/main" val="66600120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9739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21607" y="984690"/>
            <a:ext cx="11323260" cy="4955203"/>
          </a:xfrm>
          <a:prstGeom prst="rect">
            <a:avLst/>
          </a:prstGeom>
          <a:ln>
            <a:noFill/>
          </a:ln>
        </p:spPr>
        <p:txBody>
          <a:bodyPr wrap="square">
            <a:spAutoFit/>
          </a:bodyPr>
          <a:lstStyle/>
          <a:p>
            <a:r>
              <a:rPr lang="th-TH" sz="3600" b="1" dirty="0"/>
              <a:t>Installation</a:t>
            </a:r>
          </a:p>
          <a:p>
            <a:r>
              <a:rPr lang="th-TH" dirty="0"/>
              <a:t>Require this package in your composer.json and update composer. This will download the package and PHPExcel of PHPOffice.</a:t>
            </a:r>
          </a:p>
          <a:p>
            <a:endParaRPr lang="th-TH" dirty="0"/>
          </a:p>
          <a:p>
            <a:r>
              <a:rPr lang="th-TH" dirty="0">
                <a:solidFill>
                  <a:srgbClr val="FF0000"/>
                </a:solidFill>
              </a:rPr>
              <a:t>"maatwebsite/excel": "~2.0.0"</a:t>
            </a:r>
          </a:p>
          <a:p>
            <a:r>
              <a:rPr lang="th-TH" dirty="0"/>
              <a:t>After updating composer, add the ServiceProvider to the providers array in config/app.php</a:t>
            </a:r>
          </a:p>
          <a:p>
            <a:endParaRPr lang="th-TH" dirty="0"/>
          </a:p>
          <a:p>
            <a:r>
              <a:rPr lang="th-TH" dirty="0">
                <a:solidFill>
                  <a:srgbClr val="FF0000"/>
                </a:solidFill>
              </a:rPr>
              <a:t>'Maatwebsite\Excel\ExcelServiceProvider',</a:t>
            </a:r>
          </a:p>
          <a:p>
            <a:r>
              <a:rPr lang="th-TH" dirty="0"/>
              <a:t>You can use the facade for shorter code. Add this to your aliases:</a:t>
            </a:r>
          </a:p>
          <a:p>
            <a:endParaRPr lang="th-TH" dirty="0"/>
          </a:p>
          <a:p>
            <a:r>
              <a:rPr lang="th-TH" dirty="0">
                <a:solidFill>
                  <a:srgbClr val="FF0000"/>
                </a:solidFill>
              </a:rPr>
              <a:t>'Excel' =&gt; 'Maatwebsite\Excel\Facades\Excel',</a:t>
            </a:r>
          </a:p>
        </p:txBody>
      </p:sp>
    </p:spTree>
    <p:extLst>
      <p:ext uri="{BB962C8B-B14F-4D97-AF65-F5344CB8AC3E}">
        <p14:creationId xmlns:p14="http://schemas.microsoft.com/office/powerpoint/2010/main" val="115652802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46" y="1065741"/>
            <a:ext cx="9937221" cy="4865527"/>
          </a:xfrm>
          <a:prstGeom prst="rect">
            <a:avLst/>
          </a:prstGeom>
        </p:spPr>
      </p:pic>
    </p:spTree>
    <p:extLst>
      <p:ext uri="{BB962C8B-B14F-4D97-AF65-F5344CB8AC3E}">
        <p14:creationId xmlns:p14="http://schemas.microsoft.com/office/powerpoint/2010/main" val="261734435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239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134" y="929705"/>
            <a:ext cx="7670800" cy="5038952"/>
          </a:xfrm>
          <a:prstGeom prst="rect">
            <a:avLst/>
          </a:prstGeom>
        </p:spPr>
      </p:pic>
    </p:spTree>
    <p:extLst>
      <p:ext uri="{BB962C8B-B14F-4D97-AF65-F5344CB8AC3E}">
        <p14:creationId xmlns:p14="http://schemas.microsoft.com/office/powerpoint/2010/main" val="37060354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34767"/>
            <a:ext cx="11162392" cy="646331"/>
          </a:xfrm>
          <a:prstGeom prst="rect">
            <a:avLst/>
          </a:prstGeom>
          <a:noFill/>
        </p:spPr>
        <p:txBody>
          <a:bodyPr wrap="square" rtlCol="0">
            <a:spAutoFit/>
          </a:bodyPr>
          <a:lstStyle/>
          <a:p>
            <a:r>
              <a:rPr lang="en-US" sz="3600" b="1" dirty="0" err="1" smtClean="0"/>
              <a:t>Interapp</a:t>
            </a:r>
            <a:r>
              <a:rPr lang="en-US" sz="3600" b="1" dirty="0" smtClean="0"/>
              <a:t> site structure</a:t>
            </a:r>
            <a:endParaRPr lang="th-TH" sz="3600" dirty="0"/>
          </a:p>
        </p:txBody>
      </p:sp>
      <p:sp>
        <p:nvSpPr>
          <p:cNvPr id="7" name="Flowchart: Internal Storage 6"/>
          <p:cNvSpPr/>
          <p:nvPr/>
        </p:nvSpPr>
        <p:spPr>
          <a:xfrm>
            <a:off x="732443" y="3201344"/>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Home</a:t>
            </a:r>
            <a:endParaRPr lang="th-TH" dirty="0">
              <a:solidFill>
                <a:schemeClr val="tx1"/>
              </a:solidFill>
            </a:endParaRPr>
          </a:p>
        </p:txBody>
      </p:sp>
      <p:sp>
        <p:nvSpPr>
          <p:cNvPr id="11" name="Flowchart: Internal Storage 10"/>
          <p:cNvSpPr/>
          <p:nvPr/>
        </p:nvSpPr>
        <p:spPr>
          <a:xfrm>
            <a:off x="2548461" y="3201344"/>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About us</a:t>
            </a:r>
            <a:endParaRPr lang="th-TH" dirty="0">
              <a:solidFill>
                <a:schemeClr val="tx1"/>
              </a:solidFill>
            </a:endParaRPr>
          </a:p>
        </p:txBody>
      </p:sp>
      <p:sp>
        <p:nvSpPr>
          <p:cNvPr id="12" name="Flowchart: Internal Storage 11"/>
          <p:cNvSpPr/>
          <p:nvPr/>
        </p:nvSpPr>
        <p:spPr>
          <a:xfrm>
            <a:off x="4370063" y="3189905"/>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Services</a:t>
            </a:r>
            <a:endParaRPr lang="th-TH" dirty="0">
              <a:solidFill>
                <a:schemeClr val="tx1"/>
              </a:solidFill>
            </a:endParaRPr>
          </a:p>
        </p:txBody>
      </p:sp>
      <p:sp>
        <p:nvSpPr>
          <p:cNvPr id="13" name="Flowchart: Internal Storage 12"/>
          <p:cNvSpPr/>
          <p:nvPr/>
        </p:nvSpPr>
        <p:spPr>
          <a:xfrm>
            <a:off x="6211370" y="3201344"/>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Portfolio</a:t>
            </a:r>
            <a:endParaRPr lang="th-TH" dirty="0">
              <a:solidFill>
                <a:schemeClr val="tx1"/>
              </a:solidFill>
            </a:endParaRPr>
          </a:p>
        </p:txBody>
      </p:sp>
      <p:sp>
        <p:nvSpPr>
          <p:cNvPr id="14" name="Flowchart: Internal Storage 13"/>
          <p:cNvSpPr/>
          <p:nvPr/>
        </p:nvSpPr>
        <p:spPr>
          <a:xfrm>
            <a:off x="8052677" y="3201344"/>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Blog</a:t>
            </a:r>
            <a:endParaRPr lang="th-TH" dirty="0">
              <a:solidFill>
                <a:schemeClr val="tx1"/>
              </a:solidFill>
            </a:endParaRPr>
          </a:p>
        </p:txBody>
      </p:sp>
      <p:sp>
        <p:nvSpPr>
          <p:cNvPr id="15" name="Flowchart: Internal Storage 14"/>
          <p:cNvSpPr/>
          <p:nvPr/>
        </p:nvSpPr>
        <p:spPr>
          <a:xfrm>
            <a:off x="9915034" y="3161771"/>
            <a:ext cx="1485937" cy="1554256"/>
          </a:xfrm>
          <a:prstGeom prst="flowChartInternalStorag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Contact</a:t>
            </a:r>
            <a:endParaRPr lang="th-TH" dirty="0">
              <a:solidFill>
                <a:schemeClr val="tx1"/>
              </a:solidFill>
            </a:endParaRPr>
          </a:p>
        </p:txBody>
      </p:sp>
      <p:sp>
        <p:nvSpPr>
          <p:cNvPr id="16" name="Rectangle 15"/>
          <p:cNvSpPr/>
          <p:nvPr/>
        </p:nvSpPr>
        <p:spPr>
          <a:xfrm>
            <a:off x="4526665" y="1801673"/>
            <a:ext cx="3080084" cy="589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interapp</a:t>
            </a:r>
            <a:endParaRPr lang="th-TH" dirty="0">
              <a:solidFill>
                <a:schemeClr val="tx1"/>
              </a:solidFill>
            </a:endParaRPr>
          </a:p>
        </p:txBody>
      </p:sp>
      <p:cxnSp>
        <p:nvCxnSpPr>
          <p:cNvPr id="18" name="Elbow Connector 17"/>
          <p:cNvCxnSpPr>
            <a:stCxn id="7" idx="0"/>
            <a:endCxn id="15" idx="0"/>
          </p:cNvCxnSpPr>
          <p:nvPr/>
        </p:nvCxnSpPr>
        <p:spPr>
          <a:xfrm rot="5400000" flipH="1" flipV="1">
            <a:off x="6046921" y="-1409737"/>
            <a:ext cx="39573" cy="9182591"/>
          </a:xfrm>
          <a:prstGeom prst="bentConnector3">
            <a:avLst>
              <a:gd name="adj1" fmla="val 677667"/>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2"/>
          </p:cNvCxnSpPr>
          <p:nvPr/>
        </p:nvCxnSpPr>
        <p:spPr>
          <a:xfrm>
            <a:off x="6066707" y="2391220"/>
            <a:ext cx="0" cy="54448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0"/>
          </p:cNvCxnSpPr>
          <p:nvPr/>
        </p:nvCxnSpPr>
        <p:spPr>
          <a:xfrm flipH="1" flipV="1">
            <a:off x="3291429" y="2935705"/>
            <a:ext cx="1" cy="26563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flipH="1" flipV="1">
            <a:off x="5113031" y="2935705"/>
            <a:ext cx="1" cy="25420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0"/>
          </p:cNvCxnSpPr>
          <p:nvPr/>
        </p:nvCxnSpPr>
        <p:spPr>
          <a:xfrm flipH="1" flipV="1">
            <a:off x="6954338" y="2935705"/>
            <a:ext cx="1" cy="26563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flipV="1">
            <a:off x="8795645" y="2952754"/>
            <a:ext cx="1" cy="24859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577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900263"/>
            <a:ext cx="5117193" cy="50957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982214"/>
            <a:ext cx="4175038" cy="5013802"/>
          </a:xfrm>
          <a:prstGeom prst="rect">
            <a:avLst/>
          </a:prstGeom>
        </p:spPr>
      </p:pic>
    </p:spTree>
    <p:extLst>
      <p:ext uri="{BB962C8B-B14F-4D97-AF65-F5344CB8AC3E}">
        <p14:creationId xmlns:p14="http://schemas.microsoft.com/office/powerpoint/2010/main" val="181227368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119717"/>
            <a:ext cx="5676900" cy="20955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200" y="982214"/>
            <a:ext cx="5555192" cy="4870857"/>
          </a:xfrm>
          <a:prstGeom prst="rect">
            <a:avLst/>
          </a:prstGeom>
        </p:spPr>
      </p:pic>
      <p:sp>
        <p:nvSpPr>
          <p:cNvPr id="11" name="Rectangle 10"/>
          <p:cNvSpPr/>
          <p:nvPr/>
        </p:nvSpPr>
        <p:spPr>
          <a:xfrm>
            <a:off x="521607" y="3647849"/>
            <a:ext cx="5676900" cy="1631216"/>
          </a:xfrm>
          <a:prstGeom prst="rect">
            <a:avLst/>
          </a:prstGeom>
          <a:ln>
            <a:solidFill>
              <a:schemeClr val="bg1">
                <a:lumMod val="50000"/>
              </a:schemeClr>
            </a:solidFill>
          </a:ln>
        </p:spPr>
        <p:txBody>
          <a:bodyPr wrap="square">
            <a:spAutoFit/>
          </a:bodyPr>
          <a:lstStyle/>
          <a:p>
            <a:r>
              <a:rPr lang="th-TH" sz="2000" dirty="0"/>
              <a:t>Excel::create('Laravel Excel', function($</a:t>
            </a:r>
            <a:r>
              <a:rPr lang="th-TH" sz="2000" dirty="0" smtClean="0"/>
              <a:t>excel) {</a:t>
            </a:r>
          </a:p>
          <a:p>
            <a:r>
              <a:rPr lang="th-TH" sz="2000" dirty="0"/>
              <a:t> </a:t>
            </a:r>
            <a:r>
              <a:rPr lang="th-TH" sz="2000" dirty="0" smtClean="0"/>
              <a:t>      $excel-&gt;sheet('Excel sheet', function($sheet) {</a:t>
            </a:r>
          </a:p>
          <a:p>
            <a:r>
              <a:rPr lang="th-TH" sz="2000" dirty="0" smtClean="0">
                <a:solidFill>
                  <a:srgbClr val="FF0000"/>
                </a:solidFill>
              </a:rPr>
              <a:t>               $</a:t>
            </a:r>
            <a:r>
              <a:rPr lang="th-TH" sz="2000" dirty="0">
                <a:solidFill>
                  <a:srgbClr val="FF0000"/>
                </a:solidFill>
              </a:rPr>
              <a:t>sheet-&gt;setOrientation</a:t>
            </a:r>
            <a:r>
              <a:rPr lang="th-TH" sz="2000" dirty="0" smtClean="0">
                <a:solidFill>
                  <a:srgbClr val="FF0000"/>
                </a:solidFill>
              </a:rPr>
              <a:t>('</a:t>
            </a:r>
            <a:r>
              <a:rPr lang="en-US" sz="2000" dirty="0">
                <a:solidFill>
                  <a:srgbClr val="FF0000"/>
                </a:solidFill>
              </a:rPr>
              <a:t>landscape</a:t>
            </a:r>
            <a:r>
              <a:rPr lang="th-TH" sz="2000" dirty="0" smtClean="0">
                <a:solidFill>
                  <a:srgbClr val="FF0000"/>
                </a:solidFill>
              </a:rPr>
              <a:t>');</a:t>
            </a:r>
            <a:endParaRPr lang="th-TH" sz="2000" dirty="0">
              <a:solidFill>
                <a:srgbClr val="FF0000"/>
              </a:solidFill>
            </a:endParaRPr>
          </a:p>
          <a:p>
            <a:r>
              <a:rPr lang="th-TH" sz="2000" dirty="0" smtClean="0"/>
              <a:t>       });</a:t>
            </a:r>
            <a:endParaRPr lang="th-TH" sz="2000" dirty="0"/>
          </a:p>
          <a:p>
            <a:r>
              <a:rPr lang="th-TH" sz="2000" dirty="0" smtClean="0"/>
              <a:t>})-&gt;</a:t>
            </a:r>
            <a:r>
              <a:rPr lang="th-TH" sz="2000" dirty="0"/>
              <a:t>export('xls');</a:t>
            </a:r>
          </a:p>
        </p:txBody>
      </p:sp>
    </p:spTree>
    <p:extLst>
      <p:ext uri="{BB962C8B-B14F-4D97-AF65-F5344CB8AC3E}">
        <p14:creationId xmlns:p14="http://schemas.microsoft.com/office/powerpoint/2010/main" val="252366588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3387466" cy="523220"/>
          </a:xfrm>
          <a:prstGeom prst="rect">
            <a:avLst/>
          </a:prstGeom>
        </p:spPr>
        <p:txBody>
          <a:bodyPr wrap="none">
            <a:spAutoFit/>
          </a:bodyPr>
          <a:lstStyle/>
          <a:p>
            <a:r>
              <a:rPr lang="th-TH" dirty="0"/>
              <a:t>Creating a sheet from an array</a:t>
            </a:r>
          </a:p>
        </p:txBody>
      </p:sp>
      <p:sp>
        <p:nvSpPr>
          <p:cNvPr id="12" name="Rectangle 11"/>
          <p:cNvSpPr/>
          <p:nvPr/>
        </p:nvSpPr>
        <p:spPr>
          <a:xfrm>
            <a:off x="601133" y="1657831"/>
            <a:ext cx="11243733" cy="3785652"/>
          </a:xfrm>
          <a:prstGeom prst="rect">
            <a:avLst/>
          </a:prstGeom>
          <a:ln>
            <a:solidFill>
              <a:schemeClr val="bg1">
                <a:lumMod val="50000"/>
              </a:schemeClr>
            </a:solidFill>
          </a:ln>
        </p:spPr>
        <p:txBody>
          <a:bodyPr wrap="square">
            <a:spAutoFit/>
          </a:bodyPr>
          <a:lstStyle/>
          <a:p>
            <a:r>
              <a:rPr lang="th-TH" sz="2000" dirty="0"/>
              <a:t>Excel::create('Filename', function($excel) {</a:t>
            </a:r>
          </a:p>
          <a:p>
            <a:endParaRPr lang="th-TH" sz="2000" dirty="0"/>
          </a:p>
          <a:p>
            <a:r>
              <a:rPr lang="th-TH" sz="2000" dirty="0"/>
              <a:t>    $excel-&gt;sheet('Sheetname', function($sheet) {</a:t>
            </a:r>
          </a:p>
          <a:p>
            <a:endParaRPr lang="th-TH" sz="2000" dirty="0"/>
          </a:p>
          <a:p>
            <a:r>
              <a:rPr lang="th-TH" sz="2000" dirty="0"/>
              <a:t>        </a:t>
            </a:r>
            <a:r>
              <a:rPr lang="th-TH" sz="2000" dirty="0">
                <a:solidFill>
                  <a:srgbClr val="FF0000"/>
                </a:solidFill>
              </a:rPr>
              <a:t>$sheet-&gt;fromArray(array(</a:t>
            </a:r>
          </a:p>
          <a:p>
            <a:r>
              <a:rPr lang="th-TH" sz="2000" dirty="0">
                <a:solidFill>
                  <a:srgbClr val="FF0000"/>
                </a:solidFill>
              </a:rPr>
              <a:t>            array('data1', 'data2'),</a:t>
            </a:r>
          </a:p>
          <a:p>
            <a:r>
              <a:rPr lang="th-TH" sz="2000" dirty="0">
                <a:solidFill>
                  <a:srgbClr val="FF0000"/>
                </a:solidFill>
              </a:rPr>
              <a:t>            array('data3', 'data4')</a:t>
            </a:r>
          </a:p>
          <a:p>
            <a:r>
              <a:rPr lang="th-TH" sz="2000" dirty="0">
                <a:solidFill>
                  <a:srgbClr val="FF0000"/>
                </a:solidFill>
              </a:rPr>
              <a:t>        ));</a:t>
            </a:r>
          </a:p>
          <a:p>
            <a:endParaRPr lang="th-TH" sz="2000" dirty="0"/>
          </a:p>
          <a:p>
            <a:r>
              <a:rPr lang="th-TH" sz="2000" dirty="0"/>
              <a:t>    });</a:t>
            </a:r>
          </a:p>
          <a:p>
            <a:endParaRPr lang="th-TH" sz="2000" dirty="0"/>
          </a:p>
          <a:p>
            <a:r>
              <a:rPr lang="th-TH" sz="2000" dirty="0"/>
              <a:t>})-&gt;export('xls');</a:t>
            </a:r>
          </a:p>
        </p:txBody>
      </p:sp>
    </p:spTree>
    <p:extLst>
      <p:ext uri="{BB962C8B-B14F-4D97-AF65-F5344CB8AC3E}">
        <p14:creationId xmlns:p14="http://schemas.microsoft.com/office/powerpoint/2010/main" val="29587306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3387466" cy="523220"/>
          </a:xfrm>
          <a:prstGeom prst="rect">
            <a:avLst/>
          </a:prstGeom>
        </p:spPr>
        <p:txBody>
          <a:bodyPr wrap="none">
            <a:spAutoFit/>
          </a:bodyPr>
          <a:lstStyle/>
          <a:p>
            <a:r>
              <a:rPr lang="th-TH" dirty="0"/>
              <a:t>Creating a sheet from an array</a:t>
            </a:r>
          </a:p>
        </p:txBody>
      </p:sp>
      <p:sp>
        <p:nvSpPr>
          <p:cNvPr id="12" name="Rectangle 11"/>
          <p:cNvSpPr/>
          <p:nvPr/>
        </p:nvSpPr>
        <p:spPr>
          <a:xfrm>
            <a:off x="601133" y="1657831"/>
            <a:ext cx="11243733" cy="3785652"/>
          </a:xfrm>
          <a:prstGeom prst="rect">
            <a:avLst/>
          </a:prstGeom>
          <a:ln>
            <a:solidFill>
              <a:schemeClr val="bg1">
                <a:lumMod val="50000"/>
              </a:schemeClr>
            </a:solidFill>
          </a:ln>
        </p:spPr>
        <p:txBody>
          <a:bodyPr wrap="square">
            <a:spAutoFit/>
          </a:bodyPr>
          <a:lstStyle/>
          <a:p>
            <a:r>
              <a:rPr lang="th-TH" sz="2000" dirty="0" smtClean="0"/>
              <a:t>Excel::create('Filename', function($excel) {</a:t>
            </a:r>
          </a:p>
          <a:p>
            <a:endParaRPr lang="th-TH" sz="2000" dirty="0" smtClean="0"/>
          </a:p>
          <a:p>
            <a:r>
              <a:rPr lang="th-TH" sz="2000" dirty="0" smtClean="0"/>
              <a:t>    $excel-&gt;sheet('Sheetname', function($sheet) {</a:t>
            </a:r>
          </a:p>
          <a:p>
            <a:endParaRPr lang="th-TH" sz="2000" dirty="0" smtClean="0"/>
          </a:p>
          <a:p>
            <a:r>
              <a:rPr lang="th-TH" sz="2000" dirty="0" smtClean="0"/>
              <a:t>        </a:t>
            </a:r>
            <a:r>
              <a:rPr lang="en-US" sz="2000" dirty="0">
                <a:solidFill>
                  <a:srgbClr val="FF0000"/>
                </a:solidFill>
              </a:rPr>
              <a:t>$sheet-&gt;with(array(</a:t>
            </a:r>
          </a:p>
          <a:p>
            <a:r>
              <a:rPr lang="en-US" sz="2000" dirty="0">
                <a:solidFill>
                  <a:srgbClr val="FF0000"/>
                </a:solidFill>
              </a:rPr>
              <a:t>    </a:t>
            </a:r>
            <a:r>
              <a:rPr lang="en-US" sz="2000" dirty="0" smtClean="0">
                <a:solidFill>
                  <a:srgbClr val="FF0000"/>
                </a:solidFill>
              </a:rPr>
              <a:t>         array</a:t>
            </a:r>
            <a:r>
              <a:rPr lang="en-US" sz="2000" dirty="0">
                <a:solidFill>
                  <a:srgbClr val="FF0000"/>
                </a:solidFill>
              </a:rPr>
              <a:t>('data1', 'data2'),</a:t>
            </a:r>
          </a:p>
          <a:p>
            <a:r>
              <a:rPr lang="en-US" sz="2000" dirty="0">
                <a:solidFill>
                  <a:srgbClr val="FF0000"/>
                </a:solidFill>
              </a:rPr>
              <a:t>    </a:t>
            </a:r>
            <a:r>
              <a:rPr lang="en-US" sz="2000" dirty="0" smtClean="0">
                <a:solidFill>
                  <a:srgbClr val="FF0000"/>
                </a:solidFill>
              </a:rPr>
              <a:t>         array</a:t>
            </a:r>
            <a:r>
              <a:rPr lang="en-US" sz="2000" dirty="0">
                <a:solidFill>
                  <a:srgbClr val="FF0000"/>
                </a:solidFill>
              </a:rPr>
              <a:t>('data3', 'data4')</a:t>
            </a:r>
          </a:p>
          <a:p>
            <a:r>
              <a:rPr lang="en-US" sz="2000" dirty="0" smtClean="0">
                <a:solidFill>
                  <a:srgbClr val="FF0000"/>
                </a:solidFill>
              </a:rPr>
              <a:t>        ));</a:t>
            </a:r>
            <a:endParaRPr lang="en-US" sz="2000" dirty="0" smtClean="0"/>
          </a:p>
          <a:p>
            <a:endParaRPr lang="en-US" sz="2000" dirty="0"/>
          </a:p>
          <a:p>
            <a:r>
              <a:rPr lang="th-TH" sz="2000" dirty="0" smtClean="0"/>
              <a:t>    });</a:t>
            </a:r>
          </a:p>
          <a:p>
            <a:endParaRPr lang="th-TH" sz="2000" dirty="0" smtClean="0"/>
          </a:p>
          <a:p>
            <a:r>
              <a:rPr lang="th-TH" sz="2000" dirty="0" smtClean="0"/>
              <a:t>})-&gt;export('xls');</a:t>
            </a:r>
            <a:endParaRPr lang="th-TH" sz="2000" dirty="0"/>
          </a:p>
        </p:txBody>
      </p:sp>
    </p:spTree>
    <p:extLst>
      <p:ext uri="{BB962C8B-B14F-4D97-AF65-F5344CB8AC3E}">
        <p14:creationId xmlns:p14="http://schemas.microsoft.com/office/powerpoint/2010/main" val="188653541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6776214" cy="523220"/>
          </a:xfrm>
          <a:prstGeom prst="rect">
            <a:avLst/>
          </a:prstGeom>
        </p:spPr>
        <p:txBody>
          <a:bodyPr wrap="none">
            <a:spAutoFit/>
          </a:bodyPr>
          <a:lstStyle/>
          <a:p>
            <a:r>
              <a:rPr lang="en-US" dirty="0"/>
              <a:t>If you want to pass variables inside the closure, use use($data)</a:t>
            </a:r>
            <a:endParaRPr lang="th-TH" dirty="0"/>
          </a:p>
        </p:txBody>
      </p:sp>
      <p:sp>
        <p:nvSpPr>
          <p:cNvPr id="12" name="Rectangle 11"/>
          <p:cNvSpPr/>
          <p:nvPr/>
        </p:nvSpPr>
        <p:spPr>
          <a:xfrm>
            <a:off x="601133" y="1657831"/>
            <a:ext cx="11243733" cy="4401205"/>
          </a:xfrm>
          <a:prstGeom prst="rect">
            <a:avLst/>
          </a:prstGeom>
          <a:ln>
            <a:solidFill>
              <a:schemeClr val="bg1">
                <a:lumMod val="50000"/>
              </a:schemeClr>
            </a:solidFill>
          </a:ln>
        </p:spPr>
        <p:txBody>
          <a:bodyPr wrap="square">
            <a:spAutoFit/>
          </a:bodyPr>
          <a:lstStyle/>
          <a:p>
            <a:r>
              <a:rPr lang="en-US" sz="2000" dirty="0"/>
              <a:t>$data = array(</a:t>
            </a:r>
          </a:p>
          <a:p>
            <a:r>
              <a:rPr lang="en-US" sz="2000" dirty="0"/>
              <a:t>    array('data1', 'data2'),</a:t>
            </a:r>
          </a:p>
          <a:p>
            <a:r>
              <a:rPr lang="en-US" sz="2000" dirty="0"/>
              <a:t>    array('data3', 'data4')</a:t>
            </a:r>
          </a:p>
          <a:p>
            <a:r>
              <a:rPr lang="en-US" sz="2000" dirty="0"/>
              <a:t>);</a:t>
            </a:r>
          </a:p>
          <a:p>
            <a:endParaRPr lang="en-US" sz="2000" dirty="0"/>
          </a:p>
          <a:p>
            <a:r>
              <a:rPr lang="en-US" sz="2000" dirty="0"/>
              <a:t>Excel::create('Filename', function($excel) </a:t>
            </a:r>
            <a:r>
              <a:rPr lang="en-US" sz="2000" dirty="0">
                <a:solidFill>
                  <a:srgbClr val="FF0000"/>
                </a:solidFill>
              </a:rPr>
              <a:t>use($data)</a:t>
            </a:r>
            <a:r>
              <a:rPr lang="en-US" sz="2000" dirty="0"/>
              <a:t> {</a:t>
            </a:r>
          </a:p>
          <a:p>
            <a:endParaRPr lang="en-US" sz="2000" dirty="0"/>
          </a:p>
          <a:p>
            <a:r>
              <a:rPr lang="en-US" sz="2000" dirty="0"/>
              <a:t>    $excel-&gt;sheet('</a:t>
            </a:r>
            <a:r>
              <a:rPr lang="en-US" sz="2000" dirty="0" err="1"/>
              <a:t>Sheetname</a:t>
            </a:r>
            <a:r>
              <a:rPr lang="en-US" sz="2000" dirty="0"/>
              <a:t>', function($sheet) use($data) {</a:t>
            </a:r>
          </a:p>
          <a:p>
            <a:endParaRPr lang="en-US" sz="2000" dirty="0"/>
          </a:p>
          <a:p>
            <a:r>
              <a:rPr lang="en-US" sz="2000" dirty="0"/>
              <a:t>        $sheet-&gt;</a:t>
            </a:r>
            <a:r>
              <a:rPr lang="en-US" sz="2000" dirty="0" err="1"/>
              <a:t>fromArray</a:t>
            </a:r>
            <a:r>
              <a:rPr lang="en-US" sz="2000" dirty="0"/>
              <a:t>($data);</a:t>
            </a:r>
          </a:p>
          <a:p>
            <a:endParaRPr lang="en-US" sz="2000" dirty="0"/>
          </a:p>
          <a:p>
            <a:r>
              <a:rPr lang="en-US" sz="2000" dirty="0"/>
              <a:t>    });</a:t>
            </a:r>
          </a:p>
          <a:p>
            <a:endParaRPr lang="en-US" sz="2000" dirty="0"/>
          </a:p>
          <a:p>
            <a:r>
              <a:rPr lang="en-US" sz="2000" dirty="0"/>
              <a:t>})-&gt;export('</a:t>
            </a:r>
            <a:r>
              <a:rPr lang="en-US" sz="2000" dirty="0" err="1"/>
              <a:t>xls</a:t>
            </a:r>
            <a:r>
              <a:rPr lang="en-US" sz="2000" dirty="0"/>
              <a:t>');</a:t>
            </a:r>
            <a:endParaRPr lang="th-TH" sz="2000" dirty="0"/>
          </a:p>
        </p:txBody>
      </p:sp>
    </p:spTree>
    <p:extLst>
      <p:ext uri="{BB962C8B-B14F-4D97-AF65-F5344CB8AC3E}">
        <p14:creationId xmlns:p14="http://schemas.microsoft.com/office/powerpoint/2010/main" val="118224200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858201" cy="523220"/>
          </a:xfrm>
          <a:prstGeom prst="rect">
            <a:avLst/>
          </a:prstGeom>
        </p:spPr>
        <p:txBody>
          <a:bodyPr wrap="none">
            <a:spAutoFit/>
          </a:bodyPr>
          <a:lstStyle/>
          <a:p>
            <a:r>
              <a:rPr lang="en-US" dirty="0"/>
              <a:t>Eloquent model</a:t>
            </a:r>
            <a:endParaRPr lang="th-TH" dirty="0"/>
          </a:p>
        </p:txBody>
      </p:sp>
      <p:sp>
        <p:nvSpPr>
          <p:cNvPr id="12" name="Rectangle 11"/>
          <p:cNvSpPr/>
          <p:nvPr/>
        </p:nvSpPr>
        <p:spPr>
          <a:xfrm>
            <a:off x="601133" y="1657831"/>
            <a:ext cx="11243733" cy="3170099"/>
          </a:xfrm>
          <a:prstGeom prst="rect">
            <a:avLst/>
          </a:prstGeom>
          <a:ln>
            <a:solidFill>
              <a:schemeClr val="bg1">
                <a:lumMod val="50000"/>
              </a:schemeClr>
            </a:solidFill>
          </a:ln>
        </p:spPr>
        <p:txBody>
          <a:bodyPr wrap="square">
            <a:spAutoFit/>
          </a:bodyPr>
          <a:lstStyle/>
          <a:p>
            <a:r>
              <a:rPr lang="en-US" sz="2000" dirty="0"/>
              <a:t>Excel::create('</a:t>
            </a:r>
            <a:r>
              <a:rPr lang="en-US" sz="2000" dirty="0" err="1"/>
              <a:t>Laravel</a:t>
            </a:r>
            <a:r>
              <a:rPr lang="en-US" sz="2000" dirty="0"/>
              <a:t> Excel', function($excel) {</a:t>
            </a:r>
          </a:p>
          <a:p>
            <a:endParaRPr lang="en-US" sz="2000" dirty="0"/>
          </a:p>
          <a:p>
            <a:r>
              <a:rPr lang="en-US" sz="2000" dirty="0"/>
              <a:t>    $excel-&gt;sheet('Excel sheet', function($sheet) {</a:t>
            </a:r>
          </a:p>
          <a:p>
            <a:r>
              <a:rPr lang="en-US" sz="2000" dirty="0"/>
              <a:t>        $sheet-&gt;</a:t>
            </a:r>
            <a:r>
              <a:rPr lang="en-US" sz="2000" dirty="0" err="1"/>
              <a:t>setOrientation</a:t>
            </a:r>
            <a:r>
              <a:rPr lang="en-US" sz="2000" dirty="0"/>
              <a:t>('landscape');</a:t>
            </a:r>
          </a:p>
          <a:p>
            <a:endParaRPr lang="en-US" sz="2000" dirty="0"/>
          </a:p>
          <a:p>
            <a:r>
              <a:rPr lang="en-US" sz="2000" dirty="0"/>
              <a:t>         $sheet-&gt;</a:t>
            </a:r>
            <a:r>
              <a:rPr lang="en-US" sz="2000" dirty="0" err="1">
                <a:solidFill>
                  <a:srgbClr val="FF0000"/>
                </a:solidFill>
              </a:rPr>
              <a:t>fromModel</a:t>
            </a:r>
            <a:r>
              <a:rPr lang="en-US" sz="2000" dirty="0"/>
              <a:t>(User::all());</a:t>
            </a:r>
          </a:p>
          <a:p>
            <a:endParaRPr lang="en-US" sz="2000" dirty="0"/>
          </a:p>
          <a:p>
            <a:r>
              <a:rPr lang="en-US" sz="2000" dirty="0"/>
              <a:t>    });</a:t>
            </a:r>
          </a:p>
          <a:p>
            <a:endParaRPr lang="en-US" sz="2000" dirty="0"/>
          </a:p>
          <a:p>
            <a:r>
              <a:rPr lang="en-US" sz="2000" dirty="0"/>
              <a:t>})-&gt;export('</a:t>
            </a:r>
            <a:r>
              <a:rPr lang="en-US" sz="2000" dirty="0" err="1"/>
              <a:t>xls</a:t>
            </a:r>
            <a:r>
              <a:rPr lang="en-US" sz="2000" dirty="0"/>
              <a:t>');</a:t>
            </a:r>
            <a:endParaRPr lang="th-TH"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862" y="3818279"/>
            <a:ext cx="9058275" cy="2171700"/>
          </a:xfrm>
          <a:prstGeom prst="rect">
            <a:avLst/>
          </a:prstGeom>
        </p:spPr>
      </p:pic>
    </p:spTree>
    <p:extLst>
      <p:ext uri="{BB962C8B-B14F-4D97-AF65-F5344CB8AC3E}">
        <p14:creationId xmlns:p14="http://schemas.microsoft.com/office/powerpoint/2010/main" val="358818716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Laravel Excel v2.0.0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891865" cy="523220"/>
          </a:xfrm>
          <a:prstGeom prst="rect">
            <a:avLst/>
          </a:prstGeom>
        </p:spPr>
        <p:txBody>
          <a:bodyPr wrap="none">
            <a:spAutoFit/>
          </a:bodyPr>
          <a:lstStyle/>
          <a:p>
            <a:r>
              <a:rPr lang="en-US" dirty="0" smtClean="0"/>
              <a:t>Set background</a:t>
            </a:r>
            <a:endParaRPr lang="th-TH" dirty="0"/>
          </a:p>
        </p:txBody>
      </p:sp>
      <p:sp>
        <p:nvSpPr>
          <p:cNvPr id="12" name="Rectangle 11"/>
          <p:cNvSpPr/>
          <p:nvPr/>
        </p:nvSpPr>
        <p:spPr>
          <a:xfrm>
            <a:off x="601133" y="1657831"/>
            <a:ext cx="11243733" cy="4093428"/>
          </a:xfrm>
          <a:prstGeom prst="rect">
            <a:avLst/>
          </a:prstGeom>
          <a:ln>
            <a:solidFill>
              <a:schemeClr val="bg1">
                <a:lumMod val="50000"/>
              </a:schemeClr>
            </a:solidFill>
          </a:ln>
        </p:spPr>
        <p:txBody>
          <a:bodyPr wrap="square">
            <a:spAutoFit/>
          </a:bodyPr>
          <a:lstStyle/>
          <a:p>
            <a:r>
              <a:rPr lang="en-US" sz="2000" dirty="0"/>
              <a:t>Excel::create('</a:t>
            </a:r>
            <a:r>
              <a:rPr lang="en-US" sz="2000" dirty="0" err="1"/>
              <a:t>Laravel</a:t>
            </a:r>
            <a:r>
              <a:rPr lang="en-US" sz="2000" dirty="0"/>
              <a:t> Excel', function($excel) {</a:t>
            </a:r>
          </a:p>
          <a:p>
            <a:endParaRPr lang="en-US" sz="2000" dirty="0"/>
          </a:p>
          <a:p>
            <a:r>
              <a:rPr lang="en-US" sz="2000" dirty="0"/>
              <a:t>    $excel-&gt;sheet('Excel sheet', function($sheet) {</a:t>
            </a:r>
          </a:p>
          <a:p>
            <a:r>
              <a:rPr lang="en-US" sz="2000" dirty="0"/>
              <a:t>        $sheet-&gt;</a:t>
            </a:r>
            <a:r>
              <a:rPr lang="en-US" sz="2000" dirty="0" err="1"/>
              <a:t>setOrientation</a:t>
            </a:r>
            <a:r>
              <a:rPr lang="en-US" sz="2000" dirty="0"/>
              <a:t>('landscape');</a:t>
            </a:r>
          </a:p>
          <a:p>
            <a:r>
              <a:rPr lang="en-US" sz="2000" dirty="0"/>
              <a:t>         $sheet-&gt;</a:t>
            </a:r>
            <a:r>
              <a:rPr lang="en-US" sz="2000" dirty="0" err="1"/>
              <a:t>fromModel</a:t>
            </a:r>
            <a:r>
              <a:rPr lang="en-US" sz="2000" dirty="0"/>
              <a:t>(User::all());</a:t>
            </a:r>
          </a:p>
          <a:p>
            <a:endParaRPr lang="en-US" sz="2000" dirty="0"/>
          </a:p>
          <a:p>
            <a:r>
              <a:rPr lang="en-US" sz="2000" dirty="0"/>
              <a:t>         $sheet-&gt;row(1, function($row) {</a:t>
            </a:r>
          </a:p>
          <a:p>
            <a:r>
              <a:rPr lang="en-US" sz="2000" dirty="0"/>
              <a:t>	</a:t>
            </a:r>
            <a:r>
              <a:rPr lang="en-US" sz="2000" dirty="0">
                <a:solidFill>
                  <a:srgbClr val="FF0000"/>
                </a:solidFill>
              </a:rPr>
              <a:t>    $row-&gt;</a:t>
            </a:r>
            <a:r>
              <a:rPr lang="en-US" sz="2000" dirty="0" err="1">
                <a:solidFill>
                  <a:srgbClr val="FF0000"/>
                </a:solidFill>
              </a:rPr>
              <a:t>setBackground</a:t>
            </a:r>
            <a:r>
              <a:rPr lang="en-US" sz="2000" dirty="0">
                <a:solidFill>
                  <a:srgbClr val="FF0000"/>
                </a:solidFill>
              </a:rPr>
              <a:t>('#CC6633');</a:t>
            </a:r>
          </a:p>
          <a:p>
            <a:r>
              <a:rPr lang="en-US" sz="2000" dirty="0" smtClean="0"/>
              <a:t>         });</a:t>
            </a:r>
            <a:endParaRPr lang="en-US" sz="2000" dirty="0"/>
          </a:p>
          <a:p>
            <a:endParaRPr lang="en-US" sz="2000" dirty="0"/>
          </a:p>
          <a:p>
            <a:r>
              <a:rPr lang="en-US" sz="2000" dirty="0"/>
              <a:t>    });</a:t>
            </a:r>
          </a:p>
          <a:p>
            <a:endParaRPr lang="en-US" sz="2000" dirty="0"/>
          </a:p>
          <a:p>
            <a:r>
              <a:rPr lang="en-US" sz="2000" dirty="0"/>
              <a:t>})-&gt;export('</a:t>
            </a:r>
            <a:r>
              <a:rPr lang="en-US" sz="2000" dirty="0" err="1"/>
              <a:t>xls</a:t>
            </a:r>
            <a:r>
              <a:rPr lang="en-US" sz="2000" dirty="0"/>
              <a:t>');</a:t>
            </a:r>
            <a:endParaRPr lang="th-TH"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242891"/>
            <a:ext cx="8206846" cy="1800875"/>
          </a:xfrm>
          <a:prstGeom prst="rect">
            <a:avLst/>
          </a:prstGeom>
        </p:spPr>
      </p:pic>
    </p:spTree>
    <p:extLst>
      <p:ext uri="{BB962C8B-B14F-4D97-AF65-F5344CB8AC3E}">
        <p14:creationId xmlns:p14="http://schemas.microsoft.com/office/powerpoint/2010/main" val="408795948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2"/>
                </a:solidFill>
                <a:latin typeface="DB Helvethaica X 45 Li" panose="02000506090000020004" pitchFamily="2" charset="-34"/>
                <a:cs typeface="DB Helvethaica X 45 Li" panose="02000506090000020004" pitchFamily="2" charset="-34"/>
              </a:rPr>
              <a:t>CREATE PDF (USE DOMPDF)</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937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CREATE PDF (USE DOMPDF)</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42982"/>
            <a:ext cx="816249" cy="523220"/>
          </a:xfrm>
          <a:prstGeom prst="rect">
            <a:avLst/>
          </a:prstGeom>
        </p:spPr>
        <p:txBody>
          <a:bodyPr wrap="none">
            <a:spAutoFit/>
          </a:bodyPr>
          <a:lstStyle/>
          <a:p>
            <a:r>
              <a:rPr lang="en-US" dirty="0" smtClean="0"/>
              <a:t>Setup</a:t>
            </a:r>
            <a:endParaRPr lang="th-TH" dirty="0"/>
          </a:p>
        </p:txBody>
      </p:sp>
      <p:sp>
        <p:nvSpPr>
          <p:cNvPr id="11" name="Rectangle 10"/>
          <p:cNvSpPr/>
          <p:nvPr/>
        </p:nvSpPr>
        <p:spPr>
          <a:xfrm>
            <a:off x="584200" y="2131874"/>
            <a:ext cx="11260667" cy="400110"/>
          </a:xfrm>
          <a:prstGeom prst="rect">
            <a:avLst/>
          </a:prstGeom>
          <a:ln>
            <a:solidFill>
              <a:schemeClr val="bg1">
                <a:lumMod val="65000"/>
              </a:schemeClr>
            </a:solidFill>
          </a:ln>
        </p:spPr>
        <p:txBody>
          <a:bodyPr wrap="square">
            <a:spAutoFit/>
          </a:bodyPr>
          <a:lstStyle/>
          <a:p>
            <a:r>
              <a:rPr lang="en-US" sz="2000" dirty="0"/>
              <a:t>"</a:t>
            </a:r>
            <a:r>
              <a:rPr lang="en-US" sz="2000" dirty="0" err="1"/>
              <a:t>barryvdh</a:t>
            </a:r>
            <a:r>
              <a:rPr lang="en-US" sz="2000" dirty="0"/>
              <a:t>/</a:t>
            </a:r>
            <a:r>
              <a:rPr lang="en-US" sz="2000" dirty="0" err="1"/>
              <a:t>laravel-dompdf</a:t>
            </a:r>
            <a:r>
              <a:rPr lang="en-US" sz="2000" dirty="0"/>
              <a:t>": "0.5.*"</a:t>
            </a:r>
            <a:endParaRPr lang="th-TH" sz="2000" dirty="0"/>
          </a:p>
        </p:txBody>
      </p:sp>
      <p:sp>
        <p:nvSpPr>
          <p:cNvPr id="5" name="Rectangle 4"/>
          <p:cNvSpPr/>
          <p:nvPr/>
        </p:nvSpPr>
        <p:spPr>
          <a:xfrm>
            <a:off x="521607" y="1579367"/>
            <a:ext cx="11204726" cy="400110"/>
          </a:xfrm>
          <a:prstGeom prst="rect">
            <a:avLst/>
          </a:prstGeom>
        </p:spPr>
        <p:txBody>
          <a:bodyPr wrap="square">
            <a:spAutoFit/>
          </a:bodyPr>
          <a:lstStyle/>
          <a:p>
            <a:r>
              <a:rPr lang="th-TH" sz="2000" dirty="0"/>
              <a:t>Require this package in your composer.json and update composer. This will download the package and the dompdf + fontlib libraries also.</a:t>
            </a:r>
          </a:p>
        </p:txBody>
      </p:sp>
      <p:sp>
        <p:nvSpPr>
          <p:cNvPr id="12" name="Rectangle 11"/>
          <p:cNvSpPr/>
          <p:nvPr/>
        </p:nvSpPr>
        <p:spPr>
          <a:xfrm>
            <a:off x="612170" y="2755651"/>
            <a:ext cx="11204726" cy="400110"/>
          </a:xfrm>
          <a:prstGeom prst="rect">
            <a:avLst/>
          </a:prstGeom>
        </p:spPr>
        <p:txBody>
          <a:bodyPr wrap="square">
            <a:spAutoFit/>
          </a:bodyPr>
          <a:lstStyle/>
          <a:p>
            <a:r>
              <a:rPr lang="en-US" sz="2000" dirty="0"/>
              <a:t>After updating composer, add the </a:t>
            </a:r>
            <a:r>
              <a:rPr lang="en-US" sz="2000" dirty="0" err="1"/>
              <a:t>ServiceProvider</a:t>
            </a:r>
            <a:r>
              <a:rPr lang="en-US" sz="2000" dirty="0"/>
              <a:t> to the providers array in </a:t>
            </a:r>
            <a:r>
              <a:rPr lang="en-US" sz="2000" dirty="0" err="1"/>
              <a:t>config</a:t>
            </a:r>
            <a:r>
              <a:rPr lang="en-US" sz="2000" dirty="0"/>
              <a:t>/</a:t>
            </a:r>
            <a:r>
              <a:rPr lang="en-US" sz="2000" dirty="0" err="1"/>
              <a:t>app.php</a:t>
            </a:r>
            <a:endParaRPr lang="th-TH" sz="2000" dirty="0"/>
          </a:p>
        </p:txBody>
      </p:sp>
      <p:sp>
        <p:nvSpPr>
          <p:cNvPr id="13" name="Rectangle 12"/>
          <p:cNvSpPr/>
          <p:nvPr/>
        </p:nvSpPr>
        <p:spPr>
          <a:xfrm>
            <a:off x="584200" y="3308532"/>
            <a:ext cx="11260667" cy="400110"/>
          </a:xfrm>
          <a:prstGeom prst="rect">
            <a:avLst/>
          </a:prstGeom>
          <a:ln>
            <a:solidFill>
              <a:schemeClr val="bg1">
                <a:lumMod val="65000"/>
              </a:schemeClr>
            </a:solidFill>
          </a:ln>
        </p:spPr>
        <p:txBody>
          <a:bodyPr wrap="square">
            <a:spAutoFit/>
          </a:bodyPr>
          <a:lstStyle/>
          <a:p>
            <a:r>
              <a:rPr lang="en-US" sz="2000" dirty="0"/>
              <a:t>'</a:t>
            </a:r>
            <a:r>
              <a:rPr lang="en-US" sz="2000" dirty="0" err="1"/>
              <a:t>Barryvdh</a:t>
            </a:r>
            <a:r>
              <a:rPr lang="en-US" sz="2000" dirty="0"/>
              <a:t>\</a:t>
            </a:r>
            <a:r>
              <a:rPr lang="en-US" sz="2000" dirty="0" err="1"/>
              <a:t>DomPDF</a:t>
            </a:r>
            <a:r>
              <a:rPr lang="en-US" sz="2000" dirty="0"/>
              <a:t>\</a:t>
            </a:r>
            <a:r>
              <a:rPr lang="en-US" sz="2000" dirty="0" err="1"/>
              <a:t>ServiceProvider</a:t>
            </a:r>
            <a:r>
              <a:rPr lang="en-US" sz="2000" dirty="0"/>
              <a:t>',</a:t>
            </a:r>
            <a:endParaRPr lang="th-TH" sz="2000" dirty="0"/>
          </a:p>
        </p:txBody>
      </p:sp>
      <p:sp>
        <p:nvSpPr>
          <p:cNvPr id="15" name="Rectangle 14"/>
          <p:cNvSpPr/>
          <p:nvPr/>
        </p:nvSpPr>
        <p:spPr>
          <a:xfrm>
            <a:off x="619427" y="3921537"/>
            <a:ext cx="11204726" cy="400110"/>
          </a:xfrm>
          <a:prstGeom prst="rect">
            <a:avLst/>
          </a:prstGeom>
        </p:spPr>
        <p:txBody>
          <a:bodyPr wrap="square">
            <a:spAutoFit/>
          </a:bodyPr>
          <a:lstStyle/>
          <a:p>
            <a:r>
              <a:rPr lang="en-US" sz="2000" dirty="0"/>
              <a:t>You can optionally use the facade for shorter code. Add this to your facades:</a:t>
            </a:r>
            <a:endParaRPr lang="th-TH" sz="2000" dirty="0"/>
          </a:p>
        </p:txBody>
      </p:sp>
      <p:sp>
        <p:nvSpPr>
          <p:cNvPr id="16" name="Rectangle 15"/>
          <p:cNvSpPr/>
          <p:nvPr/>
        </p:nvSpPr>
        <p:spPr>
          <a:xfrm>
            <a:off x="619427" y="4400042"/>
            <a:ext cx="11260667" cy="400110"/>
          </a:xfrm>
          <a:prstGeom prst="rect">
            <a:avLst/>
          </a:prstGeom>
          <a:ln>
            <a:solidFill>
              <a:schemeClr val="bg1">
                <a:lumMod val="65000"/>
              </a:schemeClr>
            </a:solidFill>
          </a:ln>
        </p:spPr>
        <p:txBody>
          <a:bodyPr wrap="square">
            <a:spAutoFit/>
          </a:bodyPr>
          <a:lstStyle/>
          <a:p>
            <a:r>
              <a:rPr lang="en-US" sz="2000" dirty="0"/>
              <a:t>'PDF' =&gt; '</a:t>
            </a:r>
            <a:r>
              <a:rPr lang="en-US" sz="2000" dirty="0" err="1"/>
              <a:t>Barryvdh</a:t>
            </a:r>
            <a:r>
              <a:rPr lang="en-US" sz="2000" dirty="0"/>
              <a:t>\</a:t>
            </a:r>
            <a:r>
              <a:rPr lang="en-US" sz="2000" dirty="0" err="1"/>
              <a:t>DomPDF</a:t>
            </a:r>
            <a:r>
              <a:rPr lang="en-US" sz="2000" dirty="0"/>
              <a:t>\Facade',</a:t>
            </a:r>
            <a:endParaRPr lang="th-TH" sz="2000" dirty="0"/>
          </a:p>
        </p:txBody>
      </p:sp>
      <p:sp>
        <p:nvSpPr>
          <p:cNvPr id="17" name="Rectangle 16"/>
          <p:cNvSpPr/>
          <p:nvPr/>
        </p:nvSpPr>
        <p:spPr>
          <a:xfrm>
            <a:off x="584200" y="5013047"/>
            <a:ext cx="11204726" cy="707886"/>
          </a:xfrm>
          <a:prstGeom prst="rect">
            <a:avLst/>
          </a:prstGeom>
        </p:spPr>
        <p:txBody>
          <a:bodyPr wrap="square">
            <a:spAutoFit/>
          </a:bodyPr>
          <a:lstStyle/>
          <a:p>
            <a:r>
              <a:rPr lang="en-US" sz="2000" dirty="0" smtClean="0"/>
              <a:t>You can create a new DOMPDF instance and load a HTML string, file or view name. You can save it to a file, or stream (show in browser) or download.</a:t>
            </a:r>
            <a:endParaRPr lang="th-TH" sz="2000" dirty="0"/>
          </a:p>
        </p:txBody>
      </p:sp>
      <p:sp>
        <p:nvSpPr>
          <p:cNvPr id="18" name="Rectangle 17"/>
          <p:cNvSpPr/>
          <p:nvPr/>
        </p:nvSpPr>
        <p:spPr>
          <a:xfrm>
            <a:off x="612170" y="5933828"/>
            <a:ext cx="4476297" cy="369332"/>
          </a:xfrm>
          <a:prstGeom prst="rect">
            <a:avLst/>
          </a:prstGeom>
        </p:spPr>
        <p:txBody>
          <a:bodyPr wrap="square">
            <a:spAutoFit/>
          </a:bodyPr>
          <a:lstStyle/>
          <a:p>
            <a:r>
              <a:rPr lang="th-TH" sz="1800" dirty="0"/>
              <a:t>https://github.com/barryvdh/laravel-dompdf</a:t>
            </a:r>
          </a:p>
        </p:txBody>
      </p:sp>
      <p:sp>
        <p:nvSpPr>
          <p:cNvPr id="19" name="Rectangle 18"/>
          <p:cNvSpPr/>
          <p:nvPr/>
        </p:nvSpPr>
        <p:spPr>
          <a:xfrm>
            <a:off x="5748867" y="5917895"/>
            <a:ext cx="6096000" cy="338554"/>
          </a:xfrm>
          <a:prstGeom prst="rect">
            <a:avLst/>
          </a:prstGeom>
        </p:spPr>
        <p:txBody>
          <a:bodyPr>
            <a:spAutoFit/>
          </a:bodyPr>
          <a:lstStyle/>
          <a:p>
            <a:pPr algn="r"/>
            <a:r>
              <a:rPr lang="th-TH" sz="1600" dirty="0"/>
              <a:t>https://imron02.wordpress.com/2014/06/08/laravel-4-create-pdf-use-dompdf/</a:t>
            </a:r>
          </a:p>
        </p:txBody>
      </p:sp>
    </p:spTree>
    <p:extLst>
      <p:ext uri="{BB962C8B-B14F-4D97-AF65-F5344CB8AC3E}">
        <p14:creationId xmlns:p14="http://schemas.microsoft.com/office/powerpoint/2010/main" val="406347734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CREATE PDF (USE DOMPDF)</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249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521607" y="942982"/>
            <a:ext cx="606256" cy="523220"/>
          </a:xfrm>
          <a:prstGeom prst="rect">
            <a:avLst/>
          </a:prstGeom>
        </p:spPr>
        <p:txBody>
          <a:bodyPr wrap="none">
            <a:spAutoFit/>
          </a:bodyPr>
          <a:lstStyle/>
          <a:p>
            <a:r>
              <a:rPr lang="en-US" dirty="0" smtClean="0"/>
              <a:t>Use</a:t>
            </a:r>
            <a:endParaRPr lang="th-TH" dirty="0"/>
          </a:p>
        </p:txBody>
      </p:sp>
      <p:sp>
        <p:nvSpPr>
          <p:cNvPr id="11" name="Rectangle 10"/>
          <p:cNvSpPr/>
          <p:nvPr/>
        </p:nvSpPr>
        <p:spPr>
          <a:xfrm>
            <a:off x="584200" y="1573011"/>
            <a:ext cx="11260667" cy="1015663"/>
          </a:xfrm>
          <a:prstGeom prst="rect">
            <a:avLst/>
          </a:prstGeom>
          <a:ln>
            <a:solidFill>
              <a:schemeClr val="bg1">
                <a:lumMod val="65000"/>
              </a:schemeClr>
            </a:solidFill>
          </a:ln>
        </p:spPr>
        <p:txBody>
          <a:bodyPr wrap="square">
            <a:spAutoFit/>
          </a:bodyPr>
          <a:lstStyle/>
          <a:p>
            <a:r>
              <a:rPr lang="en-US" sz="2000" dirty="0"/>
              <a:t>$pdf = App::make('</a:t>
            </a:r>
            <a:r>
              <a:rPr lang="en-US" sz="2000" dirty="0" err="1"/>
              <a:t>dompdf</a:t>
            </a:r>
            <a:r>
              <a:rPr lang="en-US" sz="2000" dirty="0"/>
              <a:t>'); //Note: in 0.6.x this will be '</a:t>
            </a:r>
            <a:r>
              <a:rPr lang="en-US" sz="2000" dirty="0" err="1"/>
              <a:t>dompdf.wrapper</a:t>
            </a:r>
            <a:r>
              <a:rPr lang="en-US" sz="2000" dirty="0"/>
              <a:t>'</a:t>
            </a:r>
          </a:p>
          <a:p>
            <a:r>
              <a:rPr lang="en-US" sz="2000" dirty="0"/>
              <a:t>$pdf-&gt;</a:t>
            </a:r>
            <a:r>
              <a:rPr lang="en-US" sz="2000" dirty="0" err="1"/>
              <a:t>loadHTML</a:t>
            </a:r>
            <a:r>
              <a:rPr lang="en-US" sz="2000" dirty="0"/>
              <a:t>('&lt;h1&gt;Test&lt;/h1&gt;');</a:t>
            </a:r>
          </a:p>
          <a:p>
            <a:r>
              <a:rPr lang="en-US" sz="2000" dirty="0"/>
              <a:t>return $pdf-&gt;stream();</a:t>
            </a:r>
            <a:endParaRPr lang="th-TH" sz="2000" dirty="0"/>
          </a:p>
        </p:txBody>
      </p:sp>
      <p:sp>
        <p:nvSpPr>
          <p:cNvPr id="12" name="Rectangle 11"/>
          <p:cNvSpPr/>
          <p:nvPr/>
        </p:nvSpPr>
        <p:spPr>
          <a:xfrm>
            <a:off x="612170" y="2755651"/>
            <a:ext cx="11204726" cy="400110"/>
          </a:xfrm>
          <a:prstGeom prst="rect">
            <a:avLst/>
          </a:prstGeom>
        </p:spPr>
        <p:txBody>
          <a:bodyPr wrap="square">
            <a:spAutoFit/>
          </a:bodyPr>
          <a:lstStyle/>
          <a:p>
            <a:r>
              <a:rPr lang="en-US" sz="2000" dirty="0"/>
              <a:t>Or use the facade:</a:t>
            </a:r>
            <a:endParaRPr lang="th-TH" sz="2000" dirty="0"/>
          </a:p>
        </p:txBody>
      </p:sp>
      <p:sp>
        <p:nvSpPr>
          <p:cNvPr id="13" name="Rectangle 12"/>
          <p:cNvSpPr/>
          <p:nvPr/>
        </p:nvSpPr>
        <p:spPr>
          <a:xfrm>
            <a:off x="584200" y="3308532"/>
            <a:ext cx="11260667" cy="707886"/>
          </a:xfrm>
          <a:prstGeom prst="rect">
            <a:avLst/>
          </a:prstGeom>
          <a:ln>
            <a:solidFill>
              <a:schemeClr val="bg1">
                <a:lumMod val="65000"/>
              </a:schemeClr>
            </a:solidFill>
          </a:ln>
        </p:spPr>
        <p:txBody>
          <a:bodyPr wrap="square">
            <a:spAutoFit/>
          </a:bodyPr>
          <a:lstStyle/>
          <a:p>
            <a:r>
              <a:rPr lang="en-US" sz="2000" dirty="0"/>
              <a:t>$pdf = PDF::</a:t>
            </a:r>
            <a:r>
              <a:rPr lang="en-US" sz="2000" dirty="0" err="1"/>
              <a:t>loadView</a:t>
            </a:r>
            <a:r>
              <a:rPr lang="en-US" sz="2000" dirty="0"/>
              <a:t>('</a:t>
            </a:r>
            <a:r>
              <a:rPr lang="en-US" sz="2000" dirty="0" err="1"/>
              <a:t>pdf.invoice</a:t>
            </a:r>
            <a:r>
              <a:rPr lang="en-US" sz="2000" dirty="0"/>
              <a:t>', $data);</a:t>
            </a:r>
          </a:p>
          <a:p>
            <a:r>
              <a:rPr lang="en-US" sz="2000" dirty="0"/>
              <a:t>return $pdf-&gt;download('invoice.pdf');</a:t>
            </a:r>
            <a:endParaRPr lang="th-TH" sz="2000" dirty="0"/>
          </a:p>
        </p:txBody>
      </p:sp>
      <p:sp>
        <p:nvSpPr>
          <p:cNvPr id="17" name="Rectangle 16"/>
          <p:cNvSpPr/>
          <p:nvPr/>
        </p:nvSpPr>
        <p:spPr>
          <a:xfrm>
            <a:off x="544778" y="4262419"/>
            <a:ext cx="11204726" cy="400110"/>
          </a:xfrm>
          <a:prstGeom prst="rect">
            <a:avLst/>
          </a:prstGeom>
        </p:spPr>
        <p:txBody>
          <a:bodyPr wrap="square">
            <a:spAutoFit/>
          </a:bodyPr>
          <a:lstStyle/>
          <a:p>
            <a:r>
              <a:rPr lang="en-US" sz="2000" dirty="0"/>
              <a:t>You can chain the methods:</a:t>
            </a:r>
            <a:endParaRPr lang="th-TH" sz="2000" dirty="0"/>
          </a:p>
        </p:txBody>
      </p:sp>
      <p:sp>
        <p:nvSpPr>
          <p:cNvPr id="18" name="Rectangle 17"/>
          <p:cNvSpPr/>
          <p:nvPr/>
        </p:nvSpPr>
        <p:spPr>
          <a:xfrm>
            <a:off x="584199" y="4791515"/>
            <a:ext cx="11260667" cy="400110"/>
          </a:xfrm>
          <a:prstGeom prst="rect">
            <a:avLst/>
          </a:prstGeom>
          <a:ln>
            <a:solidFill>
              <a:schemeClr val="bg1">
                <a:lumMod val="65000"/>
              </a:schemeClr>
            </a:solidFill>
          </a:ln>
        </p:spPr>
        <p:txBody>
          <a:bodyPr wrap="square">
            <a:spAutoFit/>
          </a:bodyPr>
          <a:lstStyle/>
          <a:p>
            <a:r>
              <a:rPr lang="en-US" sz="2000" dirty="0"/>
              <a:t>return PDF::</a:t>
            </a:r>
            <a:r>
              <a:rPr lang="en-US" sz="2000" dirty="0" err="1"/>
              <a:t>loadFile</a:t>
            </a:r>
            <a:r>
              <a:rPr lang="en-US" sz="2000" dirty="0"/>
              <a:t>(</a:t>
            </a:r>
            <a:r>
              <a:rPr lang="en-US" sz="2000" dirty="0" err="1"/>
              <a:t>public_path</a:t>
            </a:r>
            <a:r>
              <a:rPr lang="en-US" sz="2000" dirty="0"/>
              <a:t>().'/myfile.html')-&gt;save('/path-to/my_stored_file.pdf')-&gt;stream('download.pdf');</a:t>
            </a:r>
            <a:endParaRPr lang="th-TH" sz="2000" dirty="0"/>
          </a:p>
        </p:txBody>
      </p:sp>
    </p:spTree>
    <p:extLst>
      <p:ext uri="{BB962C8B-B14F-4D97-AF65-F5344CB8AC3E}">
        <p14:creationId xmlns:p14="http://schemas.microsoft.com/office/powerpoint/2010/main" val="1694609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625640" y="5872404"/>
            <a:ext cx="11153275" cy="3992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787542"/>
            <a:ext cx="11162392" cy="646331"/>
          </a:xfrm>
          <a:prstGeom prst="rect">
            <a:avLst/>
          </a:prstGeom>
          <a:noFill/>
        </p:spPr>
        <p:txBody>
          <a:bodyPr wrap="square" rtlCol="0">
            <a:spAutoFit/>
          </a:bodyPr>
          <a:lstStyle/>
          <a:p>
            <a:r>
              <a:rPr lang="en-US" sz="3600" b="1" dirty="0" smtClean="0"/>
              <a:t>Home page wireframe</a:t>
            </a:r>
            <a:endParaRPr lang="th-TH" sz="3600" dirty="0"/>
          </a:p>
        </p:txBody>
      </p:sp>
      <p:sp>
        <p:nvSpPr>
          <p:cNvPr id="2" name="Rectangle 1"/>
          <p:cNvSpPr/>
          <p:nvPr/>
        </p:nvSpPr>
        <p:spPr>
          <a:xfrm>
            <a:off x="625641" y="1581098"/>
            <a:ext cx="11153275" cy="467535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17" name="Straight Connector 16"/>
          <p:cNvCxnSpPr/>
          <p:nvPr/>
        </p:nvCxnSpPr>
        <p:spPr>
          <a:xfrm>
            <a:off x="625641" y="2165684"/>
            <a:ext cx="1115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25640" y="3459644"/>
            <a:ext cx="1115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780674" y="3946379"/>
            <a:ext cx="1164054" cy="115118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31" name="Rounded Rectangle 30"/>
          <p:cNvSpPr/>
          <p:nvPr/>
        </p:nvSpPr>
        <p:spPr>
          <a:xfrm>
            <a:off x="5595303" y="3946379"/>
            <a:ext cx="1164054" cy="115118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33" name="Rounded Rectangle 32"/>
          <p:cNvSpPr/>
          <p:nvPr/>
        </p:nvSpPr>
        <p:spPr>
          <a:xfrm>
            <a:off x="9409932" y="3980870"/>
            <a:ext cx="1164054" cy="1151185"/>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cxnSp>
        <p:nvCxnSpPr>
          <p:cNvPr id="35" name="Straight Connector 34"/>
          <p:cNvCxnSpPr/>
          <p:nvPr/>
        </p:nvCxnSpPr>
        <p:spPr>
          <a:xfrm>
            <a:off x="625640" y="5865972"/>
            <a:ext cx="1115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8147" y="1612744"/>
            <a:ext cx="1093569" cy="523220"/>
          </a:xfrm>
          <a:prstGeom prst="rect">
            <a:avLst/>
          </a:prstGeom>
          <a:noFill/>
        </p:spPr>
        <p:txBody>
          <a:bodyPr wrap="none" rtlCol="0">
            <a:spAutoFit/>
          </a:bodyPr>
          <a:lstStyle/>
          <a:p>
            <a:r>
              <a:rPr lang="en-US" dirty="0" err="1" smtClean="0"/>
              <a:t>InterApp</a:t>
            </a:r>
            <a:endParaRPr lang="th-TH" dirty="0"/>
          </a:p>
        </p:txBody>
      </p:sp>
      <p:sp>
        <p:nvSpPr>
          <p:cNvPr id="36" name="TextBox 35"/>
          <p:cNvSpPr txBox="1"/>
          <p:nvPr/>
        </p:nvSpPr>
        <p:spPr>
          <a:xfrm>
            <a:off x="5703586" y="1586713"/>
            <a:ext cx="5880136" cy="523220"/>
          </a:xfrm>
          <a:prstGeom prst="rect">
            <a:avLst/>
          </a:prstGeom>
          <a:noFill/>
        </p:spPr>
        <p:txBody>
          <a:bodyPr wrap="none" rtlCol="0">
            <a:spAutoFit/>
          </a:bodyPr>
          <a:lstStyle/>
          <a:p>
            <a:r>
              <a:rPr lang="en-US" dirty="0" smtClean="0"/>
              <a:t>Home   About us    Services   Portfolio   Blog   Contact</a:t>
            </a:r>
            <a:endParaRPr lang="th-TH" dirty="0"/>
          </a:p>
        </p:txBody>
      </p:sp>
      <p:cxnSp>
        <p:nvCxnSpPr>
          <p:cNvPr id="24" name="Straight Connector 23"/>
          <p:cNvCxnSpPr/>
          <p:nvPr/>
        </p:nvCxnSpPr>
        <p:spPr>
          <a:xfrm>
            <a:off x="1725027" y="5276435"/>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725027" y="5444879"/>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25027" y="5589256"/>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95303" y="5253274"/>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595303" y="5421718"/>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95303" y="5566095"/>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409932" y="5276435"/>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409932" y="5444879"/>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409932" y="5589256"/>
            <a:ext cx="1296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5640" y="2165683"/>
            <a:ext cx="11153275" cy="1515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Picture</a:t>
            </a:r>
            <a:endParaRPr lang="th-TH" dirty="0"/>
          </a:p>
        </p:txBody>
      </p:sp>
      <p:sp>
        <p:nvSpPr>
          <p:cNvPr id="45" name="TextBox 44"/>
          <p:cNvSpPr txBox="1"/>
          <p:nvPr/>
        </p:nvSpPr>
        <p:spPr>
          <a:xfrm>
            <a:off x="818147" y="5872404"/>
            <a:ext cx="3097323" cy="400110"/>
          </a:xfrm>
          <a:prstGeom prst="rect">
            <a:avLst/>
          </a:prstGeom>
          <a:noFill/>
        </p:spPr>
        <p:txBody>
          <a:bodyPr wrap="none" rtlCol="0">
            <a:spAutoFit/>
          </a:bodyPr>
          <a:lstStyle/>
          <a:p>
            <a:r>
              <a:rPr lang="en-US" sz="2000" dirty="0" smtClean="0"/>
              <a:t>@2014-2015 </a:t>
            </a:r>
            <a:r>
              <a:rPr lang="en-US" sz="2000" dirty="0" err="1" smtClean="0"/>
              <a:t>InterApp</a:t>
            </a:r>
            <a:r>
              <a:rPr lang="en-US" sz="2000" dirty="0" smtClean="0"/>
              <a:t> All right reserve</a:t>
            </a:r>
            <a:endParaRPr lang="th-TH" sz="2000" dirty="0"/>
          </a:p>
        </p:txBody>
      </p:sp>
      <p:sp>
        <p:nvSpPr>
          <p:cNvPr id="46" name="TextBox 45"/>
          <p:cNvSpPr txBox="1"/>
          <p:nvPr/>
        </p:nvSpPr>
        <p:spPr>
          <a:xfrm>
            <a:off x="10051821" y="5871587"/>
            <a:ext cx="1632178" cy="400110"/>
          </a:xfrm>
          <a:prstGeom prst="rect">
            <a:avLst/>
          </a:prstGeom>
          <a:noFill/>
        </p:spPr>
        <p:txBody>
          <a:bodyPr wrap="none" rtlCol="0">
            <a:spAutoFit/>
          </a:bodyPr>
          <a:lstStyle/>
          <a:p>
            <a:r>
              <a:rPr lang="en-US" sz="2000" dirty="0" smtClean="0"/>
              <a:t>www.interapp.com</a:t>
            </a:r>
            <a:endParaRPr lang="th-TH" sz="2000" dirty="0"/>
          </a:p>
        </p:txBody>
      </p:sp>
    </p:spTree>
    <p:extLst>
      <p:ext uri="{BB962C8B-B14F-4D97-AF65-F5344CB8AC3E}">
        <p14:creationId xmlns:p14="http://schemas.microsoft.com/office/powerpoint/2010/main" val="157860760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CREATE PDF (USE DOMPDF)</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84200" y="1573011"/>
            <a:ext cx="11260667" cy="400110"/>
          </a:xfrm>
          <a:prstGeom prst="rect">
            <a:avLst/>
          </a:prstGeom>
          <a:ln>
            <a:solidFill>
              <a:schemeClr val="bg1">
                <a:lumMod val="65000"/>
              </a:schemeClr>
            </a:solidFill>
          </a:ln>
        </p:spPr>
        <p:txBody>
          <a:bodyPr wrap="square">
            <a:spAutoFit/>
          </a:bodyPr>
          <a:lstStyle/>
          <a:p>
            <a:r>
              <a:rPr lang="en-US" sz="2000" dirty="0"/>
              <a:t>PDF::</a:t>
            </a:r>
            <a:r>
              <a:rPr lang="en-US" sz="2000" dirty="0" err="1"/>
              <a:t>loadHTML</a:t>
            </a:r>
            <a:r>
              <a:rPr lang="en-US" sz="2000" dirty="0"/>
              <a:t>($html)-&gt;</a:t>
            </a:r>
            <a:r>
              <a:rPr lang="en-US" sz="2000" dirty="0" err="1"/>
              <a:t>setPaper</a:t>
            </a:r>
            <a:r>
              <a:rPr lang="en-US" sz="2000" dirty="0"/>
              <a:t>('a4')-&gt;</a:t>
            </a:r>
            <a:r>
              <a:rPr lang="en-US" sz="2000" dirty="0" err="1"/>
              <a:t>setOrientation</a:t>
            </a:r>
            <a:r>
              <a:rPr lang="en-US" sz="2000" dirty="0"/>
              <a:t>('landscape')-&gt;</a:t>
            </a:r>
            <a:r>
              <a:rPr lang="en-US" sz="2000" dirty="0" err="1"/>
              <a:t>setWarnings</a:t>
            </a:r>
            <a:r>
              <a:rPr lang="en-US" sz="2000" dirty="0"/>
              <a:t>(false)-&gt;save('myfile.pdf')</a:t>
            </a:r>
            <a:endParaRPr lang="th-TH" sz="2000" dirty="0"/>
          </a:p>
        </p:txBody>
      </p:sp>
      <p:sp>
        <p:nvSpPr>
          <p:cNvPr id="12" name="Rectangle 11"/>
          <p:cNvSpPr/>
          <p:nvPr/>
        </p:nvSpPr>
        <p:spPr>
          <a:xfrm>
            <a:off x="521607" y="1002031"/>
            <a:ext cx="11204726" cy="400110"/>
          </a:xfrm>
          <a:prstGeom prst="rect">
            <a:avLst/>
          </a:prstGeom>
        </p:spPr>
        <p:txBody>
          <a:bodyPr wrap="square">
            <a:spAutoFit/>
          </a:bodyPr>
          <a:lstStyle/>
          <a:p>
            <a:r>
              <a:rPr lang="en-US" sz="2000" dirty="0"/>
              <a:t>You can change the orientation and paper size, and hide or show errors (by default, errors are shown when debug is on)</a:t>
            </a:r>
            <a:endParaRPr lang="th-TH" sz="2000" dirty="0"/>
          </a:p>
        </p:txBody>
      </p:sp>
      <p:sp>
        <p:nvSpPr>
          <p:cNvPr id="17" name="Rectangle 16"/>
          <p:cNvSpPr/>
          <p:nvPr/>
        </p:nvSpPr>
        <p:spPr>
          <a:xfrm>
            <a:off x="612169" y="3924480"/>
            <a:ext cx="11204726" cy="400110"/>
          </a:xfrm>
          <a:prstGeom prst="rect">
            <a:avLst/>
          </a:prstGeom>
        </p:spPr>
        <p:txBody>
          <a:bodyPr wrap="square">
            <a:spAutoFit/>
          </a:bodyPr>
          <a:lstStyle/>
          <a:p>
            <a:r>
              <a:rPr lang="en-US" sz="2000" dirty="0"/>
              <a:t>In your templates, set the UTF-8 </a:t>
            </a:r>
            <a:r>
              <a:rPr lang="en-US" sz="2000" dirty="0" err="1"/>
              <a:t>Metatag</a:t>
            </a:r>
            <a:r>
              <a:rPr lang="en-US" sz="2000" dirty="0"/>
              <a:t>:</a:t>
            </a:r>
            <a:endParaRPr lang="th-TH" sz="2000" dirty="0"/>
          </a:p>
        </p:txBody>
      </p:sp>
      <p:sp>
        <p:nvSpPr>
          <p:cNvPr id="18" name="Rectangle 17"/>
          <p:cNvSpPr/>
          <p:nvPr/>
        </p:nvSpPr>
        <p:spPr>
          <a:xfrm>
            <a:off x="612169" y="4464740"/>
            <a:ext cx="11260667" cy="400110"/>
          </a:xfrm>
          <a:prstGeom prst="rect">
            <a:avLst/>
          </a:prstGeom>
          <a:ln>
            <a:solidFill>
              <a:schemeClr val="bg1">
                <a:lumMod val="65000"/>
              </a:schemeClr>
            </a:solidFill>
          </a:ln>
        </p:spPr>
        <p:txBody>
          <a:bodyPr wrap="square">
            <a:spAutoFit/>
          </a:bodyPr>
          <a:lstStyle/>
          <a:p>
            <a:r>
              <a:rPr lang="en-US" sz="2000" dirty="0"/>
              <a:t>&lt;meta http-</a:t>
            </a:r>
            <a:r>
              <a:rPr lang="en-US" sz="2000" dirty="0" err="1"/>
              <a:t>equiv</a:t>
            </a:r>
            <a:r>
              <a:rPr lang="en-US" sz="2000" dirty="0"/>
              <a:t>="Content-Type" content="text/html; charset=utf-8"/&gt;</a:t>
            </a:r>
            <a:endParaRPr lang="th-TH" sz="2000" dirty="0"/>
          </a:p>
        </p:txBody>
      </p:sp>
      <p:sp>
        <p:nvSpPr>
          <p:cNvPr id="14" name="Rectangle 13"/>
          <p:cNvSpPr/>
          <p:nvPr/>
        </p:nvSpPr>
        <p:spPr>
          <a:xfrm>
            <a:off x="584199" y="2209506"/>
            <a:ext cx="11204726" cy="400110"/>
          </a:xfrm>
          <a:prstGeom prst="rect">
            <a:avLst/>
          </a:prstGeom>
        </p:spPr>
        <p:txBody>
          <a:bodyPr wrap="square">
            <a:spAutoFit/>
          </a:bodyPr>
          <a:lstStyle/>
          <a:p>
            <a:r>
              <a:rPr lang="en-US" sz="2000" dirty="0"/>
              <a:t>If you need the output as a string, you can get the rendered PDF with the output() function, so you can save/output it yourself.</a:t>
            </a:r>
            <a:endParaRPr lang="th-TH" sz="2000" dirty="0"/>
          </a:p>
        </p:txBody>
      </p:sp>
      <p:sp>
        <p:nvSpPr>
          <p:cNvPr id="15" name="Rectangle 14"/>
          <p:cNvSpPr/>
          <p:nvPr/>
        </p:nvSpPr>
        <p:spPr>
          <a:xfrm>
            <a:off x="584199" y="2751446"/>
            <a:ext cx="11204726" cy="400110"/>
          </a:xfrm>
          <a:prstGeom prst="rect">
            <a:avLst/>
          </a:prstGeom>
        </p:spPr>
        <p:txBody>
          <a:bodyPr wrap="square">
            <a:spAutoFit/>
          </a:bodyPr>
          <a:lstStyle/>
          <a:p>
            <a:r>
              <a:rPr lang="en-US" sz="2000" dirty="0"/>
              <a:t>If you need the output as a string, you can get the rendered PDF with the output() function, so you can save/output it yourself.</a:t>
            </a:r>
            <a:endParaRPr lang="th-TH" sz="2000" dirty="0"/>
          </a:p>
        </p:txBody>
      </p:sp>
      <p:sp>
        <p:nvSpPr>
          <p:cNvPr id="5" name="Rectangle 4"/>
          <p:cNvSpPr/>
          <p:nvPr/>
        </p:nvSpPr>
        <p:spPr>
          <a:xfrm>
            <a:off x="584199" y="3321435"/>
            <a:ext cx="2198038" cy="523220"/>
          </a:xfrm>
          <a:prstGeom prst="rect">
            <a:avLst/>
          </a:prstGeom>
        </p:spPr>
        <p:txBody>
          <a:bodyPr wrap="none">
            <a:spAutoFit/>
          </a:bodyPr>
          <a:lstStyle/>
          <a:p>
            <a:r>
              <a:rPr lang="th-TH" dirty="0"/>
              <a:t>Tip: UTF-8 support</a:t>
            </a:r>
          </a:p>
        </p:txBody>
      </p:sp>
    </p:spTree>
    <p:extLst>
      <p:ext uri="{BB962C8B-B14F-4D97-AF65-F5344CB8AC3E}">
        <p14:creationId xmlns:p14="http://schemas.microsoft.com/office/powerpoint/2010/main" val="38669906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816249" cy="523220"/>
          </a:xfrm>
          <a:prstGeom prst="rect">
            <a:avLst/>
          </a:prstGeom>
        </p:spPr>
        <p:txBody>
          <a:bodyPr wrap="none">
            <a:spAutoFit/>
          </a:bodyPr>
          <a:lstStyle/>
          <a:p>
            <a:r>
              <a:rPr lang="en-US" dirty="0" smtClean="0"/>
              <a:t>Setup</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70" y="1657831"/>
            <a:ext cx="8894763" cy="4325932"/>
          </a:xfrm>
          <a:prstGeom prst="rect">
            <a:avLst/>
          </a:prstGeom>
        </p:spPr>
      </p:pic>
    </p:spTree>
    <p:extLst>
      <p:ext uri="{BB962C8B-B14F-4D97-AF65-F5344CB8AC3E}">
        <p14:creationId xmlns:p14="http://schemas.microsoft.com/office/powerpoint/2010/main" val="128129334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816249" cy="523220"/>
          </a:xfrm>
          <a:prstGeom prst="rect">
            <a:avLst/>
          </a:prstGeom>
        </p:spPr>
        <p:txBody>
          <a:bodyPr wrap="none">
            <a:spAutoFit/>
          </a:bodyPr>
          <a:lstStyle/>
          <a:p>
            <a:r>
              <a:rPr lang="en-US" dirty="0" smtClean="0"/>
              <a:t>Setup</a:t>
            </a:r>
            <a:endParaRPr lang="th-TH"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333" y="1124824"/>
            <a:ext cx="7404368" cy="4863933"/>
          </a:xfrm>
          <a:prstGeom prst="rect">
            <a:avLst/>
          </a:prstGeom>
        </p:spPr>
      </p:pic>
    </p:spTree>
    <p:extLst>
      <p:ext uri="{BB962C8B-B14F-4D97-AF65-F5344CB8AC3E}">
        <p14:creationId xmlns:p14="http://schemas.microsoft.com/office/powerpoint/2010/main" val="84527532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816249" cy="523220"/>
          </a:xfrm>
          <a:prstGeom prst="rect">
            <a:avLst/>
          </a:prstGeom>
        </p:spPr>
        <p:txBody>
          <a:bodyPr wrap="none">
            <a:spAutoFit/>
          </a:bodyPr>
          <a:lstStyle/>
          <a:p>
            <a:r>
              <a:rPr lang="en-US" dirty="0" smtClean="0"/>
              <a:t>Setup</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70" y="1505433"/>
            <a:ext cx="7764463" cy="4651837"/>
          </a:xfrm>
          <a:prstGeom prst="rect">
            <a:avLst/>
          </a:prstGeom>
        </p:spPr>
      </p:pic>
    </p:spTree>
    <p:extLst>
      <p:ext uri="{BB962C8B-B14F-4D97-AF65-F5344CB8AC3E}">
        <p14:creationId xmlns:p14="http://schemas.microsoft.com/office/powerpoint/2010/main" val="272207535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816249" cy="523220"/>
          </a:xfrm>
          <a:prstGeom prst="rect">
            <a:avLst/>
          </a:prstGeom>
        </p:spPr>
        <p:txBody>
          <a:bodyPr wrap="none">
            <a:spAutoFit/>
          </a:bodyPr>
          <a:lstStyle/>
          <a:p>
            <a:r>
              <a:rPr lang="en-US" dirty="0" smtClean="0"/>
              <a:t>Setup</a:t>
            </a:r>
            <a:endParaRPr lang="th-TH"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1135521"/>
            <a:ext cx="4704820" cy="4947557"/>
          </a:xfrm>
          <a:prstGeom prst="rect">
            <a:avLst/>
          </a:prstGeom>
        </p:spPr>
      </p:pic>
    </p:spTree>
    <p:extLst>
      <p:ext uri="{BB962C8B-B14F-4D97-AF65-F5344CB8AC3E}">
        <p14:creationId xmlns:p14="http://schemas.microsoft.com/office/powerpoint/2010/main" val="24330629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643125" cy="523220"/>
          </a:xfrm>
          <a:prstGeom prst="rect">
            <a:avLst/>
          </a:prstGeom>
        </p:spPr>
        <p:txBody>
          <a:bodyPr wrap="none">
            <a:spAutoFit/>
          </a:bodyPr>
          <a:lstStyle/>
          <a:p>
            <a:r>
              <a:rPr lang="en-US" dirty="0" smtClean="0"/>
              <a:t>Test</a:t>
            </a:r>
            <a:endParaRPr lang="th-TH" dirty="0"/>
          </a:p>
        </p:txBody>
      </p:sp>
      <p:sp>
        <p:nvSpPr>
          <p:cNvPr id="5" name="Rectangle 4"/>
          <p:cNvSpPr/>
          <p:nvPr/>
        </p:nvSpPr>
        <p:spPr>
          <a:xfrm>
            <a:off x="521607" y="1531807"/>
            <a:ext cx="11162392" cy="1384995"/>
          </a:xfrm>
          <a:prstGeom prst="rect">
            <a:avLst/>
          </a:prstGeom>
          <a:ln>
            <a:solidFill>
              <a:schemeClr val="bg1">
                <a:lumMod val="50000"/>
              </a:schemeClr>
            </a:solidFill>
          </a:ln>
        </p:spPr>
        <p:txBody>
          <a:bodyPr wrap="square">
            <a:spAutoFit/>
          </a:bodyPr>
          <a:lstStyle/>
          <a:p>
            <a:r>
              <a:rPr lang="th-TH" dirty="0"/>
              <a:t>$pdf = App::make('dompdf.wrapper');</a:t>
            </a:r>
          </a:p>
          <a:p>
            <a:r>
              <a:rPr lang="th-TH" dirty="0"/>
              <a:t>$pdf-&gt;loadHTML('&lt;h1&gt;Test&lt;/h1&gt;');</a:t>
            </a:r>
          </a:p>
          <a:p>
            <a:r>
              <a:rPr lang="th-TH" dirty="0"/>
              <a:t>return $pdf-&gt;stream();</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6" y="3241675"/>
            <a:ext cx="9612993" cy="2738004"/>
          </a:xfrm>
          <a:prstGeom prst="rect">
            <a:avLst/>
          </a:prstGeom>
        </p:spPr>
      </p:pic>
    </p:spTree>
    <p:extLst>
      <p:ext uri="{BB962C8B-B14F-4D97-AF65-F5344CB8AC3E}">
        <p14:creationId xmlns:p14="http://schemas.microsoft.com/office/powerpoint/2010/main" val="258950171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pt-BR" sz="4000" dirty="0">
                <a:solidFill>
                  <a:schemeClr val="accent2"/>
                </a:solidFill>
                <a:latin typeface="DB Helvethaica X 45 Li" panose="02000506090000020004" pitchFamily="2" charset="-34"/>
                <a:cs typeface="DB Helvethaica X 45 Li" panose="02000506090000020004" pitchFamily="2" charset="-34"/>
              </a:rPr>
              <a:t>DOMPDF Wrapper for Laravel 5</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859531" cy="523220"/>
          </a:xfrm>
          <a:prstGeom prst="rect">
            <a:avLst/>
          </a:prstGeom>
        </p:spPr>
        <p:txBody>
          <a:bodyPr wrap="none">
            <a:spAutoFit/>
          </a:bodyPr>
          <a:lstStyle/>
          <a:p>
            <a:r>
              <a:rPr lang="en-US" dirty="0" smtClean="0"/>
              <a:t>UTF-8</a:t>
            </a:r>
            <a:endParaRPr lang="th-TH" dirty="0"/>
          </a:p>
        </p:txBody>
      </p:sp>
      <p:sp>
        <p:nvSpPr>
          <p:cNvPr id="5" name="Rectangle 4"/>
          <p:cNvSpPr/>
          <p:nvPr/>
        </p:nvSpPr>
        <p:spPr>
          <a:xfrm>
            <a:off x="521607" y="1531807"/>
            <a:ext cx="11162392" cy="1384995"/>
          </a:xfrm>
          <a:prstGeom prst="rect">
            <a:avLst/>
          </a:prstGeom>
          <a:ln>
            <a:solidFill>
              <a:schemeClr val="bg1">
                <a:lumMod val="50000"/>
              </a:schemeClr>
            </a:solidFill>
          </a:ln>
        </p:spPr>
        <p:txBody>
          <a:bodyPr wrap="square">
            <a:spAutoFit/>
          </a:bodyPr>
          <a:lstStyle/>
          <a:p>
            <a:r>
              <a:rPr lang="th-TH" dirty="0"/>
              <a:t>$pdf = App::make('dompdf.wrapper');</a:t>
            </a:r>
          </a:p>
          <a:p>
            <a:r>
              <a:rPr lang="th-TH" dirty="0"/>
              <a:t>$pdf-&gt;loadHTML('&lt;</a:t>
            </a:r>
            <a:r>
              <a:rPr lang="th-TH" dirty="0" smtClean="0"/>
              <a:t>h1&gt;</a:t>
            </a:r>
            <a:r>
              <a:rPr lang="th-TH" dirty="0" smtClean="0">
                <a:solidFill>
                  <a:srgbClr val="FF0000"/>
                </a:solidFill>
              </a:rPr>
              <a:t>ทดสอบภาษาไทย</a:t>
            </a:r>
            <a:r>
              <a:rPr lang="th-TH" dirty="0" smtClean="0"/>
              <a:t>&lt;/h1</a:t>
            </a:r>
            <a:r>
              <a:rPr lang="th-TH" dirty="0"/>
              <a:t>&gt;');</a:t>
            </a:r>
          </a:p>
          <a:p>
            <a:r>
              <a:rPr lang="th-TH" dirty="0"/>
              <a:t>return $pdf-&gt;stream();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3069199"/>
            <a:ext cx="9144000" cy="2714625"/>
          </a:xfrm>
          <a:prstGeom prst="rect">
            <a:avLst/>
          </a:prstGeom>
        </p:spPr>
      </p:pic>
    </p:spTree>
    <p:extLst>
      <p:ext uri="{BB962C8B-B14F-4D97-AF65-F5344CB8AC3E}">
        <p14:creationId xmlns:p14="http://schemas.microsoft.com/office/powerpoint/2010/main" val="20434705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err="1" smtClean="0">
                <a:solidFill>
                  <a:schemeClr val="accent2"/>
                </a:solidFill>
                <a:latin typeface="DB Helvethaica X 45 Li" panose="02000506090000020004" pitchFamily="2" charset="-34"/>
                <a:cs typeface="DB Helvethaica X 45 Li" panose="02000506090000020004" pitchFamily="2" charset="-34"/>
              </a:rPr>
              <a:t>Laravel</a:t>
            </a:r>
            <a:r>
              <a:rPr lang="en-US" sz="4400" dirty="0" smtClean="0">
                <a:solidFill>
                  <a:schemeClr val="accent2"/>
                </a:solidFill>
                <a:latin typeface="DB Helvethaica X 45 Li" panose="02000506090000020004" pitchFamily="2" charset="-34"/>
                <a:cs typeface="DB Helvethaica X 45 Li" panose="02000506090000020004" pitchFamily="2" charset="-34"/>
              </a:rPr>
              <a:t> 5 </a:t>
            </a:r>
            <a:r>
              <a:rPr lang="en-US" sz="4400" dirty="0">
                <a:solidFill>
                  <a:schemeClr val="accent2"/>
                </a:solidFill>
                <a:latin typeface="DB Helvethaica X 45 Li" panose="02000506090000020004" pitchFamily="2" charset="-34"/>
                <a:cs typeface="DB Helvethaica X 45 Li" panose="02000506090000020004" pitchFamily="2" charset="-34"/>
              </a:rPr>
              <a:t>multiple </a:t>
            </a:r>
            <a:r>
              <a:rPr lang="en-US" sz="4400" dirty="0" err="1">
                <a:solidFill>
                  <a:schemeClr val="accent2"/>
                </a:solidFill>
                <a:latin typeface="DB Helvethaica X 45 Li" panose="02000506090000020004" pitchFamily="2" charset="-34"/>
                <a:cs typeface="DB Helvethaica X 45 Li" panose="02000506090000020004" pitchFamily="2" charset="-34"/>
              </a:rPr>
              <a:t>auth</a:t>
            </a:r>
            <a:endParaRPr lang="th-TH" sz="4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4079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multiple </a:t>
            </a:r>
            <a:r>
              <a:rPr lang="en-US" sz="4000" dirty="0" err="1">
                <a:solidFill>
                  <a:schemeClr val="accent2"/>
                </a:solidFill>
                <a:latin typeface="DB Helvethaica X 45 Li" panose="02000506090000020004" pitchFamily="2" charset="-34"/>
                <a:cs typeface="DB Helvethaica X 45 Li" panose="02000506090000020004" pitchFamily="2" charset="-34"/>
              </a:rPr>
              <a:t>auth</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84200" y="1573011"/>
            <a:ext cx="11260667" cy="1631216"/>
          </a:xfrm>
          <a:prstGeom prst="rect">
            <a:avLst/>
          </a:prstGeom>
          <a:ln>
            <a:solidFill>
              <a:schemeClr val="bg1">
                <a:lumMod val="65000"/>
              </a:schemeClr>
            </a:solidFill>
          </a:ln>
        </p:spPr>
        <p:txBody>
          <a:bodyPr wrap="square">
            <a:spAutoFit/>
          </a:bodyPr>
          <a:lstStyle/>
          <a:p>
            <a:r>
              <a:rPr lang="en-US" sz="2000" dirty="0"/>
              <a:t>Route::get('home', [</a:t>
            </a:r>
          </a:p>
          <a:p>
            <a:r>
              <a:rPr lang="en-US" sz="2000" dirty="0"/>
              <a:t>     'middleware' =&gt; ['</a:t>
            </a:r>
            <a:r>
              <a:rPr lang="en-US" sz="2000" dirty="0" err="1"/>
              <a:t>auth</a:t>
            </a:r>
            <a:r>
              <a:rPr lang="en-US" sz="2000" dirty="0"/>
              <a:t>', 'roles'], //use the roles middleware</a:t>
            </a:r>
          </a:p>
          <a:p>
            <a:r>
              <a:rPr lang="en-US" sz="2000" dirty="0"/>
              <a:t>     'uses' =&gt; '</a:t>
            </a:r>
            <a:r>
              <a:rPr lang="en-US" sz="2000" dirty="0" err="1"/>
              <a:t>HomeController@index</a:t>
            </a:r>
            <a:r>
              <a:rPr lang="en-US" sz="2000" dirty="0"/>
              <a:t>',</a:t>
            </a:r>
          </a:p>
          <a:p>
            <a:r>
              <a:rPr lang="en-US" sz="2000" dirty="0"/>
              <a:t>     'roles' =&gt; ['admin', 'client'] // only admin and client roles are allowed</a:t>
            </a:r>
          </a:p>
          <a:p>
            <a:r>
              <a:rPr lang="en-US" sz="2000" dirty="0"/>
              <a:t>]);</a:t>
            </a:r>
            <a:endParaRPr lang="th-TH" sz="2000" dirty="0"/>
          </a:p>
        </p:txBody>
      </p:sp>
      <p:sp>
        <p:nvSpPr>
          <p:cNvPr id="12" name="Rectangle 11"/>
          <p:cNvSpPr/>
          <p:nvPr/>
        </p:nvSpPr>
        <p:spPr>
          <a:xfrm>
            <a:off x="521607" y="1002031"/>
            <a:ext cx="11204726" cy="400110"/>
          </a:xfrm>
          <a:prstGeom prst="rect">
            <a:avLst/>
          </a:prstGeom>
        </p:spPr>
        <p:txBody>
          <a:bodyPr wrap="square">
            <a:spAutoFit/>
          </a:bodyPr>
          <a:lstStyle/>
          <a:p>
            <a:r>
              <a:rPr lang="en-US" sz="2000" dirty="0" smtClean="0"/>
              <a:t>Written </a:t>
            </a:r>
            <a:r>
              <a:rPr lang="en-US" sz="2000" dirty="0"/>
              <a:t>a middleware that can do basic role based authentication, as you've described.</a:t>
            </a:r>
            <a:endParaRPr lang="th-TH" sz="2000" dirty="0"/>
          </a:p>
        </p:txBody>
      </p:sp>
      <p:sp>
        <p:nvSpPr>
          <p:cNvPr id="2" name="Rectangle 1"/>
          <p:cNvSpPr/>
          <p:nvPr/>
        </p:nvSpPr>
        <p:spPr>
          <a:xfrm>
            <a:off x="584200" y="3375097"/>
            <a:ext cx="1415772" cy="523220"/>
          </a:xfrm>
          <a:prstGeom prst="rect">
            <a:avLst/>
          </a:prstGeom>
        </p:spPr>
        <p:txBody>
          <a:bodyPr wrap="none">
            <a:spAutoFit/>
          </a:bodyPr>
          <a:lstStyle/>
          <a:p>
            <a:r>
              <a:rPr lang="th-TH" dirty="0"/>
              <a:t>Instructions</a:t>
            </a:r>
          </a:p>
        </p:txBody>
      </p:sp>
      <p:sp>
        <p:nvSpPr>
          <p:cNvPr id="16" name="Rectangle 15"/>
          <p:cNvSpPr/>
          <p:nvPr/>
        </p:nvSpPr>
        <p:spPr>
          <a:xfrm>
            <a:off x="584200" y="3922963"/>
            <a:ext cx="11204726" cy="400110"/>
          </a:xfrm>
          <a:prstGeom prst="rect">
            <a:avLst/>
          </a:prstGeom>
        </p:spPr>
        <p:txBody>
          <a:bodyPr wrap="square">
            <a:spAutoFit/>
          </a:bodyPr>
          <a:lstStyle/>
          <a:p>
            <a:r>
              <a:rPr lang="en-US" sz="2000" dirty="0"/>
              <a:t>In App\Http\Middleware, create a file called '</a:t>
            </a:r>
            <a:r>
              <a:rPr lang="en-US" sz="2000" dirty="0" err="1"/>
              <a:t>CheckRole.php</a:t>
            </a:r>
            <a:r>
              <a:rPr lang="en-US" sz="2000" dirty="0"/>
              <a:t>'</a:t>
            </a:r>
            <a:endParaRPr lang="th-TH" sz="2000" dirty="0"/>
          </a:p>
        </p:txBody>
      </p:sp>
      <p:sp>
        <p:nvSpPr>
          <p:cNvPr id="7" name="Rectangle 6"/>
          <p:cNvSpPr/>
          <p:nvPr/>
        </p:nvSpPr>
        <p:spPr>
          <a:xfrm>
            <a:off x="584201" y="5822190"/>
            <a:ext cx="6045200" cy="369332"/>
          </a:xfrm>
          <a:prstGeom prst="rect">
            <a:avLst/>
          </a:prstGeom>
        </p:spPr>
        <p:txBody>
          <a:bodyPr wrap="square">
            <a:spAutoFit/>
          </a:bodyPr>
          <a:lstStyle/>
          <a:p>
            <a:r>
              <a:rPr lang="th-TH" sz="1800" dirty="0"/>
              <a:t>http://stackoverflow.com/questions/28728456/multiple-auth-user-types-in-laravel-5</a:t>
            </a:r>
          </a:p>
        </p:txBody>
      </p:sp>
      <p:sp>
        <p:nvSpPr>
          <p:cNvPr id="10" name="Rectangle 9"/>
          <p:cNvSpPr/>
          <p:nvPr/>
        </p:nvSpPr>
        <p:spPr>
          <a:xfrm>
            <a:off x="7179733" y="5822190"/>
            <a:ext cx="4768427" cy="369332"/>
          </a:xfrm>
          <a:prstGeom prst="rect">
            <a:avLst/>
          </a:prstGeom>
        </p:spPr>
        <p:txBody>
          <a:bodyPr wrap="square">
            <a:spAutoFit/>
          </a:bodyPr>
          <a:lstStyle/>
          <a:p>
            <a:r>
              <a:rPr lang="th-TH" sz="1800" dirty="0"/>
              <a:t>https://gist.github.com/drawmyattention/8cb599ee5dc0af5f4246</a:t>
            </a:r>
          </a:p>
        </p:txBody>
      </p:sp>
    </p:spTree>
    <p:extLst>
      <p:ext uri="{BB962C8B-B14F-4D97-AF65-F5344CB8AC3E}">
        <p14:creationId xmlns:p14="http://schemas.microsoft.com/office/powerpoint/2010/main" val="209626510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multiple </a:t>
            </a:r>
            <a:r>
              <a:rPr lang="en-US" sz="4000" dirty="0" err="1">
                <a:solidFill>
                  <a:schemeClr val="accent2"/>
                </a:solidFill>
                <a:latin typeface="DB Helvethaica X 45 Li" panose="02000506090000020004" pitchFamily="2" charset="-34"/>
                <a:cs typeface="DB Helvethaica X 45 Li" panose="02000506090000020004" pitchFamily="2" charset="-34"/>
              </a:rPr>
              <a:t>auth</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259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84200" y="893016"/>
            <a:ext cx="11260667" cy="5324535"/>
          </a:xfrm>
          <a:prstGeom prst="rect">
            <a:avLst/>
          </a:prstGeom>
          <a:ln>
            <a:solidFill>
              <a:schemeClr val="bg1">
                <a:lumMod val="65000"/>
              </a:schemeClr>
            </a:solidFill>
          </a:ln>
        </p:spPr>
        <p:txBody>
          <a:bodyPr wrap="square">
            <a:spAutoFit/>
          </a:bodyPr>
          <a:lstStyle/>
          <a:p>
            <a:r>
              <a:rPr lang="en-US" sz="2000" dirty="0"/>
              <a:t>&lt;?</a:t>
            </a:r>
            <a:r>
              <a:rPr lang="en-US" sz="2000" dirty="0" err="1"/>
              <a:t>php</a:t>
            </a:r>
            <a:r>
              <a:rPr lang="en-US" sz="2000" dirty="0"/>
              <a:t> namespace App\Http\Middleware;</a:t>
            </a:r>
          </a:p>
          <a:p>
            <a:r>
              <a:rPr lang="en-US" sz="2000" dirty="0"/>
              <a:t>// First copy this file into your middleware </a:t>
            </a:r>
            <a:r>
              <a:rPr lang="en-US" sz="2000" dirty="0" err="1"/>
              <a:t>directoy</a:t>
            </a:r>
            <a:endParaRPr lang="en-US" sz="2000" dirty="0"/>
          </a:p>
          <a:p>
            <a:r>
              <a:rPr lang="en-US" sz="2000" dirty="0"/>
              <a:t>use Closure;</a:t>
            </a:r>
          </a:p>
          <a:p>
            <a:r>
              <a:rPr lang="en-US" sz="2000" dirty="0"/>
              <a:t>class </a:t>
            </a:r>
            <a:r>
              <a:rPr lang="en-US" sz="2000" dirty="0" err="1"/>
              <a:t>CheckRole</a:t>
            </a:r>
            <a:r>
              <a:rPr lang="en-US" sz="2000" dirty="0"/>
              <a:t>{</a:t>
            </a:r>
          </a:p>
          <a:p>
            <a:r>
              <a:rPr lang="en-US" sz="2000" dirty="0"/>
              <a:t>/**</a:t>
            </a:r>
          </a:p>
          <a:p>
            <a:r>
              <a:rPr lang="en-US" sz="2000" dirty="0"/>
              <a:t>* Handle an incoming request.</a:t>
            </a:r>
          </a:p>
          <a:p>
            <a:r>
              <a:rPr lang="en-US" sz="2000" dirty="0"/>
              <a:t>*</a:t>
            </a:r>
          </a:p>
          <a:p>
            <a:r>
              <a:rPr lang="en-US" sz="2000" dirty="0"/>
              <a:t>* @</a:t>
            </a:r>
            <a:r>
              <a:rPr lang="en-US" sz="2000" dirty="0" err="1"/>
              <a:t>param</a:t>
            </a:r>
            <a:r>
              <a:rPr lang="en-US" sz="2000" dirty="0"/>
              <a:t> \Illuminate\Http\Request $request</a:t>
            </a:r>
          </a:p>
          <a:p>
            <a:r>
              <a:rPr lang="en-US" sz="2000" dirty="0"/>
              <a:t>* @</a:t>
            </a:r>
            <a:r>
              <a:rPr lang="en-US" sz="2000" dirty="0" err="1"/>
              <a:t>param</a:t>
            </a:r>
            <a:r>
              <a:rPr lang="en-US" sz="2000" dirty="0"/>
              <a:t> \Closure $next</a:t>
            </a:r>
          </a:p>
          <a:p>
            <a:r>
              <a:rPr lang="en-US" sz="2000" dirty="0"/>
              <a:t>* @return mixed</a:t>
            </a:r>
          </a:p>
          <a:p>
            <a:r>
              <a:rPr lang="en-US" sz="2000" dirty="0" smtClean="0"/>
              <a:t>*/</a:t>
            </a:r>
          </a:p>
          <a:p>
            <a:r>
              <a:rPr lang="en-US" sz="2000" dirty="0"/>
              <a:t>public function handle($request, Closure $next)</a:t>
            </a:r>
          </a:p>
          <a:p>
            <a:r>
              <a:rPr lang="en-US" sz="2000" dirty="0"/>
              <a:t>{</a:t>
            </a:r>
          </a:p>
          <a:p>
            <a:r>
              <a:rPr lang="en-US" sz="2000" dirty="0"/>
              <a:t>    // Get the required roles from the route</a:t>
            </a:r>
          </a:p>
          <a:p>
            <a:r>
              <a:rPr lang="en-US" sz="2000" dirty="0"/>
              <a:t>    $roles = $this-&gt;</a:t>
            </a:r>
            <a:r>
              <a:rPr lang="en-US" sz="2000" dirty="0" err="1"/>
              <a:t>getRequiredRoleForRoute</a:t>
            </a:r>
            <a:r>
              <a:rPr lang="en-US" sz="2000" dirty="0"/>
              <a:t>($request-&gt;route());</a:t>
            </a:r>
          </a:p>
          <a:p>
            <a:r>
              <a:rPr lang="en-US" sz="2000" dirty="0"/>
              <a:t>    // Check if a role is required for the route, and</a:t>
            </a:r>
          </a:p>
          <a:p>
            <a:r>
              <a:rPr lang="en-US" sz="2000" dirty="0"/>
              <a:t>    // if so, ensure that the user has that role.</a:t>
            </a:r>
            <a:endParaRPr lang="th-TH" sz="2000" dirty="0"/>
          </a:p>
        </p:txBody>
      </p:sp>
    </p:spTree>
    <p:extLst>
      <p:ext uri="{BB962C8B-B14F-4D97-AF65-F5344CB8AC3E}">
        <p14:creationId xmlns:p14="http://schemas.microsoft.com/office/powerpoint/2010/main" val="717359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34767"/>
            <a:ext cx="11162392" cy="646331"/>
          </a:xfrm>
          <a:prstGeom prst="rect">
            <a:avLst/>
          </a:prstGeom>
          <a:noFill/>
        </p:spPr>
        <p:txBody>
          <a:bodyPr wrap="square" rtlCol="0">
            <a:spAutoFit/>
          </a:bodyPr>
          <a:lstStyle/>
          <a:p>
            <a:r>
              <a:rPr lang="th-TH" sz="3600" b="1" dirty="0" smtClean="0"/>
              <a:t>สร้าง </a:t>
            </a:r>
            <a:r>
              <a:rPr lang="en-US" sz="3600" b="1" dirty="0" smtClean="0"/>
              <a:t>layout </a:t>
            </a:r>
            <a:r>
              <a:rPr lang="th-TH" sz="3600" b="1" dirty="0" smtClean="0"/>
              <a:t>หลักที่ </a:t>
            </a:r>
            <a:r>
              <a:rPr lang="en-US" sz="3600" b="1" dirty="0" smtClean="0"/>
              <a:t>folder layouts</a:t>
            </a:r>
            <a:endParaRPr lang="th-TH"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02" y="1686048"/>
            <a:ext cx="4454692" cy="4118348"/>
          </a:xfrm>
          <a:prstGeom prst="rect">
            <a:avLst/>
          </a:prstGeom>
        </p:spPr>
      </p:pic>
      <p:sp>
        <p:nvSpPr>
          <p:cNvPr id="7" name="Rectangle 6"/>
          <p:cNvSpPr/>
          <p:nvPr/>
        </p:nvSpPr>
        <p:spPr>
          <a:xfrm>
            <a:off x="5603411" y="1007069"/>
            <a:ext cx="6152264" cy="4524315"/>
          </a:xfrm>
          <a:prstGeom prst="rect">
            <a:avLst/>
          </a:prstGeom>
          <a:solidFill>
            <a:schemeClr val="bg1">
              <a:lumMod val="95000"/>
            </a:schemeClr>
          </a:solidFill>
          <a:ln>
            <a:solidFill>
              <a:schemeClr val="tx1"/>
            </a:solidFill>
          </a:ln>
        </p:spPr>
        <p:txBody>
          <a:bodyPr wrap="square">
            <a:spAutoFit/>
          </a:bodyPr>
          <a:lstStyle/>
          <a:p>
            <a:r>
              <a:rPr lang="th-TH" sz="1600" dirty="0"/>
              <a:t>&lt;!doctype html&gt;</a:t>
            </a:r>
          </a:p>
          <a:p>
            <a:r>
              <a:rPr lang="th-TH" sz="1600" dirty="0"/>
              <a:t>&lt;html&gt;</a:t>
            </a:r>
          </a:p>
          <a:p>
            <a:r>
              <a:rPr lang="th-TH" sz="1600" dirty="0"/>
              <a:t>    &lt;head&gt;</a:t>
            </a:r>
          </a:p>
          <a:p>
            <a:r>
              <a:rPr lang="th-TH" sz="1600" dirty="0"/>
              <a:t>    	@include('includes.head');</a:t>
            </a:r>
          </a:p>
          <a:p>
            <a:r>
              <a:rPr lang="th-TH" sz="1600" dirty="0"/>
              <a:t>    &lt;/head&gt;</a:t>
            </a:r>
          </a:p>
          <a:p>
            <a:r>
              <a:rPr lang="th-TH" sz="1600" dirty="0"/>
              <a:t>    &lt;body&gt;</a:t>
            </a:r>
          </a:p>
          <a:p>
            <a:r>
              <a:rPr lang="th-TH" sz="1600" dirty="0" smtClean="0"/>
              <a:t>              @</a:t>
            </a:r>
            <a:r>
              <a:rPr lang="th-TH" sz="1600" dirty="0"/>
              <a:t>include('includes.header');</a:t>
            </a:r>
          </a:p>
          <a:p>
            <a:r>
              <a:rPr lang="th-TH" sz="1600" dirty="0"/>
              <a:t> </a:t>
            </a:r>
            <a:r>
              <a:rPr lang="th-TH" sz="1600" dirty="0" smtClean="0"/>
              <a:t>      </a:t>
            </a:r>
          </a:p>
          <a:p>
            <a:r>
              <a:rPr lang="th-TH" sz="1600" dirty="0"/>
              <a:t> </a:t>
            </a:r>
            <a:r>
              <a:rPr lang="th-TH" sz="1600" dirty="0" smtClean="0"/>
              <a:t>       &lt;!-- </a:t>
            </a:r>
            <a:r>
              <a:rPr lang="th-TH" sz="1600" dirty="0"/>
              <a:t>BEGIN PAGE CONTENT --&gt;</a:t>
            </a:r>
          </a:p>
          <a:p>
            <a:r>
              <a:rPr lang="th-TH" sz="1600" dirty="0"/>
              <a:t>        &lt;div class="container-fluid"&gt;</a:t>
            </a:r>
          </a:p>
          <a:p>
            <a:r>
              <a:rPr lang="th-TH" sz="1600" dirty="0"/>
              <a:t>             @yield('content')</a:t>
            </a:r>
          </a:p>
          <a:p>
            <a:r>
              <a:rPr lang="th-TH" sz="1600" dirty="0"/>
              <a:t>        &lt;/div&gt;</a:t>
            </a:r>
          </a:p>
          <a:p>
            <a:r>
              <a:rPr lang="th-TH" sz="1600" dirty="0"/>
              <a:t>        &lt;!-- END PAGE CONTAINER --&gt;</a:t>
            </a:r>
          </a:p>
          <a:p>
            <a:endParaRPr lang="th-TH" sz="1600" dirty="0"/>
          </a:p>
          <a:p>
            <a:r>
              <a:rPr lang="th-TH" sz="1600" dirty="0"/>
              <a:t>         @include('includes.footer')</a:t>
            </a:r>
          </a:p>
          <a:p>
            <a:r>
              <a:rPr lang="th-TH" sz="1600" dirty="0"/>
              <a:t>         @include('includes.footer_asset')</a:t>
            </a:r>
          </a:p>
          <a:p>
            <a:r>
              <a:rPr lang="th-TH" sz="1600" dirty="0"/>
              <a:t>    &lt;/body&gt;</a:t>
            </a:r>
          </a:p>
          <a:p>
            <a:r>
              <a:rPr lang="th-TH" sz="1600" dirty="0"/>
              <a:t>&lt;/html&gt;</a:t>
            </a:r>
          </a:p>
        </p:txBody>
      </p:sp>
    </p:spTree>
    <p:extLst>
      <p:ext uri="{BB962C8B-B14F-4D97-AF65-F5344CB8AC3E}">
        <p14:creationId xmlns:p14="http://schemas.microsoft.com/office/powerpoint/2010/main" val="22561442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multiple </a:t>
            </a:r>
            <a:r>
              <a:rPr lang="en-US" sz="4000" dirty="0" err="1">
                <a:solidFill>
                  <a:schemeClr val="accent2"/>
                </a:solidFill>
                <a:latin typeface="DB Helvethaica X 45 Li" panose="02000506090000020004" pitchFamily="2" charset="-34"/>
                <a:cs typeface="DB Helvethaica X 45 Li" panose="02000506090000020004" pitchFamily="2" charset="-34"/>
              </a:rPr>
              <a:t>auth</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584200" y="893016"/>
            <a:ext cx="11260667" cy="5324535"/>
          </a:xfrm>
          <a:prstGeom prst="rect">
            <a:avLst/>
          </a:prstGeom>
          <a:ln>
            <a:solidFill>
              <a:schemeClr val="bg1">
                <a:lumMod val="65000"/>
              </a:schemeClr>
            </a:solidFill>
          </a:ln>
        </p:spPr>
        <p:txBody>
          <a:bodyPr wrap="square">
            <a:spAutoFit/>
          </a:bodyPr>
          <a:lstStyle/>
          <a:p>
            <a:r>
              <a:rPr lang="en-US" sz="2000" dirty="0"/>
              <a:t>if($request-&gt;user()-&gt;</a:t>
            </a:r>
            <a:r>
              <a:rPr lang="en-US" sz="2000" dirty="0" err="1"/>
              <a:t>hasRole</a:t>
            </a:r>
            <a:r>
              <a:rPr lang="en-US" sz="2000" dirty="0"/>
              <a:t>($roles) || !$roles)</a:t>
            </a:r>
          </a:p>
          <a:p>
            <a:r>
              <a:rPr lang="en-US" sz="2000" dirty="0"/>
              <a:t>    {</a:t>
            </a:r>
          </a:p>
          <a:p>
            <a:r>
              <a:rPr lang="en-US" sz="2000" dirty="0"/>
              <a:t>        return $next($request);</a:t>
            </a:r>
          </a:p>
          <a:p>
            <a:r>
              <a:rPr lang="en-US" sz="2000" dirty="0"/>
              <a:t>    }</a:t>
            </a:r>
          </a:p>
          <a:p>
            <a:r>
              <a:rPr lang="en-US" sz="2000" dirty="0"/>
              <a:t>    return response([</a:t>
            </a:r>
          </a:p>
          <a:p>
            <a:r>
              <a:rPr lang="en-US" sz="2000" dirty="0"/>
              <a:t>        'error' =&gt; [</a:t>
            </a:r>
          </a:p>
          <a:p>
            <a:r>
              <a:rPr lang="en-US" sz="2000" dirty="0"/>
              <a:t>        'code' =&gt; 'INSUFFICIENT_ROLE',</a:t>
            </a:r>
          </a:p>
          <a:p>
            <a:r>
              <a:rPr lang="en-US" sz="2000" dirty="0"/>
              <a:t>        'description' =&gt; 'You are not authorized to access this  resource.'</a:t>
            </a:r>
          </a:p>
          <a:p>
            <a:r>
              <a:rPr lang="en-US" sz="2000" dirty="0"/>
              <a:t>    ]</a:t>
            </a:r>
          </a:p>
          <a:p>
            <a:r>
              <a:rPr lang="en-US" sz="2000" dirty="0"/>
              <a:t>    ], 401);</a:t>
            </a:r>
          </a:p>
          <a:p>
            <a:r>
              <a:rPr lang="en-US" sz="2000" dirty="0"/>
              <a:t>    }</a:t>
            </a:r>
          </a:p>
          <a:p>
            <a:r>
              <a:rPr lang="en-US" sz="2000" dirty="0"/>
              <a:t>    private function </a:t>
            </a:r>
            <a:r>
              <a:rPr lang="en-US" sz="2000" dirty="0" err="1"/>
              <a:t>getRequiredRoleForRoute</a:t>
            </a:r>
            <a:r>
              <a:rPr lang="en-US" sz="2000" dirty="0"/>
              <a:t>($route)</a:t>
            </a:r>
          </a:p>
          <a:p>
            <a:r>
              <a:rPr lang="en-US" sz="2000" dirty="0"/>
              <a:t>    {</a:t>
            </a:r>
          </a:p>
          <a:p>
            <a:r>
              <a:rPr lang="en-US" sz="2000" dirty="0"/>
              <a:t>        $actions = $route-&gt;</a:t>
            </a:r>
            <a:r>
              <a:rPr lang="en-US" sz="2000" dirty="0" err="1"/>
              <a:t>getAction</a:t>
            </a:r>
            <a:r>
              <a:rPr lang="en-US" sz="2000" dirty="0"/>
              <a:t>();</a:t>
            </a:r>
          </a:p>
          <a:p>
            <a:r>
              <a:rPr lang="en-US" sz="2000" dirty="0"/>
              <a:t>        return </a:t>
            </a:r>
            <a:r>
              <a:rPr lang="en-US" sz="2000" dirty="0" err="1"/>
              <a:t>isset</a:t>
            </a:r>
            <a:r>
              <a:rPr lang="en-US" sz="2000" dirty="0"/>
              <a:t>($actions['roles']) ? $actions['roles'] : null;</a:t>
            </a:r>
          </a:p>
          <a:p>
            <a:r>
              <a:rPr lang="en-US" sz="2000" dirty="0"/>
              <a:t>    }</a:t>
            </a:r>
          </a:p>
          <a:p>
            <a:r>
              <a:rPr lang="en-US" sz="2000" dirty="0"/>
              <a:t>} </a:t>
            </a:r>
            <a:endParaRPr lang="th-TH" sz="2000" dirty="0"/>
          </a:p>
        </p:txBody>
      </p:sp>
    </p:spTree>
    <p:extLst>
      <p:ext uri="{BB962C8B-B14F-4D97-AF65-F5344CB8AC3E}">
        <p14:creationId xmlns:p14="http://schemas.microsoft.com/office/powerpoint/2010/main" val="185142646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Laravel</a:t>
            </a:r>
            <a:r>
              <a:rPr lang="en-US" sz="4000" dirty="0">
                <a:solidFill>
                  <a:schemeClr val="accent2"/>
                </a:solidFill>
                <a:latin typeface="DB Helvethaica X 45 Li" panose="02000506090000020004" pitchFamily="2" charset="-34"/>
                <a:cs typeface="DB Helvethaica X 45 Li" panose="02000506090000020004" pitchFamily="2" charset="-34"/>
              </a:rPr>
              <a:t> multiple </a:t>
            </a:r>
            <a:r>
              <a:rPr lang="en-US" sz="4000" dirty="0" err="1">
                <a:solidFill>
                  <a:schemeClr val="accent2"/>
                </a:solidFill>
                <a:latin typeface="DB Helvethaica X 45 Li" panose="02000506090000020004" pitchFamily="2" charset="-34"/>
                <a:cs typeface="DB Helvethaica X 45 Li" panose="02000506090000020004" pitchFamily="2" charset="-34"/>
              </a:rPr>
              <a:t>auth</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889084"/>
            <a:ext cx="2917786" cy="369332"/>
          </a:xfrm>
          <a:prstGeom prst="rect">
            <a:avLst/>
          </a:prstGeom>
        </p:spPr>
        <p:txBody>
          <a:bodyPr wrap="none">
            <a:spAutoFit/>
          </a:bodyPr>
          <a:lstStyle/>
          <a:p>
            <a:r>
              <a:rPr lang="th-TH" sz="1800" dirty="0"/>
              <a:t>In kernel, enable the 'roles' middleware:</a:t>
            </a:r>
          </a:p>
        </p:txBody>
      </p:sp>
      <p:sp>
        <p:nvSpPr>
          <p:cNvPr id="5" name="Rectangle 4"/>
          <p:cNvSpPr/>
          <p:nvPr/>
        </p:nvSpPr>
        <p:spPr>
          <a:xfrm>
            <a:off x="584199" y="1410813"/>
            <a:ext cx="11260667" cy="1754326"/>
          </a:xfrm>
          <a:prstGeom prst="rect">
            <a:avLst/>
          </a:prstGeom>
          <a:ln>
            <a:solidFill>
              <a:schemeClr val="bg1">
                <a:lumMod val="65000"/>
              </a:schemeClr>
            </a:solidFill>
          </a:ln>
        </p:spPr>
        <p:txBody>
          <a:bodyPr wrap="square">
            <a:spAutoFit/>
          </a:bodyPr>
          <a:lstStyle/>
          <a:p>
            <a:r>
              <a:rPr lang="th-TH" sz="1800" dirty="0"/>
              <a:t>protected $routeMiddleware = [</a:t>
            </a:r>
          </a:p>
          <a:p>
            <a:r>
              <a:rPr lang="th-TH" sz="1800" dirty="0"/>
              <a:t>    'auth' =&gt; 'App\Http\Middleware\Authenticate',</a:t>
            </a:r>
          </a:p>
          <a:p>
            <a:r>
              <a:rPr lang="th-TH" sz="1800" dirty="0"/>
              <a:t>    'auth.basic' =&gt; 'Illuminate\Auth\Middleware\AuthenticateWithBasicAuth',</a:t>
            </a:r>
          </a:p>
          <a:p>
            <a:r>
              <a:rPr lang="th-TH" sz="1800" dirty="0"/>
              <a:t>    'guest' =&gt; 'App\Http\Middleware\RedirectIfAuthenticated',</a:t>
            </a:r>
          </a:p>
          <a:p>
            <a:r>
              <a:rPr lang="th-TH" sz="1800" dirty="0"/>
              <a:t>    'roles' =&gt; 'App\Http\Middleware\CheckRole',</a:t>
            </a:r>
          </a:p>
          <a:p>
            <a:r>
              <a:rPr lang="th-TH" sz="1800" dirty="0"/>
              <a:t>]; </a:t>
            </a:r>
          </a:p>
        </p:txBody>
      </p:sp>
      <p:sp>
        <p:nvSpPr>
          <p:cNvPr id="10" name="Rectangle 9"/>
          <p:cNvSpPr/>
          <p:nvPr/>
        </p:nvSpPr>
        <p:spPr>
          <a:xfrm>
            <a:off x="521607" y="3446917"/>
            <a:ext cx="11323259" cy="646331"/>
          </a:xfrm>
          <a:prstGeom prst="rect">
            <a:avLst/>
          </a:prstGeom>
        </p:spPr>
        <p:txBody>
          <a:bodyPr wrap="square">
            <a:spAutoFit/>
          </a:bodyPr>
          <a:lstStyle/>
          <a:p>
            <a:r>
              <a:rPr lang="en-US" sz="1800" dirty="0"/>
              <a:t>You will also need to set up a roles table, with some role data and then assign the relationships to the role on the User model</a:t>
            </a:r>
            <a:r>
              <a:rPr lang="en-US" sz="1800" dirty="0" smtClean="0"/>
              <a:t>.</a:t>
            </a:r>
            <a:endParaRPr lang="en-US" sz="1800" dirty="0"/>
          </a:p>
          <a:p>
            <a:r>
              <a:rPr lang="en-US" sz="1800" dirty="0"/>
              <a:t>The full code is available here: https://gist.github.com/drawmyattention/8cb599ee5dc0af5f4246</a:t>
            </a:r>
            <a:endParaRPr lang="th-TH" sz="1800" dirty="0"/>
          </a:p>
        </p:txBody>
      </p:sp>
      <p:sp>
        <p:nvSpPr>
          <p:cNvPr id="7" name="Rectangle 6"/>
          <p:cNvSpPr/>
          <p:nvPr/>
        </p:nvSpPr>
        <p:spPr>
          <a:xfrm>
            <a:off x="521607" y="4167941"/>
            <a:ext cx="3467616" cy="523220"/>
          </a:xfrm>
          <a:prstGeom prst="rect">
            <a:avLst/>
          </a:prstGeom>
        </p:spPr>
        <p:txBody>
          <a:bodyPr wrap="none">
            <a:spAutoFit/>
          </a:bodyPr>
          <a:lstStyle/>
          <a:p>
            <a:r>
              <a:rPr lang="th-TH" dirty="0"/>
              <a:t>Laravel 5 Simple ACL manager</a:t>
            </a:r>
          </a:p>
        </p:txBody>
      </p:sp>
      <p:sp>
        <p:nvSpPr>
          <p:cNvPr id="12" name="Rectangle 11"/>
          <p:cNvSpPr/>
          <p:nvPr/>
        </p:nvSpPr>
        <p:spPr>
          <a:xfrm>
            <a:off x="584199" y="4834368"/>
            <a:ext cx="11260667" cy="646331"/>
          </a:xfrm>
          <a:prstGeom prst="rect">
            <a:avLst/>
          </a:prstGeom>
        </p:spPr>
        <p:txBody>
          <a:bodyPr wrap="square">
            <a:spAutoFit/>
          </a:bodyPr>
          <a:lstStyle/>
          <a:p>
            <a:r>
              <a:rPr lang="en-US" sz="1800" dirty="0"/>
              <a:t>Protect your routes with user roles. Simply add a '</a:t>
            </a:r>
            <a:r>
              <a:rPr lang="en-US" sz="1800" dirty="0" err="1"/>
              <a:t>role_id</a:t>
            </a:r>
            <a:r>
              <a:rPr lang="en-US" sz="1800" dirty="0"/>
              <a:t>' to the User model, install the roles table and seed if you need some example roles to get going</a:t>
            </a:r>
            <a:r>
              <a:rPr lang="en-US" sz="1800" dirty="0" smtClean="0"/>
              <a:t>.</a:t>
            </a:r>
            <a:endParaRPr lang="en-US" sz="1800" dirty="0"/>
          </a:p>
          <a:p>
            <a:r>
              <a:rPr lang="en-US" sz="1800" dirty="0"/>
              <a:t>If the user has a 'Root' role, then they can perform any actions.</a:t>
            </a:r>
            <a:endParaRPr lang="th-TH" sz="1800" dirty="0"/>
          </a:p>
        </p:txBody>
      </p:sp>
    </p:spTree>
    <p:extLst>
      <p:ext uri="{BB962C8B-B14F-4D97-AF65-F5344CB8AC3E}">
        <p14:creationId xmlns:p14="http://schemas.microsoft.com/office/powerpoint/2010/main" val="273404626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47801" y="3040055"/>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smtClean="0">
                <a:solidFill>
                  <a:schemeClr val="accent2"/>
                </a:solidFill>
                <a:latin typeface="DB Helvethaica X 45 Li" panose="02000506090000020004" pitchFamily="2" charset="-34"/>
                <a:cs typeface="DB Helvethaica X 45 Li" panose="02000506090000020004" pitchFamily="2" charset="-34"/>
              </a:rPr>
              <a:t>LIVE WORKSHOP</a:t>
            </a:r>
            <a:endParaRPr lang="th-TH" sz="4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Subtitle 2"/>
          <p:cNvSpPr txBox="1">
            <a:spLocks/>
          </p:cNvSpPr>
          <p:nvPr/>
        </p:nvSpPr>
        <p:spPr>
          <a:xfrm>
            <a:off x="1380067" y="3917383"/>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Submit DMCA Notice</a:t>
            </a:r>
            <a:endParaRPr lang="th-TH" sz="3600" dirty="0">
              <a:solidFill>
                <a:schemeClr val="tx1">
                  <a:lumMod val="50000"/>
                  <a:lumOff val="50000"/>
                </a:schemeClr>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11476238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LIVE WORKSHOP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7" y="1104370"/>
            <a:ext cx="10639425" cy="4429125"/>
          </a:xfrm>
          <a:prstGeom prst="rect">
            <a:avLst/>
          </a:prstGeom>
        </p:spPr>
      </p:pic>
    </p:spTree>
    <p:extLst>
      <p:ext uri="{BB962C8B-B14F-4D97-AF65-F5344CB8AC3E}">
        <p14:creationId xmlns:p14="http://schemas.microsoft.com/office/powerpoint/2010/main" val="57893094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LIVE WORKSHOP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3" y="1100529"/>
            <a:ext cx="10001250" cy="4965033"/>
          </a:xfrm>
          <a:prstGeom prst="rect">
            <a:avLst/>
          </a:prstGeom>
        </p:spPr>
      </p:pic>
    </p:spTree>
    <p:extLst>
      <p:ext uri="{BB962C8B-B14F-4D97-AF65-F5344CB8AC3E}">
        <p14:creationId xmlns:p14="http://schemas.microsoft.com/office/powerpoint/2010/main" val="15899413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LIVE WORKSHOP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733" y="982214"/>
            <a:ext cx="9130242" cy="5190255"/>
          </a:xfrm>
          <a:prstGeom prst="rect">
            <a:avLst/>
          </a:prstGeom>
        </p:spPr>
      </p:pic>
    </p:spTree>
    <p:extLst>
      <p:ext uri="{BB962C8B-B14F-4D97-AF65-F5344CB8AC3E}">
        <p14:creationId xmlns:p14="http://schemas.microsoft.com/office/powerpoint/2010/main" val="360292083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LIVE WORKSHOP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947909"/>
            <a:ext cx="9059862" cy="5217764"/>
          </a:xfrm>
          <a:prstGeom prst="rect">
            <a:avLst/>
          </a:prstGeom>
        </p:spPr>
      </p:pic>
    </p:spTree>
    <p:extLst>
      <p:ext uri="{BB962C8B-B14F-4D97-AF65-F5344CB8AC3E}">
        <p14:creationId xmlns:p14="http://schemas.microsoft.com/office/powerpoint/2010/main" val="298526127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11395452"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LIVE WORKSHOP</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267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21" y="1245128"/>
            <a:ext cx="10839450" cy="3114675"/>
          </a:xfrm>
          <a:prstGeom prst="rect">
            <a:avLst/>
          </a:prstGeom>
        </p:spPr>
      </p:pic>
    </p:spTree>
    <p:extLst>
      <p:ext uri="{BB962C8B-B14F-4D97-AF65-F5344CB8AC3E}">
        <p14:creationId xmlns:p14="http://schemas.microsoft.com/office/powerpoint/2010/main" val="263433876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397001" y="2540522"/>
            <a:ext cx="9033932"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smtClean="0">
                <a:solidFill>
                  <a:schemeClr val="accent2"/>
                </a:solidFill>
                <a:latin typeface="DB Helvethaica X 45 Li" panose="02000506090000020004" pitchFamily="2" charset="-34"/>
                <a:cs typeface="DB Helvethaica X 45 Li" panose="02000506090000020004" pitchFamily="2" charset="-34"/>
              </a:rPr>
              <a:t>THANK YOU</a:t>
            </a:r>
            <a:endParaRPr lang="th-TH" sz="4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29267" y="3316249"/>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Subtitle 2"/>
          <p:cNvSpPr txBox="1">
            <a:spLocks/>
          </p:cNvSpPr>
          <p:nvPr/>
        </p:nvSpPr>
        <p:spPr>
          <a:xfrm>
            <a:off x="1329267" y="3417850"/>
            <a:ext cx="9033932" cy="15351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th-TH" sz="3600"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อ.สามิตร โกยม</a:t>
            </a:r>
          </a:p>
          <a:p>
            <a:pPr marL="0" indent="0" algn="ctr">
              <a:buNone/>
            </a:pPr>
            <a:r>
              <a:rPr lang="th-TH" sz="2400"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ไอทีจีเนียส เอ็นจิเนียริ่ง จำกัด</a:t>
            </a:r>
          </a:p>
          <a:p>
            <a:pPr marL="0" indent="0" algn="ctr">
              <a:buNone/>
            </a:pPr>
            <a:r>
              <a:rPr lang="en-US" sz="1800" dirty="0" smtClean="0">
                <a:solidFill>
                  <a:schemeClr val="tx1">
                    <a:lumMod val="50000"/>
                    <a:lumOff val="50000"/>
                  </a:schemeClr>
                </a:solidFill>
                <a:latin typeface="DB Helvethaica X 45 Li" panose="02000506090000020004" pitchFamily="2" charset="-34"/>
                <a:cs typeface="DB Helvethaica X 45 Li" panose="02000506090000020004" pitchFamily="2" charset="-34"/>
              </a:rPr>
              <a:t>TEL.02-933-0427 , 088-807-9770</a:t>
            </a:r>
            <a:endParaRPr lang="th-TH" sz="1800" dirty="0">
              <a:solidFill>
                <a:schemeClr val="tx1">
                  <a:lumMod val="50000"/>
                  <a:lumOff val="50000"/>
                </a:schemeClr>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3040470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34767"/>
            <a:ext cx="11162392" cy="646331"/>
          </a:xfrm>
          <a:prstGeom prst="rect">
            <a:avLst/>
          </a:prstGeom>
          <a:noFill/>
        </p:spPr>
        <p:txBody>
          <a:bodyPr wrap="square" rtlCol="0">
            <a:spAutoFit/>
          </a:bodyPr>
          <a:lstStyle/>
          <a:p>
            <a:r>
              <a:rPr lang="th-TH" sz="3600" b="1" dirty="0" smtClean="0"/>
              <a:t>สร้าง </a:t>
            </a:r>
            <a:r>
              <a:rPr lang="en-US" sz="3600" b="1" dirty="0" smtClean="0"/>
              <a:t>layout </a:t>
            </a:r>
            <a:r>
              <a:rPr lang="th-TH" sz="3600" b="1" dirty="0" smtClean="0"/>
              <a:t>หลักที่ </a:t>
            </a:r>
            <a:r>
              <a:rPr lang="en-US" sz="3600" b="1" dirty="0" smtClean="0"/>
              <a:t>folder layouts</a:t>
            </a:r>
            <a:endParaRPr lang="th-TH" sz="36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98724"/>
            <a:ext cx="6610350" cy="4657725"/>
          </a:xfrm>
          <a:prstGeom prst="rect">
            <a:avLst/>
          </a:prstGeom>
        </p:spPr>
      </p:pic>
    </p:spTree>
    <p:extLst>
      <p:ext uri="{BB962C8B-B14F-4D97-AF65-F5344CB8AC3E}">
        <p14:creationId xmlns:p14="http://schemas.microsoft.com/office/powerpoint/2010/main" val="2532175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521607" y="934767"/>
            <a:ext cx="11162392" cy="646331"/>
          </a:xfrm>
          <a:prstGeom prst="rect">
            <a:avLst/>
          </a:prstGeom>
          <a:noFill/>
        </p:spPr>
        <p:txBody>
          <a:bodyPr wrap="square" rtlCol="0">
            <a:spAutoFit/>
          </a:bodyPr>
          <a:lstStyle/>
          <a:p>
            <a:r>
              <a:rPr lang="th-TH" sz="3600" b="1" dirty="0" smtClean="0"/>
              <a:t>สร้าง </a:t>
            </a:r>
            <a:r>
              <a:rPr lang="en-US" sz="3600" b="1" dirty="0" err="1" smtClean="0"/>
              <a:t>head,header,footer,footer_asset</a:t>
            </a:r>
            <a:endParaRPr lang="th-TH"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83300"/>
            <a:ext cx="9629775" cy="4676775"/>
          </a:xfrm>
          <a:prstGeom prst="rect">
            <a:avLst/>
          </a:prstGeom>
        </p:spPr>
      </p:pic>
    </p:spTree>
    <p:extLst>
      <p:ext uri="{BB962C8B-B14F-4D97-AF65-F5344CB8AC3E}">
        <p14:creationId xmlns:p14="http://schemas.microsoft.com/office/powerpoint/2010/main" val="1963235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29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38" y="929705"/>
            <a:ext cx="9975567" cy="5324203"/>
          </a:xfrm>
          <a:prstGeom prst="rect">
            <a:avLst/>
          </a:prstGeom>
        </p:spPr>
      </p:pic>
    </p:spTree>
    <p:extLst>
      <p:ext uri="{BB962C8B-B14F-4D97-AF65-F5344CB8AC3E}">
        <p14:creationId xmlns:p14="http://schemas.microsoft.com/office/powerpoint/2010/main" val="3481021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10330"/>
            <a:ext cx="9144000" cy="1377470"/>
          </a:xfrm>
        </p:spPr>
        <p:txBody>
          <a:bodyPr>
            <a:noAutofit/>
          </a:bodyPr>
          <a:lstStyle/>
          <a:p>
            <a:r>
              <a:rPr lang="en-US" sz="8800" dirty="0" smtClean="0">
                <a:solidFill>
                  <a:schemeClr val="accent2"/>
                </a:solidFill>
                <a:latin typeface="DB Helvethaica X 45 Li" panose="02000506090000020004" pitchFamily="2" charset="-34"/>
                <a:cs typeface="DB Helvethaica X 45 Li" panose="02000506090000020004" pitchFamily="2" charset="-34"/>
              </a:rPr>
              <a:t>Course Outline</a:t>
            </a:r>
            <a:endParaRPr lang="th-TH" sz="88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0515519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982214"/>
            <a:ext cx="11449817" cy="27385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99" y="4056174"/>
            <a:ext cx="11439525" cy="2200275"/>
          </a:xfrm>
          <a:prstGeom prst="rect">
            <a:avLst/>
          </a:prstGeom>
        </p:spPr>
      </p:pic>
    </p:spTree>
    <p:extLst>
      <p:ext uri="{BB962C8B-B14F-4D97-AF65-F5344CB8AC3E}">
        <p14:creationId xmlns:p14="http://schemas.microsoft.com/office/powerpoint/2010/main" val="1575293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135399"/>
            <a:ext cx="11437782" cy="4543201"/>
          </a:xfrm>
          <a:prstGeom prst="rect">
            <a:avLst/>
          </a:prstGeom>
        </p:spPr>
      </p:pic>
    </p:spTree>
    <p:extLst>
      <p:ext uri="{BB962C8B-B14F-4D97-AF65-F5344CB8AC3E}">
        <p14:creationId xmlns:p14="http://schemas.microsoft.com/office/powerpoint/2010/main" val="2317724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86" y="982215"/>
            <a:ext cx="9353935" cy="5187970"/>
          </a:xfrm>
          <a:prstGeom prst="rect">
            <a:avLst/>
          </a:prstGeom>
        </p:spPr>
      </p:pic>
    </p:spTree>
    <p:extLst>
      <p:ext uri="{BB962C8B-B14F-4D97-AF65-F5344CB8AC3E}">
        <p14:creationId xmlns:p14="http://schemas.microsoft.com/office/powerpoint/2010/main" val="5568747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74" y="982213"/>
            <a:ext cx="11270117" cy="4203397"/>
          </a:xfrm>
          <a:prstGeom prst="rect">
            <a:avLst/>
          </a:prstGeom>
        </p:spPr>
      </p:pic>
    </p:spTree>
    <p:extLst>
      <p:ext uri="{BB962C8B-B14F-4D97-AF65-F5344CB8AC3E}">
        <p14:creationId xmlns:p14="http://schemas.microsoft.com/office/powerpoint/2010/main" val="3412417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9" y="982213"/>
            <a:ext cx="9720613" cy="5130719"/>
          </a:xfrm>
          <a:prstGeom prst="rect">
            <a:avLst/>
          </a:prstGeom>
        </p:spPr>
      </p:pic>
    </p:spTree>
    <p:extLst>
      <p:ext uri="{BB962C8B-B14F-4D97-AF65-F5344CB8AC3E}">
        <p14:creationId xmlns:p14="http://schemas.microsoft.com/office/powerpoint/2010/main" val="24046639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6" y="982214"/>
            <a:ext cx="9745069" cy="5201663"/>
          </a:xfrm>
          <a:prstGeom prst="rect">
            <a:avLst/>
          </a:prstGeom>
        </p:spPr>
      </p:pic>
    </p:spTree>
    <p:extLst>
      <p:ext uri="{BB962C8B-B14F-4D97-AF65-F5344CB8AC3E}">
        <p14:creationId xmlns:p14="http://schemas.microsoft.com/office/powerpoint/2010/main" val="3594795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850873"/>
            <a:ext cx="6813084" cy="523220"/>
          </a:xfrm>
          <a:prstGeom prst="rect">
            <a:avLst/>
          </a:prstGeom>
          <a:noFill/>
        </p:spPr>
        <p:txBody>
          <a:bodyPr wrap="none" rtlCol="0">
            <a:spAutoFit/>
          </a:bodyPr>
          <a:lstStyle/>
          <a:p>
            <a:r>
              <a:rPr lang="en-US" dirty="0" smtClean="0"/>
              <a:t>Add another page (About us, Service, Portfolio , Blog , Contact)</a:t>
            </a:r>
            <a:endParaRPr lang="th-TH"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23" y="1395149"/>
            <a:ext cx="10296525" cy="4772025"/>
          </a:xfrm>
          <a:prstGeom prst="rect">
            <a:avLst/>
          </a:prstGeom>
        </p:spPr>
      </p:pic>
    </p:spTree>
    <p:extLst>
      <p:ext uri="{BB962C8B-B14F-4D97-AF65-F5344CB8AC3E}">
        <p14:creationId xmlns:p14="http://schemas.microsoft.com/office/powerpoint/2010/main" val="2022651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850873"/>
            <a:ext cx="1758815" cy="523220"/>
          </a:xfrm>
          <a:prstGeom prst="rect">
            <a:avLst/>
          </a:prstGeom>
          <a:noFill/>
        </p:spPr>
        <p:txBody>
          <a:bodyPr wrap="none" rtlCol="0">
            <a:spAutoFit/>
          </a:bodyPr>
          <a:lstStyle/>
          <a:p>
            <a:r>
              <a:rPr lang="en-US" dirty="0" smtClean="0"/>
              <a:t>Set </a:t>
            </a:r>
            <a:r>
              <a:rPr lang="en-US" dirty="0" err="1" smtClean="0"/>
              <a:t>routes.php</a:t>
            </a:r>
            <a:endParaRPr lang="th-TH" dirty="0"/>
          </a:p>
        </p:txBody>
      </p:sp>
      <p:sp>
        <p:nvSpPr>
          <p:cNvPr id="5" name="Rectangle 4"/>
          <p:cNvSpPr/>
          <p:nvPr/>
        </p:nvSpPr>
        <p:spPr>
          <a:xfrm>
            <a:off x="521607" y="1611157"/>
            <a:ext cx="11176000" cy="3539430"/>
          </a:xfrm>
          <a:prstGeom prst="rect">
            <a:avLst/>
          </a:prstGeom>
          <a:ln>
            <a:solidFill>
              <a:schemeClr val="accent1"/>
            </a:solidFill>
          </a:ln>
        </p:spPr>
        <p:txBody>
          <a:bodyPr wrap="square">
            <a:spAutoFit/>
          </a:bodyPr>
          <a:lstStyle/>
          <a:p>
            <a:r>
              <a:rPr lang="th-TH" dirty="0"/>
              <a:t>&lt;?php</a:t>
            </a:r>
          </a:p>
          <a:p>
            <a:r>
              <a:rPr lang="th-TH" dirty="0"/>
              <a:t>Route::get('/', 'InterappController@home');</a:t>
            </a:r>
          </a:p>
          <a:p>
            <a:endParaRPr lang="th-TH" dirty="0"/>
          </a:p>
          <a:p>
            <a:r>
              <a:rPr lang="th-TH" dirty="0"/>
              <a:t>Route::get('about-us', function()</a:t>
            </a:r>
          </a:p>
          <a:p>
            <a:r>
              <a:rPr lang="th-TH" dirty="0"/>
              <a:t>{</a:t>
            </a:r>
          </a:p>
          <a:p>
            <a:r>
              <a:rPr lang="th-TH" dirty="0"/>
              <a:t>   </a:t>
            </a:r>
            <a:r>
              <a:rPr lang="th-TH" dirty="0">
                <a:solidFill>
                  <a:srgbClr val="C00000"/>
                </a:solidFill>
              </a:rPr>
              <a:t>return View::make('pages.about-us'); </a:t>
            </a:r>
            <a:r>
              <a:rPr lang="th-TH" dirty="0" smtClean="0">
                <a:solidFill>
                  <a:srgbClr val="C00000"/>
                </a:solidFill>
              </a:rPr>
              <a:t> </a:t>
            </a:r>
            <a:r>
              <a:rPr lang="en-US" dirty="0" smtClean="0">
                <a:solidFill>
                  <a:srgbClr val="C00000"/>
                </a:solidFill>
              </a:rPr>
              <a:t>// </a:t>
            </a:r>
            <a:r>
              <a:rPr lang="th-TH" dirty="0" smtClean="0">
                <a:solidFill>
                  <a:srgbClr val="C00000"/>
                </a:solidFill>
              </a:rPr>
              <a:t>แบบที่ 1</a:t>
            </a:r>
            <a:endParaRPr lang="th-TH" dirty="0">
              <a:solidFill>
                <a:srgbClr val="C00000"/>
              </a:solidFill>
            </a:endParaRPr>
          </a:p>
          <a:p>
            <a:r>
              <a:rPr lang="th-TH" dirty="0">
                <a:solidFill>
                  <a:srgbClr val="C00000"/>
                </a:solidFill>
              </a:rPr>
              <a:t>   //return response()-&gt;view('pages.about-us</a:t>
            </a:r>
            <a:r>
              <a:rPr lang="th-TH" dirty="0" smtClean="0">
                <a:solidFill>
                  <a:srgbClr val="C00000"/>
                </a:solidFill>
              </a:rPr>
              <a:t>'); </a:t>
            </a:r>
            <a:r>
              <a:rPr lang="en-US" dirty="0" smtClean="0">
                <a:solidFill>
                  <a:srgbClr val="C00000"/>
                </a:solidFill>
              </a:rPr>
              <a:t>// </a:t>
            </a:r>
            <a:r>
              <a:rPr lang="th-TH" dirty="0" smtClean="0">
                <a:solidFill>
                  <a:srgbClr val="C00000"/>
                </a:solidFill>
              </a:rPr>
              <a:t>แบบที่ 2</a:t>
            </a:r>
            <a:endParaRPr lang="th-TH" dirty="0">
              <a:solidFill>
                <a:srgbClr val="C00000"/>
              </a:solidFill>
            </a:endParaRPr>
          </a:p>
          <a:p>
            <a:r>
              <a:rPr lang="th-TH" dirty="0"/>
              <a:t>});</a:t>
            </a:r>
          </a:p>
        </p:txBody>
      </p:sp>
    </p:spTree>
    <p:extLst>
      <p:ext uri="{BB962C8B-B14F-4D97-AF65-F5344CB8AC3E}">
        <p14:creationId xmlns:p14="http://schemas.microsoft.com/office/powerpoint/2010/main" val="41404449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21607" y="850873"/>
            <a:ext cx="1935145" cy="584775"/>
          </a:xfrm>
          <a:prstGeom prst="rect">
            <a:avLst/>
          </a:prstGeom>
          <a:noFill/>
        </p:spPr>
        <p:txBody>
          <a:bodyPr wrap="none" rtlCol="0">
            <a:spAutoFit/>
          </a:bodyPr>
          <a:lstStyle/>
          <a:p>
            <a:r>
              <a:rPr lang="en-US" sz="3200" dirty="0" smtClean="0"/>
              <a:t>Add link menu</a:t>
            </a:r>
            <a:endParaRPr lang="th-TH" sz="3200" dirty="0"/>
          </a:p>
        </p:txBody>
      </p:sp>
      <p:sp>
        <p:nvSpPr>
          <p:cNvPr id="5" name="Rectangle 4"/>
          <p:cNvSpPr/>
          <p:nvPr/>
        </p:nvSpPr>
        <p:spPr>
          <a:xfrm>
            <a:off x="521607" y="1611157"/>
            <a:ext cx="11176000" cy="954107"/>
          </a:xfrm>
          <a:prstGeom prst="rect">
            <a:avLst/>
          </a:prstGeom>
          <a:ln>
            <a:solidFill>
              <a:schemeClr val="accent1"/>
            </a:solidFill>
          </a:ln>
        </p:spPr>
        <p:txBody>
          <a:bodyPr wrap="square">
            <a:spAutoFit/>
          </a:bodyPr>
          <a:lstStyle/>
          <a:p>
            <a:r>
              <a:rPr lang="en-US" dirty="0"/>
              <a:t>&lt;li class="active"&gt;&lt;a </a:t>
            </a:r>
            <a:r>
              <a:rPr lang="en-US" dirty="0" err="1"/>
              <a:t>href</a:t>
            </a:r>
            <a:r>
              <a:rPr lang="en-US" dirty="0"/>
              <a:t>="</a:t>
            </a:r>
            <a:r>
              <a:rPr lang="en-US" dirty="0">
                <a:solidFill>
                  <a:srgbClr val="FF0000"/>
                </a:solidFill>
              </a:rPr>
              <a:t>{{URL::to('/')}}</a:t>
            </a:r>
            <a:r>
              <a:rPr lang="en-US" dirty="0"/>
              <a:t>"&gt;Home&lt;/a&gt;&lt;/li&gt;</a:t>
            </a:r>
          </a:p>
          <a:p>
            <a:r>
              <a:rPr lang="en-US" dirty="0" smtClean="0"/>
              <a:t>&lt;</a:t>
            </a:r>
            <a:r>
              <a:rPr lang="en-US" dirty="0"/>
              <a:t>li&gt;&lt;a </a:t>
            </a:r>
            <a:r>
              <a:rPr lang="en-US" dirty="0" err="1"/>
              <a:t>href</a:t>
            </a:r>
            <a:r>
              <a:rPr lang="en-US" dirty="0"/>
              <a:t>="</a:t>
            </a:r>
            <a:r>
              <a:rPr lang="en-US" dirty="0">
                <a:solidFill>
                  <a:srgbClr val="FF0000"/>
                </a:solidFill>
              </a:rPr>
              <a:t>{{URL::to('about-us')}}</a:t>
            </a:r>
            <a:r>
              <a:rPr lang="en-US" dirty="0"/>
              <a:t>"&gt;About us&lt;/a&gt;&lt;/li&gt;</a:t>
            </a:r>
            <a:endParaRPr lang="th-TH"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21658"/>
          <a:stretch/>
        </p:blipFill>
        <p:spPr>
          <a:xfrm>
            <a:off x="2553606" y="2792116"/>
            <a:ext cx="6835927" cy="3317305"/>
          </a:xfrm>
          <a:prstGeom prst="rect">
            <a:avLst/>
          </a:prstGeom>
        </p:spPr>
      </p:pic>
    </p:spTree>
    <p:extLst>
      <p:ext uri="{BB962C8B-B14F-4D97-AF65-F5344CB8AC3E}">
        <p14:creationId xmlns:p14="http://schemas.microsoft.com/office/powerpoint/2010/main" val="3275474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39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449415" y="884992"/>
            <a:ext cx="3175869" cy="584775"/>
          </a:xfrm>
          <a:prstGeom prst="rect">
            <a:avLst/>
          </a:prstGeom>
          <a:noFill/>
        </p:spPr>
        <p:txBody>
          <a:bodyPr wrap="none" rtlCol="0">
            <a:spAutoFit/>
          </a:bodyPr>
          <a:lstStyle/>
          <a:p>
            <a:r>
              <a:rPr lang="en-US" sz="3200" b="1" dirty="0" smtClean="0"/>
              <a:t>Set Active class to menu</a:t>
            </a:r>
            <a:endParaRPr lang="th-TH" sz="3200" b="1" dirty="0"/>
          </a:p>
        </p:txBody>
      </p:sp>
      <p:sp>
        <p:nvSpPr>
          <p:cNvPr id="13" name="Rectangle 12"/>
          <p:cNvSpPr/>
          <p:nvPr/>
        </p:nvSpPr>
        <p:spPr>
          <a:xfrm>
            <a:off x="521607" y="2151641"/>
            <a:ext cx="10984593" cy="830997"/>
          </a:xfrm>
          <a:prstGeom prst="rect">
            <a:avLst/>
          </a:prstGeom>
          <a:ln>
            <a:solidFill>
              <a:schemeClr val="tx1">
                <a:lumMod val="65000"/>
                <a:lumOff val="35000"/>
              </a:schemeClr>
            </a:solidFill>
          </a:ln>
        </p:spPr>
        <p:txBody>
          <a:bodyPr wrap="square">
            <a:spAutoFit/>
          </a:bodyPr>
          <a:lstStyle/>
          <a:p>
            <a:r>
              <a:rPr lang="th-TH" sz="2400" dirty="0"/>
              <a:t>&lt;li </a:t>
            </a:r>
            <a:r>
              <a:rPr lang="th-TH" sz="2400" dirty="0">
                <a:solidFill>
                  <a:srgbClr val="C00000"/>
                </a:solidFill>
              </a:rPr>
              <a:t>@section('active_home')@show</a:t>
            </a:r>
            <a:r>
              <a:rPr lang="th-TH" sz="2400" dirty="0"/>
              <a:t>&gt;&lt;a href="{{URL::to('/')}}"&gt;Home&lt;/a&gt;&lt;/li&gt;</a:t>
            </a:r>
          </a:p>
          <a:p>
            <a:r>
              <a:rPr lang="en-US" sz="2400" dirty="0"/>
              <a:t>&lt;li </a:t>
            </a:r>
            <a:r>
              <a:rPr lang="en-US" sz="2400" dirty="0">
                <a:solidFill>
                  <a:srgbClr val="C00000"/>
                </a:solidFill>
              </a:rPr>
              <a:t>@section('</a:t>
            </a:r>
            <a:r>
              <a:rPr lang="en-US" sz="2400" dirty="0" err="1">
                <a:solidFill>
                  <a:srgbClr val="C00000"/>
                </a:solidFill>
              </a:rPr>
              <a:t>active_about</a:t>
            </a:r>
            <a:r>
              <a:rPr lang="en-US" sz="2400" dirty="0">
                <a:solidFill>
                  <a:srgbClr val="C00000"/>
                </a:solidFill>
              </a:rPr>
              <a:t>')@show</a:t>
            </a:r>
            <a:r>
              <a:rPr lang="en-US" sz="2400" dirty="0"/>
              <a:t>&gt;&lt;a </a:t>
            </a:r>
            <a:r>
              <a:rPr lang="en-US" sz="2400" dirty="0" err="1"/>
              <a:t>href</a:t>
            </a:r>
            <a:r>
              <a:rPr lang="en-US" sz="2400" dirty="0"/>
              <a:t>="{{URL::to('about-us')}}"&gt;About us&lt;/a&gt;&lt;/li&gt;</a:t>
            </a:r>
            <a:endParaRPr lang="th-TH" sz="2400" dirty="0"/>
          </a:p>
        </p:txBody>
      </p:sp>
      <p:sp>
        <p:nvSpPr>
          <p:cNvPr id="14" name="TextBox 13"/>
          <p:cNvSpPr txBox="1"/>
          <p:nvPr/>
        </p:nvSpPr>
        <p:spPr>
          <a:xfrm>
            <a:off x="449415" y="1580758"/>
            <a:ext cx="1813317" cy="461665"/>
          </a:xfrm>
          <a:prstGeom prst="rect">
            <a:avLst/>
          </a:prstGeom>
          <a:noFill/>
        </p:spPr>
        <p:txBody>
          <a:bodyPr wrap="none" rtlCol="0">
            <a:spAutoFit/>
          </a:bodyPr>
          <a:lstStyle/>
          <a:p>
            <a:r>
              <a:rPr lang="en-US" sz="2400" dirty="0" err="1" smtClean="0">
                <a:solidFill>
                  <a:schemeClr val="accent1">
                    <a:lumMod val="50000"/>
                  </a:schemeClr>
                </a:solidFill>
              </a:rPr>
              <a:t>header.blade.php</a:t>
            </a:r>
            <a:endParaRPr lang="th-TH" sz="2400" dirty="0">
              <a:solidFill>
                <a:schemeClr val="accent1">
                  <a:lumMod val="50000"/>
                </a:schemeClr>
              </a:solidFill>
            </a:endParaRPr>
          </a:p>
        </p:txBody>
      </p:sp>
      <p:sp>
        <p:nvSpPr>
          <p:cNvPr id="15" name="TextBox 14"/>
          <p:cNvSpPr txBox="1"/>
          <p:nvPr/>
        </p:nvSpPr>
        <p:spPr>
          <a:xfrm>
            <a:off x="449415" y="3243642"/>
            <a:ext cx="1688283" cy="461665"/>
          </a:xfrm>
          <a:prstGeom prst="rect">
            <a:avLst/>
          </a:prstGeom>
          <a:noFill/>
        </p:spPr>
        <p:txBody>
          <a:bodyPr wrap="none" rtlCol="0">
            <a:spAutoFit/>
          </a:bodyPr>
          <a:lstStyle/>
          <a:p>
            <a:r>
              <a:rPr lang="en-US" sz="2400" dirty="0" err="1" smtClean="0">
                <a:solidFill>
                  <a:schemeClr val="accent1">
                    <a:lumMod val="50000"/>
                  </a:schemeClr>
                </a:solidFill>
              </a:rPr>
              <a:t>home.blade.php</a:t>
            </a:r>
            <a:endParaRPr lang="th-TH" sz="2400" dirty="0">
              <a:solidFill>
                <a:schemeClr val="accent1">
                  <a:lumMod val="50000"/>
                </a:schemeClr>
              </a:solidFill>
            </a:endParaRPr>
          </a:p>
        </p:txBody>
      </p:sp>
      <p:sp>
        <p:nvSpPr>
          <p:cNvPr id="16" name="Rectangle 15"/>
          <p:cNvSpPr/>
          <p:nvPr/>
        </p:nvSpPr>
        <p:spPr>
          <a:xfrm>
            <a:off x="521607" y="3761612"/>
            <a:ext cx="4913993" cy="1200329"/>
          </a:xfrm>
          <a:prstGeom prst="rect">
            <a:avLst/>
          </a:prstGeom>
          <a:ln>
            <a:solidFill>
              <a:schemeClr val="tx1">
                <a:lumMod val="65000"/>
                <a:lumOff val="35000"/>
              </a:schemeClr>
            </a:solidFill>
          </a:ln>
        </p:spPr>
        <p:txBody>
          <a:bodyPr wrap="square">
            <a:spAutoFit/>
          </a:bodyPr>
          <a:lstStyle/>
          <a:p>
            <a:r>
              <a:rPr lang="en-US" sz="2400" dirty="0"/>
              <a:t>@section('</a:t>
            </a:r>
            <a:r>
              <a:rPr lang="en-US" sz="2400" dirty="0" err="1">
                <a:solidFill>
                  <a:srgbClr val="C00000"/>
                </a:solidFill>
              </a:rPr>
              <a:t>active_home</a:t>
            </a:r>
            <a:r>
              <a:rPr lang="en-US" sz="2400" dirty="0"/>
              <a:t>')</a:t>
            </a:r>
          </a:p>
          <a:p>
            <a:r>
              <a:rPr lang="en-US" sz="2400" dirty="0"/>
              <a:t>	class="active"</a:t>
            </a:r>
          </a:p>
          <a:p>
            <a:r>
              <a:rPr lang="en-US" sz="2400" dirty="0"/>
              <a:t>@stop</a:t>
            </a:r>
          </a:p>
        </p:txBody>
      </p:sp>
      <p:sp>
        <p:nvSpPr>
          <p:cNvPr id="17" name="TextBox 16"/>
          <p:cNvSpPr txBox="1"/>
          <p:nvPr/>
        </p:nvSpPr>
        <p:spPr>
          <a:xfrm>
            <a:off x="5952067" y="3243641"/>
            <a:ext cx="1992853" cy="461665"/>
          </a:xfrm>
          <a:prstGeom prst="rect">
            <a:avLst/>
          </a:prstGeom>
          <a:noFill/>
        </p:spPr>
        <p:txBody>
          <a:bodyPr wrap="none" rtlCol="0">
            <a:spAutoFit/>
          </a:bodyPr>
          <a:lstStyle/>
          <a:p>
            <a:r>
              <a:rPr lang="en-US" sz="2400" dirty="0">
                <a:solidFill>
                  <a:schemeClr val="accent1">
                    <a:lumMod val="50000"/>
                  </a:schemeClr>
                </a:solidFill>
              </a:rPr>
              <a:t>a</a:t>
            </a:r>
            <a:r>
              <a:rPr lang="en-US" sz="2400" dirty="0" smtClean="0">
                <a:solidFill>
                  <a:schemeClr val="accent1">
                    <a:lumMod val="50000"/>
                  </a:schemeClr>
                </a:solidFill>
              </a:rPr>
              <a:t>bout-</a:t>
            </a:r>
            <a:r>
              <a:rPr lang="en-US" sz="2400" dirty="0" err="1" smtClean="0">
                <a:solidFill>
                  <a:schemeClr val="accent1">
                    <a:lumMod val="50000"/>
                  </a:schemeClr>
                </a:solidFill>
              </a:rPr>
              <a:t>us.blade.php</a:t>
            </a:r>
            <a:endParaRPr lang="th-TH" sz="2400" dirty="0">
              <a:solidFill>
                <a:schemeClr val="accent1">
                  <a:lumMod val="50000"/>
                </a:schemeClr>
              </a:solidFill>
            </a:endParaRPr>
          </a:p>
        </p:txBody>
      </p:sp>
      <p:sp>
        <p:nvSpPr>
          <p:cNvPr id="18" name="Rectangle 17"/>
          <p:cNvSpPr/>
          <p:nvPr/>
        </p:nvSpPr>
        <p:spPr>
          <a:xfrm>
            <a:off x="5952067" y="3761612"/>
            <a:ext cx="5554132" cy="1200329"/>
          </a:xfrm>
          <a:prstGeom prst="rect">
            <a:avLst/>
          </a:prstGeom>
          <a:ln>
            <a:solidFill>
              <a:schemeClr val="tx1">
                <a:lumMod val="65000"/>
                <a:lumOff val="35000"/>
              </a:schemeClr>
            </a:solidFill>
          </a:ln>
        </p:spPr>
        <p:txBody>
          <a:bodyPr wrap="square">
            <a:spAutoFit/>
          </a:bodyPr>
          <a:lstStyle/>
          <a:p>
            <a:r>
              <a:rPr lang="en-US" sz="2400" dirty="0"/>
              <a:t>@section(</a:t>
            </a:r>
            <a:r>
              <a:rPr lang="en-US" sz="2400" dirty="0" smtClean="0"/>
              <a:t>'</a:t>
            </a:r>
            <a:r>
              <a:rPr lang="en-US" sz="2400" dirty="0" err="1" smtClean="0">
                <a:solidFill>
                  <a:srgbClr val="C00000"/>
                </a:solidFill>
              </a:rPr>
              <a:t>active_about</a:t>
            </a:r>
            <a:r>
              <a:rPr lang="en-US" sz="2400" dirty="0" smtClean="0"/>
              <a:t>')</a:t>
            </a:r>
            <a:endParaRPr lang="en-US" sz="2400" dirty="0"/>
          </a:p>
          <a:p>
            <a:r>
              <a:rPr lang="en-US" sz="2400" dirty="0"/>
              <a:t>	class="active"</a:t>
            </a:r>
          </a:p>
          <a:p>
            <a:r>
              <a:rPr lang="en-US" sz="2400" dirty="0"/>
              <a:t>@stop</a:t>
            </a:r>
          </a:p>
        </p:txBody>
      </p:sp>
    </p:spTree>
    <p:extLst>
      <p:ext uri="{BB962C8B-B14F-4D97-AF65-F5344CB8AC3E}">
        <p14:creationId xmlns:p14="http://schemas.microsoft.com/office/powerpoint/2010/main" val="2229219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7029" y="179380"/>
            <a:ext cx="2830285"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Course Outline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667657" y="777308"/>
            <a:ext cx="11524343"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667657" y="1170778"/>
            <a:ext cx="4395410" cy="3539430"/>
          </a:xfrm>
          <a:prstGeom prst="rect">
            <a:avLst/>
          </a:prstGeom>
          <a:noFill/>
        </p:spPr>
        <p:txBody>
          <a:bodyPr wrap="square" rtlCol="0">
            <a:spAutoFit/>
          </a:bodyPr>
          <a:lstStyle/>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Customizing Structure </a:t>
            </a:r>
            <a:r>
              <a:rPr lang="en-US" dirty="0" err="1" smtClean="0">
                <a:latin typeface="DB Helvethaica X 45 Li" panose="02000506090000020004" pitchFamily="2" charset="-34"/>
                <a:cs typeface="DB Helvethaica X 45 Li" panose="02000506090000020004" pitchFamily="2" charset="-34"/>
              </a:rPr>
              <a:t>Laravel</a:t>
            </a:r>
            <a:r>
              <a:rPr lang="en-US" dirty="0" smtClean="0">
                <a:latin typeface="DB Helvethaica X 45 Li" panose="02000506090000020004" pitchFamily="2" charset="-34"/>
                <a:cs typeface="DB Helvethaica X 45 Li" panose="02000506090000020004" pitchFamily="2" charset="-34"/>
              </a:rPr>
              <a:t> 5</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Blade template customize</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Incremental Validation</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Many to Many Relationships</a:t>
            </a:r>
          </a:p>
          <a:p>
            <a:pPr marL="457200" indent="-457200">
              <a:buFont typeface="Arial" panose="020B0604020202020204" pitchFamily="34" charset="0"/>
              <a:buChar char="•"/>
            </a:pPr>
            <a:r>
              <a:rPr lang="en-US" dirty="0" err="1" smtClean="0">
                <a:latin typeface="DB Helvethaica X 45 Li" panose="02000506090000020004" pitchFamily="2" charset="-34"/>
                <a:cs typeface="DB Helvethaica X 45 Li" panose="02000506090000020004" pitchFamily="2" charset="-34"/>
              </a:rPr>
              <a:t>RESTful</a:t>
            </a:r>
            <a:r>
              <a:rPr lang="en-US" dirty="0" smtClean="0">
                <a:latin typeface="DB Helvethaica X 45 Li" panose="02000506090000020004" pitchFamily="2" charset="-34"/>
                <a:cs typeface="DB Helvethaica X 45 Li" panose="02000506090000020004" pitchFamily="2" charset="-34"/>
              </a:rPr>
              <a:t> </a:t>
            </a:r>
            <a:r>
              <a:rPr lang="en-US" dirty="0">
                <a:latin typeface="DB Helvethaica X 45 Li" panose="02000506090000020004" pitchFamily="2" charset="-34"/>
                <a:cs typeface="DB Helvethaica X 45 Li" panose="02000506090000020004" pitchFamily="2" charset="-34"/>
              </a:rPr>
              <a:t>Resource </a:t>
            </a:r>
            <a:r>
              <a:rPr lang="en-US" dirty="0" smtClean="0">
                <a:latin typeface="DB Helvethaica X 45 Li" panose="02000506090000020004" pitchFamily="2" charset="-34"/>
                <a:cs typeface="DB Helvethaica X 45 Li" panose="02000506090000020004" pitchFamily="2" charset="-34"/>
              </a:rPr>
              <a:t>Controllers</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Custom Mailers</a:t>
            </a:r>
          </a:p>
          <a:p>
            <a:pPr marL="457200" indent="-457200">
              <a:buFont typeface="Arial" panose="020B0604020202020204" pitchFamily="34" charset="0"/>
              <a:buChar char="•"/>
            </a:pPr>
            <a:r>
              <a:rPr lang="en-US" dirty="0">
                <a:latin typeface="DB Helvethaica X 45 Li" panose="02000506090000020004" pitchFamily="2" charset="-34"/>
                <a:cs typeface="DB Helvethaica X 45 Li" panose="02000506090000020004" pitchFamily="2" charset="-34"/>
              </a:rPr>
              <a:t>Search </a:t>
            </a:r>
            <a:r>
              <a:rPr lang="en-US" dirty="0" smtClean="0">
                <a:latin typeface="DB Helvethaica X 45 Li" panose="02000506090000020004" pitchFamily="2" charset="-34"/>
                <a:cs typeface="DB Helvethaica X 45 Li" panose="02000506090000020004" pitchFamily="2" charset="-34"/>
              </a:rPr>
              <a:t>Essentials</a:t>
            </a:r>
          </a:p>
          <a:p>
            <a:pPr marL="457200" indent="-457200">
              <a:buFont typeface="Arial" panose="020B0604020202020204" pitchFamily="34" charset="0"/>
              <a:buChar char="•"/>
            </a:pPr>
            <a:r>
              <a:rPr lang="en-US" dirty="0">
                <a:latin typeface="DB Helvethaica X 45 Li" panose="02000506090000020004" pitchFamily="2" charset="-34"/>
                <a:cs typeface="DB Helvethaica X 45 Li" panose="02000506090000020004" pitchFamily="2" charset="-34"/>
              </a:rPr>
              <a:t>File Uploads With </a:t>
            </a:r>
            <a:r>
              <a:rPr lang="en-US" dirty="0" err="1">
                <a:latin typeface="DB Helvethaica X 45 Li" panose="02000506090000020004" pitchFamily="2" charset="-34"/>
                <a:cs typeface="DB Helvethaica X 45 Li" panose="02000506090000020004" pitchFamily="2" charset="-34"/>
              </a:rPr>
              <a:t>Laravel</a:t>
            </a:r>
            <a:r>
              <a:rPr lang="en-US" dirty="0">
                <a:latin typeface="DB Helvethaica X 45 Li" panose="02000506090000020004" pitchFamily="2" charset="-34"/>
                <a:cs typeface="DB Helvethaica X 45 Li" panose="02000506090000020004" pitchFamily="2" charset="-34"/>
              </a:rPr>
              <a:t> 5</a:t>
            </a:r>
          </a:p>
        </p:txBody>
      </p:sp>
      <p:sp>
        <p:nvSpPr>
          <p:cNvPr id="12" name="TextBox 11"/>
          <p:cNvSpPr txBox="1"/>
          <p:nvPr/>
        </p:nvSpPr>
        <p:spPr>
          <a:xfrm>
            <a:off x="5493845" y="1178845"/>
            <a:ext cx="6190153" cy="3539430"/>
          </a:xfrm>
          <a:prstGeom prst="rect">
            <a:avLst/>
          </a:prstGeom>
          <a:noFill/>
        </p:spPr>
        <p:txBody>
          <a:bodyPr wrap="square" rtlCol="0">
            <a:spAutoFit/>
          </a:bodyPr>
          <a:lstStyle/>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What is a </a:t>
            </a:r>
            <a:r>
              <a:rPr lang="en-US" dirty="0" err="1" smtClean="0">
                <a:latin typeface="DB Helvethaica X 45 Li" panose="02000506090000020004" pitchFamily="2" charset="-34"/>
                <a:cs typeface="DB Helvethaica X 45 Li" panose="02000506090000020004" pitchFamily="2" charset="-34"/>
              </a:rPr>
              <a:t>Laravel</a:t>
            </a:r>
            <a:r>
              <a:rPr lang="en-US" dirty="0" smtClean="0">
                <a:latin typeface="DB Helvethaica X 45 Li" panose="02000506090000020004" pitchFamily="2" charset="-34"/>
                <a:cs typeface="DB Helvethaica X 45 Li" panose="02000506090000020004" pitchFamily="2" charset="-34"/>
              </a:rPr>
              <a:t> Interface</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Model Events and Model Observers</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Form Macros</a:t>
            </a:r>
          </a:p>
          <a:p>
            <a:pPr marL="457200" indent="-457200">
              <a:buFont typeface="Arial" panose="020B0604020202020204" pitchFamily="34" charset="0"/>
              <a:buChar char="•"/>
            </a:pPr>
            <a:r>
              <a:rPr lang="en-US" dirty="0" err="1" smtClean="0">
                <a:latin typeface="DB Helvethaica X 45 Li" panose="02000506090000020004" pitchFamily="2" charset="-34"/>
                <a:cs typeface="DB Helvethaica X 45 Li" panose="02000506090000020004" pitchFamily="2" charset="-34"/>
              </a:rPr>
              <a:t>Crons</a:t>
            </a:r>
            <a:r>
              <a:rPr lang="en-US" dirty="0" smtClean="0">
                <a:latin typeface="DB Helvethaica X 45 Li" panose="02000506090000020004" pitchFamily="2" charset="-34"/>
                <a:cs typeface="DB Helvethaica X 45 Li" panose="02000506090000020004" pitchFamily="2" charset="-34"/>
              </a:rPr>
              <a:t> and Email</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Recurring Tasks The </a:t>
            </a:r>
            <a:r>
              <a:rPr lang="en-US" dirty="0" err="1" smtClean="0">
                <a:latin typeface="DB Helvethaica X 45 Li" panose="02000506090000020004" pitchFamily="2" charset="-34"/>
                <a:cs typeface="DB Helvethaica X 45 Li" panose="02000506090000020004" pitchFamily="2" charset="-34"/>
              </a:rPr>
              <a:t>Laravel</a:t>
            </a:r>
            <a:r>
              <a:rPr lang="en-US" dirty="0" smtClean="0">
                <a:latin typeface="DB Helvethaica X 45 Li" panose="02000506090000020004" pitchFamily="2" charset="-34"/>
                <a:cs typeface="DB Helvethaica X 45 Li" panose="02000506090000020004" pitchFamily="2" charset="-34"/>
              </a:rPr>
              <a:t> Way</a:t>
            </a:r>
          </a:p>
          <a:p>
            <a:pPr marL="457200" indent="-457200">
              <a:buFont typeface="Arial" panose="020B0604020202020204" pitchFamily="34" charset="0"/>
              <a:buChar char="•"/>
            </a:pPr>
            <a:r>
              <a:rPr lang="en-US" dirty="0" err="1">
                <a:latin typeface="DB Helvethaica X 45 Li" panose="02000506090000020004" pitchFamily="2" charset="-34"/>
                <a:cs typeface="DB Helvethaica X 45 Li" panose="02000506090000020004" pitchFamily="2" charset="-34"/>
              </a:rPr>
              <a:t>Laravel</a:t>
            </a:r>
            <a:r>
              <a:rPr lang="en-US" dirty="0">
                <a:latin typeface="DB Helvethaica X 45 Li" panose="02000506090000020004" pitchFamily="2" charset="-34"/>
                <a:cs typeface="DB Helvethaica X 45 Li" panose="02000506090000020004" pitchFamily="2" charset="-34"/>
              </a:rPr>
              <a:t> 5 Command Bus</a:t>
            </a:r>
          </a:p>
          <a:p>
            <a:pPr marL="457200" indent="-457200">
              <a:buFont typeface="Arial" panose="020B0604020202020204" pitchFamily="34" charset="0"/>
              <a:buChar char="•"/>
            </a:pPr>
            <a:r>
              <a:rPr lang="en-US" dirty="0" err="1">
                <a:latin typeface="DB Helvethaica X 45 Li" panose="02000506090000020004" pitchFamily="2" charset="-34"/>
                <a:cs typeface="DB Helvethaica X 45 Li" panose="02000506090000020004" pitchFamily="2" charset="-34"/>
              </a:rPr>
              <a:t>Laravel</a:t>
            </a:r>
            <a:r>
              <a:rPr lang="en-US" dirty="0">
                <a:latin typeface="DB Helvethaica X 45 Li" panose="02000506090000020004" pitchFamily="2" charset="-34"/>
                <a:cs typeface="DB Helvethaica X 45 Li" panose="02000506090000020004" pitchFamily="2" charset="-34"/>
              </a:rPr>
              <a:t> 5 Preview Events</a:t>
            </a:r>
          </a:p>
          <a:p>
            <a:pPr marL="457200" indent="-457200">
              <a:buFont typeface="Arial" panose="020B0604020202020204" pitchFamily="34" charset="0"/>
              <a:buChar char="•"/>
            </a:pPr>
            <a:r>
              <a:rPr lang="en-US" dirty="0" err="1">
                <a:latin typeface="DB Helvethaica X 45 Li" panose="02000506090000020004" pitchFamily="2" charset="-34"/>
                <a:cs typeface="DB Helvethaica X 45 Li" panose="02000506090000020004" pitchFamily="2" charset="-34"/>
              </a:rPr>
              <a:t>Laravel</a:t>
            </a:r>
            <a:r>
              <a:rPr lang="en-US" dirty="0">
                <a:latin typeface="DB Helvethaica X 45 Li" panose="02000506090000020004" pitchFamily="2" charset="-34"/>
                <a:cs typeface="DB Helvethaica X 45 Li" panose="02000506090000020004" pitchFamily="2" charset="-34"/>
              </a:rPr>
              <a:t> 5 Eloquent Global Scope</a:t>
            </a:r>
            <a:endParaRPr lang="en-US" dirty="0" smtClean="0">
              <a:latin typeface="DB Helvethaica X 45 Li" panose="02000506090000020004" pitchFamily="2" charset="-34"/>
              <a:cs typeface="DB Helvethaica X 45 Li" panose="02000506090000020004" pitchFamily="2" charset="-34"/>
            </a:endParaRPr>
          </a:p>
        </p:txBody>
      </p:sp>
      <p:sp>
        <p:nvSpPr>
          <p:cNvPr id="17" name="Subtitle 2"/>
          <p:cNvSpPr txBox="1">
            <a:spLocks/>
          </p:cNvSpPr>
          <p:nvPr/>
        </p:nvSpPr>
        <p:spPr>
          <a:xfrm>
            <a:off x="8853714" y="103181"/>
            <a:ext cx="2830285" cy="6741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4000" dirty="0" smtClean="0">
                <a:solidFill>
                  <a:schemeClr val="accent1"/>
                </a:solidFill>
                <a:latin typeface="DB Helvethaica X 45 Li" panose="02000506090000020004" pitchFamily="2" charset="-34"/>
                <a:cs typeface="DB Helvethaica X 45 Li" panose="02000506090000020004" pitchFamily="2" charset="-34"/>
              </a:rPr>
              <a:t>Intermediate</a:t>
            </a:r>
            <a:endParaRPr lang="th-TH" sz="4000" dirty="0">
              <a:solidFill>
                <a:schemeClr val="accent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568207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280994" y="894814"/>
            <a:ext cx="1790875" cy="584775"/>
          </a:xfrm>
          <a:prstGeom prst="rect">
            <a:avLst/>
          </a:prstGeom>
          <a:noFill/>
        </p:spPr>
        <p:txBody>
          <a:bodyPr wrap="none" rtlCol="0">
            <a:spAutoFit/>
          </a:bodyPr>
          <a:lstStyle/>
          <a:p>
            <a:r>
              <a:rPr lang="en-US" sz="3200" dirty="0" smtClean="0"/>
              <a:t>Service page</a:t>
            </a:r>
            <a:endParaRPr lang="th-TH"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399" y="1539988"/>
            <a:ext cx="9000067" cy="4691946"/>
          </a:xfrm>
          <a:prstGeom prst="rect">
            <a:avLst/>
          </a:prstGeom>
        </p:spPr>
      </p:pic>
    </p:spTree>
    <p:extLst>
      <p:ext uri="{BB962C8B-B14F-4D97-AF65-F5344CB8AC3E}">
        <p14:creationId xmlns:p14="http://schemas.microsoft.com/office/powerpoint/2010/main" val="148372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280994" y="894814"/>
            <a:ext cx="1882247" cy="584775"/>
          </a:xfrm>
          <a:prstGeom prst="rect">
            <a:avLst/>
          </a:prstGeom>
          <a:noFill/>
        </p:spPr>
        <p:txBody>
          <a:bodyPr wrap="none" rtlCol="0">
            <a:spAutoFit/>
          </a:bodyPr>
          <a:lstStyle/>
          <a:p>
            <a:r>
              <a:rPr lang="en-US" sz="3200" dirty="0" smtClean="0"/>
              <a:t>Portfolio page</a:t>
            </a:r>
            <a:endParaRPr lang="th-TH"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861" y="1597095"/>
            <a:ext cx="8587406" cy="4589604"/>
          </a:xfrm>
          <a:prstGeom prst="rect">
            <a:avLst/>
          </a:prstGeom>
        </p:spPr>
      </p:pic>
    </p:spTree>
    <p:extLst>
      <p:ext uri="{BB962C8B-B14F-4D97-AF65-F5344CB8AC3E}">
        <p14:creationId xmlns:p14="http://schemas.microsoft.com/office/powerpoint/2010/main" val="10853480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280994" y="894814"/>
            <a:ext cx="1436612" cy="584775"/>
          </a:xfrm>
          <a:prstGeom prst="rect">
            <a:avLst/>
          </a:prstGeom>
          <a:noFill/>
        </p:spPr>
        <p:txBody>
          <a:bodyPr wrap="none" rtlCol="0">
            <a:spAutoFit/>
          </a:bodyPr>
          <a:lstStyle/>
          <a:p>
            <a:r>
              <a:rPr lang="en-US" sz="3200" dirty="0" smtClean="0"/>
              <a:t>Blog page</a:t>
            </a:r>
            <a:endParaRPr lang="th-TH"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267" y="1479589"/>
            <a:ext cx="8915400" cy="4712612"/>
          </a:xfrm>
          <a:prstGeom prst="rect">
            <a:avLst/>
          </a:prstGeom>
        </p:spPr>
      </p:pic>
    </p:spTree>
    <p:extLst>
      <p:ext uri="{BB962C8B-B14F-4D97-AF65-F5344CB8AC3E}">
        <p14:creationId xmlns:p14="http://schemas.microsoft.com/office/powerpoint/2010/main" val="4027564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Blade template customize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178119" y="901203"/>
            <a:ext cx="1835759" cy="584775"/>
          </a:xfrm>
          <a:prstGeom prst="rect">
            <a:avLst/>
          </a:prstGeom>
          <a:noFill/>
        </p:spPr>
        <p:txBody>
          <a:bodyPr wrap="none" rtlCol="0">
            <a:spAutoFit/>
          </a:bodyPr>
          <a:lstStyle/>
          <a:p>
            <a:r>
              <a:rPr lang="en-US" sz="3200" dirty="0" smtClean="0"/>
              <a:t>Contact page</a:t>
            </a:r>
            <a:endParaRPr lang="th-TH"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228" y="1597095"/>
            <a:ext cx="8679543" cy="4553099"/>
          </a:xfrm>
          <a:prstGeom prst="rect">
            <a:avLst/>
          </a:prstGeom>
        </p:spPr>
      </p:pic>
    </p:spTree>
    <p:extLst>
      <p:ext uri="{BB962C8B-B14F-4D97-AF65-F5344CB8AC3E}">
        <p14:creationId xmlns:p14="http://schemas.microsoft.com/office/powerpoint/2010/main" val="4287921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29589" y="3141655"/>
            <a:ext cx="8157411"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solidFill>
                  <a:schemeClr val="accent2"/>
                </a:solidFill>
                <a:latin typeface="DB Helvethaica X 45 Li" panose="02000506090000020004" pitchFamily="2" charset="-34"/>
                <a:cs typeface="DB Helvethaica X 45 Li" panose="02000506090000020004" pitchFamily="2" charset="-34"/>
              </a:rPr>
              <a:t>Tip for </a:t>
            </a:r>
            <a:r>
              <a:rPr lang="en-US" sz="5400" dirty="0" err="1" smtClean="0">
                <a:solidFill>
                  <a:schemeClr val="accent2"/>
                </a:solidFill>
                <a:latin typeface="DB Helvethaica X 45 Li" panose="02000506090000020004" pitchFamily="2" charset="-34"/>
                <a:cs typeface="DB Helvethaica X 45 Li" panose="02000506090000020004" pitchFamily="2" charset="-34"/>
              </a:rPr>
              <a:t>Trailling</a:t>
            </a:r>
            <a:r>
              <a:rPr lang="en-US" sz="5400" dirty="0" smtClean="0">
                <a:solidFill>
                  <a:schemeClr val="accent2"/>
                </a:solidFill>
                <a:latin typeface="DB Helvethaica X 45 Li" panose="02000506090000020004" pitchFamily="2" charset="-34"/>
                <a:cs typeface="DB Helvethaica X 45 Li" panose="02000506090000020004" pitchFamily="2" charset="-34"/>
              </a:rPr>
              <a:t> Slashes </a:t>
            </a:r>
            <a:r>
              <a:rPr lang="en-US" sz="5400" dirty="0" err="1" smtClean="0">
                <a:solidFill>
                  <a:schemeClr val="accent2"/>
                </a:solidFill>
                <a:latin typeface="DB Helvethaica X 45 Li" panose="02000506090000020004" pitchFamily="2" charset="-34"/>
                <a:cs typeface="DB Helvethaica X 45 Li" panose="02000506090000020004" pitchFamily="2" charset="-34"/>
              </a:rPr>
              <a:t>Prolblem</a:t>
            </a:r>
            <a:endParaRPr lang="en-US"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657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th-TH" sz="4000" dirty="0" smtClean="0">
                <a:solidFill>
                  <a:schemeClr val="accent2"/>
                </a:solidFill>
                <a:latin typeface="DB Helvethaica X 45 Li" panose="02000506090000020004" pitchFamily="2" charset="-34"/>
                <a:cs typeface="DB Helvethaica X 45 Li" panose="02000506090000020004" pitchFamily="2" charset="-34"/>
              </a:rPr>
              <a:t>ปัญหาเมื่อวาง </a:t>
            </a:r>
            <a:r>
              <a:rPr lang="en-US" sz="4000" dirty="0" smtClean="0">
                <a:solidFill>
                  <a:schemeClr val="accent2"/>
                </a:solidFill>
                <a:latin typeface="DB Helvethaica X 45 Li" panose="02000506090000020004" pitchFamily="2" charset="-34"/>
                <a:cs typeface="DB Helvethaica X 45 Li" panose="02000506090000020004" pitchFamily="2" charset="-34"/>
              </a:rPr>
              <a:t>/ </a:t>
            </a:r>
            <a:r>
              <a:rPr lang="th-TH" sz="4000" dirty="0" smtClean="0">
                <a:solidFill>
                  <a:schemeClr val="accent2"/>
                </a:solidFill>
                <a:latin typeface="DB Helvethaica X 45 Li" panose="02000506090000020004" pitchFamily="2" charset="-34"/>
                <a:cs typeface="DB Helvethaica X 45 Li" panose="02000506090000020004" pitchFamily="2" charset="-34"/>
              </a:rPr>
              <a:t>ต่อท้าย </a:t>
            </a:r>
            <a:r>
              <a:rPr lang="en-US" sz="4000" dirty="0" smtClean="0">
                <a:solidFill>
                  <a:schemeClr val="accent2"/>
                </a:solidFill>
                <a:latin typeface="DB Helvethaica X 45 Li" panose="02000506090000020004" pitchFamily="2" charset="-34"/>
                <a:cs typeface="DB Helvethaica X 45 Li" panose="02000506090000020004" pitchFamily="2" charset="-34"/>
              </a:rPr>
              <a:t>URL</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10293202" cy="584775"/>
          </a:xfrm>
          <a:prstGeom prst="rect">
            <a:avLst/>
          </a:prstGeom>
          <a:noFill/>
        </p:spPr>
        <p:txBody>
          <a:bodyPr wrap="none" rtlCol="0">
            <a:spAutoFit/>
          </a:bodyPr>
          <a:lstStyle/>
          <a:p>
            <a:r>
              <a:rPr lang="th-TH" sz="3200" dirty="0" smtClean="0">
                <a:solidFill>
                  <a:srgbClr val="0070C0"/>
                </a:solidFill>
              </a:rPr>
              <a:t>เมื่อมีการเติม </a:t>
            </a:r>
            <a:r>
              <a:rPr lang="en-US" sz="3200" dirty="0" smtClean="0">
                <a:solidFill>
                  <a:srgbClr val="0070C0"/>
                </a:solidFill>
              </a:rPr>
              <a:t>/ </a:t>
            </a:r>
            <a:r>
              <a:rPr lang="th-TH" sz="3200" dirty="0" smtClean="0">
                <a:solidFill>
                  <a:srgbClr val="0070C0"/>
                </a:solidFill>
              </a:rPr>
              <a:t>ต่อท้าย </a:t>
            </a:r>
            <a:r>
              <a:rPr lang="en-US" sz="3200" dirty="0" smtClean="0">
                <a:solidFill>
                  <a:srgbClr val="0070C0"/>
                </a:solidFill>
              </a:rPr>
              <a:t>URL </a:t>
            </a:r>
            <a:r>
              <a:rPr lang="th-TH" sz="3200" dirty="0" smtClean="0">
                <a:solidFill>
                  <a:srgbClr val="0070C0"/>
                </a:solidFill>
              </a:rPr>
              <a:t>จะทำให้เกิดการ </a:t>
            </a:r>
            <a:r>
              <a:rPr lang="en-US" sz="3200" dirty="0" smtClean="0">
                <a:solidFill>
                  <a:srgbClr val="0070C0"/>
                </a:solidFill>
              </a:rPr>
              <a:t>Redirect </a:t>
            </a:r>
            <a:r>
              <a:rPr lang="th-TH" sz="3200" dirty="0" smtClean="0">
                <a:solidFill>
                  <a:srgbClr val="0070C0"/>
                </a:solidFill>
              </a:rPr>
              <a:t>ไปที่ </a:t>
            </a:r>
            <a:r>
              <a:rPr lang="en-US" sz="3200" dirty="0" smtClean="0">
                <a:solidFill>
                  <a:srgbClr val="0070C0"/>
                </a:solidFill>
              </a:rPr>
              <a:t>root </a:t>
            </a:r>
            <a:r>
              <a:rPr lang="th-TH" sz="3200" dirty="0" smtClean="0">
                <a:solidFill>
                  <a:srgbClr val="0070C0"/>
                </a:solidFill>
              </a:rPr>
              <a:t>ทันที แนวทางแก้ปัญหานี้คือ</a:t>
            </a:r>
            <a:endParaRPr lang="th-TH" sz="3200" dirty="0">
              <a:solidFill>
                <a:srgbClr val="0070C0"/>
              </a:solidFill>
            </a:endParaRPr>
          </a:p>
        </p:txBody>
      </p:sp>
      <p:sp>
        <p:nvSpPr>
          <p:cNvPr id="5" name="TextBox 4"/>
          <p:cNvSpPr txBox="1"/>
          <p:nvPr/>
        </p:nvSpPr>
        <p:spPr>
          <a:xfrm>
            <a:off x="449415" y="1599166"/>
            <a:ext cx="2186817" cy="523220"/>
          </a:xfrm>
          <a:prstGeom prst="rect">
            <a:avLst/>
          </a:prstGeom>
          <a:noFill/>
        </p:spPr>
        <p:txBody>
          <a:bodyPr wrap="none" rtlCol="0">
            <a:spAutoFit/>
          </a:bodyPr>
          <a:lstStyle/>
          <a:p>
            <a:r>
              <a:rPr lang="th-TH" dirty="0" smtClean="0"/>
              <a:t>1. แก้ไฟล์ </a:t>
            </a:r>
            <a:r>
              <a:rPr lang="en-US" dirty="0" smtClean="0"/>
              <a:t>.</a:t>
            </a:r>
            <a:r>
              <a:rPr lang="en-US" dirty="0" err="1" smtClean="0"/>
              <a:t>htaccess</a:t>
            </a:r>
            <a:endParaRPr lang="th-TH" dirty="0"/>
          </a:p>
        </p:txBody>
      </p:sp>
      <p:sp>
        <p:nvSpPr>
          <p:cNvPr id="14" name="Rectangle 13"/>
          <p:cNvSpPr/>
          <p:nvPr/>
        </p:nvSpPr>
        <p:spPr>
          <a:xfrm>
            <a:off x="522618" y="2211209"/>
            <a:ext cx="10907088" cy="954107"/>
          </a:xfrm>
          <a:prstGeom prst="rect">
            <a:avLst/>
          </a:prstGeom>
          <a:ln>
            <a:solidFill>
              <a:schemeClr val="bg1">
                <a:lumMod val="65000"/>
              </a:schemeClr>
            </a:solidFill>
          </a:ln>
        </p:spPr>
        <p:txBody>
          <a:bodyPr wrap="square">
            <a:spAutoFit/>
          </a:bodyPr>
          <a:lstStyle/>
          <a:p>
            <a:r>
              <a:rPr lang="th-TH" dirty="0"/>
              <a:t> # Redirect Trailing Slashes...</a:t>
            </a:r>
          </a:p>
          <a:p>
            <a:r>
              <a:rPr lang="th-TH" dirty="0" smtClean="0">
                <a:solidFill>
                  <a:srgbClr val="C00000"/>
                </a:solidFill>
              </a:rPr>
              <a:t> #</a:t>
            </a:r>
            <a:r>
              <a:rPr lang="th-TH" dirty="0">
                <a:solidFill>
                  <a:srgbClr val="C00000"/>
                </a:solidFill>
              </a:rPr>
              <a:t>RewriteRule ^(.*)/$ /$1 [L,R=301</a:t>
            </a:r>
            <a:r>
              <a:rPr lang="th-TH" dirty="0" smtClean="0">
                <a:solidFill>
                  <a:srgbClr val="C00000"/>
                </a:solidFill>
              </a:rPr>
              <a:t>]  </a:t>
            </a:r>
            <a:r>
              <a:rPr lang="en-US" dirty="0" smtClean="0">
                <a:solidFill>
                  <a:srgbClr val="C00000"/>
                </a:solidFill>
              </a:rPr>
              <a:t>// </a:t>
            </a:r>
            <a:r>
              <a:rPr lang="th-TH" dirty="0" smtClean="0">
                <a:solidFill>
                  <a:srgbClr val="C00000"/>
                </a:solidFill>
              </a:rPr>
              <a:t>ปิดการทำงานบรรทัดนี้ไป</a:t>
            </a:r>
            <a:endParaRPr lang="th-TH" dirty="0">
              <a:solidFill>
                <a:srgbClr val="C00000"/>
              </a:solidFill>
            </a:endParaRPr>
          </a:p>
        </p:txBody>
      </p:sp>
      <p:sp>
        <p:nvSpPr>
          <p:cNvPr id="15" name="TextBox 14"/>
          <p:cNvSpPr txBox="1"/>
          <p:nvPr/>
        </p:nvSpPr>
        <p:spPr>
          <a:xfrm>
            <a:off x="521607" y="3443423"/>
            <a:ext cx="4168129" cy="523220"/>
          </a:xfrm>
          <a:prstGeom prst="rect">
            <a:avLst/>
          </a:prstGeom>
          <a:noFill/>
        </p:spPr>
        <p:txBody>
          <a:bodyPr wrap="none" rtlCol="0">
            <a:spAutoFit/>
          </a:bodyPr>
          <a:lstStyle/>
          <a:p>
            <a:r>
              <a:rPr lang="en-US" dirty="0"/>
              <a:t>2</a:t>
            </a:r>
            <a:r>
              <a:rPr lang="th-TH" dirty="0" smtClean="0"/>
              <a:t>. แก้ </a:t>
            </a:r>
            <a:r>
              <a:rPr lang="en-US" dirty="0" smtClean="0"/>
              <a:t>path </a:t>
            </a:r>
            <a:r>
              <a:rPr lang="th-TH" dirty="0" smtClean="0"/>
              <a:t>ของ </a:t>
            </a:r>
            <a:r>
              <a:rPr lang="en-US" dirty="0" smtClean="0"/>
              <a:t>resource </a:t>
            </a:r>
            <a:r>
              <a:rPr lang="th-TH" dirty="0" smtClean="0"/>
              <a:t>ต่าง ๆ เป็นดังนี้</a:t>
            </a:r>
            <a:endParaRPr lang="th-TH" dirty="0"/>
          </a:p>
        </p:txBody>
      </p:sp>
      <p:sp>
        <p:nvSpPr>
          <p:cNvPr id="16" name="Rectangle 15"/>
          <p:cNvSpPr/>
          <p:nvPr/>
        </p:nvSpPr>
        <p:spPr>
          <a:xfrm>
            <a:off x="449414" y="4028861"/>
            <a:ext cx="10980291" cy="523220"/>
          </a:xfrm>
          <a:prstGeom prst="rect">
            <a:avLst/>
          </a:prstGeom>
          <a:ln>
            <a:solidFill>
              <a:schemeClr val="bg1">
                <a:lumMod val="65000"/>
              </a:schemeClr>
            </a:solidFill>
          </a:ln>
        </p:spPr>
        <p:txBody>
          <a:bodyPr wrap="square">
            <a:spAutoFit/>
          </a:bodyPr>
          <a:lstStyle/>
          <a:p>
            <a:r>
              <a:rPr lang="th-TH" dirty="0"/>
              <a:t>&lt;link rel="stylesheet" type="text/css" href="{{URL::asset('resources/assets/css/app.css')}}"&gt;</a:t>
            </a:r>
          </a:p>
        </p:txBody>
      </p:sp>
      <p:sp>
        <p:nvSpPr>
          <p:cNvPr id="17" name="Rectangle 16"/>
          <p:cNvSpPr/>
          <p:nvPr/>
        </p:nvSpPr>
        <p:spPr>
          <a:xfrm>
            <a:off x="449412" y="5255702"/>
            <a:ext cx="10980291" cy="523220"/>
          </a:xfrm>
          <a:prstGeom prst="rect">
            <a:avLst/>
          </a:prstGeom>
          <a:ln>
            <a:solidFill>
              <a:schemeClr val="bg1">
                <a:lumMod val="65000"/>
              </a:schemeClr>
            </a:solidFill>
          </a:ln>
        </p:spPr>
        <p:txBody>
          <a:bodyPr wrap="square">
            <a:spAutoFit/>
          </a:bodyPr>
          <a:lstStyle/>
          <a:p>
            <a:r>
              <a:rPr lang="th-TH" dirty="0"/>
              <a:t>&lt;img src="{{URL::asset('resources/assets/images/picservice.jpg')}}" class="img-responsive"&gt;</a:t>
            </a:r>
          </a:p>
        </p:txBody>
      </p:sp>
      <p:sp>
        <p:nvSpPr>
          <p:cNvPr id="18" name="Rectangle 17"/>
          <p:cNvSpPr/>
          <p:nvPr/>
        </p:nvSpPr>
        <p:spPr>
          <a:xfrm>
            <a:off x="449413" y="4627769"/>
            <a:ext cx="10980291" cy="523220"/>
          </a:xfrm>
          <a:prstGeom prst="rect">
            <a:avLst/>
          </a:prstGeom>
          <a:ln>
            <a:solidFill>
              <a:schemeClr val="bg1">
                <a:lumMod val="65000"/>
              </a:schemeClr>
            </a:solidFill>
          </a:ln>
        </p:spPr>
        <p:txBody>
          <a:bodyPr wrap="square">
            <a:spAutoFit/>
          </a:bodyPr>
          <a:lstStyle/>
          <a:p>
            <a:r>
              <a:rPr lang="th-TH" dirty="0"/>
              <a:t>&lt;script src="{{URL::asset('resources/assets/js/jquery.min.js')}}" type="text/javascript"&gt;&lt;/script&gt;</a:t>
            </a:r>
          </a:p>
        </p:txBody>
      </p:sp>
    </p:spTree>
    <p:extLst>
      <p:ext uri="{BB962C8B-B14F-4D97-AF65-F5344CB8AC3E}">
        <p14:creationId xmlns:p14="http://schemas.microsoft.com/office/powerpoint/2010/main" val="29195188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29589" y="3141655"/>
            <a:ext cx="8157411"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Incremental Validation</a:t>
            </a: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4759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3337773" cy="584775"/>
          </a:xfrm>
          <a:prstGeom prst="rect">
            <a:avLst/>
          </a:prstGeom>
          <a:noFill/>
        </p:spPr>
        <p:txBody>
          <a:bodyPr wrap="none" rtlCol="0">
            <a:spAutoFit/>
          </a:bodyPr>
          <a:lstStyle/>
          <a:p>
            <a:r>
              <a:rPr lang="en-US" sz="3200" dirty="0" smtClean="0">
                <a:solidFill>
                  <a:srgbClr val="0070C0"/>
                </a:solidFill>
              </a:rPr>
              <a:t>Create Database (MySQL)</a:t>
            </a:r>
            <a:endParaRPr lang="th-TH" sz="3200" dirty="0">
              <a:solidFill>
                <a:srgbClr val="0070C0"/>
              </a:solidFill>
            </a:endParaRPr>
          </a:p>
        </p:txBody>
      </p:sp>
      <p:sp>
        <p:nvSpPr>
          <p:cNvPr id="7" name="TextBox 6"/>
          <p:cNvSpPr txBox="1"/>
          <p:nvPr/>
        </p:nvSpPr>
        <p:spPr>
          <a:xfrm>
            <a:off x="521607" y="1588261"/>
            <a:ext cx="3203726" cy="523220"/>
          </a:xfrm>
          <a:prstGeom prst="rect">
            <a:avLst/>
          </a:prstGeom>
          <a:noFill/>
          <a:ln>
            <a:solidFill>
              <a:schemeClr val="bg1">
                <a:lumMod val="75000"/>
              </a:schemeClr>
            </a:solidFill>
          </a:ln>
        </p:spPr>
        <p:txBody>
          <a:bodyPr wrap="square" rtlCol="0">
            <a:spAutoFit/>
          </a:bodyPr>
          <a:lstStyle/>
          <a:p>
            <a:r>
              <a:rPr lang="en-US" dirty="0" smtClean="0"/>
              <a:t>DB Name: </a:t>
            </a:r>
            <a:r>
              <a:rPr lang="en-US" dirty="0" err="1" smtClean="0">
                <a:solidFill>
                  <a:srgbClr val="C00000"/>
                </a:solidFill>
              </a:rPr>
              <a:t>interappdb</a:t>
            </a:r>
            <a:endParaRPr lang="th-TH" dirty="0">
              <a:solidFill>
                <a:srgbClr val="C00000"/>
              </a:solidFill>
            </a:endParaRPr>
          </a:p>
        </p:txBody>
      </p:sp>
      <p:sp>
        <p:nvSpPr>
          <p:cNvPr id="10" name="TextBox 9"/>
          <p:cNvSpPr txBox="1"/>
          <p:nvPr/>
        </p:nvSpPr>
        <p:spPr>
          <a:xfrm>
            <a:off x="9279485" y="990864"/>
            <a:ext cx="1989647" cy="584775"/>
          </a:xfrm>
          <a:prstGeom prst="rect">
            <a:avLst/>
          </a:prstGeom>
          <a:noFill/>
        </p:spPr>
        <p:txBody>
          <a:bodyPr wrap="none" rtlCol="0">
            <a:spAutoFit/>
          </a:bodyPr>
          <a:lstStyle/>
          <a:p>
            <a:r>
              <a:rPr lang="en-US" sz="3200" dirty="0" err="1" smtClean="0">
                <a:solidFill>
                  <a:srgbClr val="0070C0"/>
                </a:solidFill>
              </a:rPr>
              <a:t>Config</a:t>
            </a:r>
            <a:r>
              <a:rPr lang="en-US" sz="3200" dirty="0" smtClean="0">
                <a:solidFill>
                  <a:srgbClr val="0070C0"/>
                </a:solidFill>
              </a:rPr>
              <a:t> .</a:t>
            </a:r>
            <a:r>
              <a:rPr lang="en-US" sz="3200" dirty="0" err="1" smtClean="0">
                <a:solidFill>
                  <a:srgbClr val="0070C0"/>
                </a:solidFill>
              </a:rPr>
              <a:t>env</a:t>
            </a:r>
            <a:r>
              <a:rPr lang="en-US" sz="3200" dirty="0" smtClean="0">
                <a:solidFill>
                  <a:srgbClr val="0070C0"/>
                </a:solidFill>
              </a:rPr>
              <a:t> file</a:t>
            </a:r>
            <a:endParaRPr lang="th-TH" sz="3200" dirty="0">
              <a:solidFill>
                <a:srgbClr val="0070C0"/>
              </a:solidFill>
            </a:endParaRPr>
          </a:p>
        </p:txBody>
      </p:sp>
      <p:sp>
        <p:nvSpPr>
          <p:cNvPr id="11" name="Rectangle 10"/>
          <p:cNvSpPr/>
          <p:nvPr/>
        </p:nvSpPr>
        <p:spPr>
          <a:xfrm>
            <a:off x="4268409" y="1105564"/>
            <a:ext cx="4816324" cy="5078313"/>
          </a:xfrm>
          <a:prstGeom prst="rect">
            <a:avLst/>
          </a:prstGeom>
          <a:ln>
            <a:solidFill>
              <a:schemeClr val="bg1">
                <a:lumMod val="75000"/>
              </a:schemeClr>
            </a:solidFill>
          </a:ln>
        </p:spPr>
        <p:txBody>
          <a:bodyPr wrap="square">
            <a:spAutoFit/>
          </a:bodyPr>
          <a:lstStyle/>
          <a:p>
            <a:r>
              <a:rPr lang="th-TH" sz="1800" dirty="0"/>
              <a:t>APP_ENV=local</a:t>
            </a:r>
          </a:p>
          <a:p>
            <a:r>
              <a:rPr lang="th-TH" sz="1800" dirty="0"/>
              <a:t>APP_DEBUG=true</a:t>
            </a:r>
          </a:p>
          <a:p>
            <a:r>
              <a:rPr lang="th-TH" sz="1800" dirty="0"/>
              <a:t>APP_KEY=a0rkizU9jFW1Np8vyI0i5JRumRGZ00le</a:t>
            </a:r>
          </a:p>
          <a:p>
            <a:endParaRPr lang="th-TH" sz="1800" dirty="0"/>
          </a:p>
          <a:p>
            <a:r>
              <a:rPr lang="th-TH" sz="1800" dirty="0"/>
              <a:t>DB_HOST=</a:t>
            </a:r>
            <a:r>
              <a:rPr lang="th-TH" sz="1800" b="1" dirty="0">
                <a:solidFill>
                  <a:srgbClr val="C00000"/>
                </a:solidFill>
              </a:rPr>
              <a:t>localhost</a:t>
            </a:r>
          </a:p>
          <a:p>
            <a:r>
              <a:rPr lang="th-TH" sz="1800" dirty="0"/>
              <a:t>DB_DATABASE=</a:t>
            </a:r>
            <a:r>
              <a:rPr lang="th-TH" sz="1800" b="1" dirty="0">
                <a:solidFill>
                  <a:srgbClr val="C00000"/>
                </a:solidFill>
              </a:rPr>
              <a:t>interappdb</a:t>
            </a:r>
          </a:p>
          <a:p>
            <a:r>
              <a:rPr lang="th-TH" sz="1800" dirty="0"/>
              <a:t>DB_USERNAME=</a:t>
            </a:r>
            <a:r>
              <a:rPr lang="th-TH" sz="1800" b="1" dirty="0">
                <a:solidFill>
                  <a:srgbClr val="C00000"/>
                </a:solidFill>
              </a:rPr>
              <a:t>root</a:t>
            </a:r>
          </a:p>
          <a:p>
            <a:r>
              <a:rPr lang="th-TH" sz="1800" dirty="0"/>
              <a:t>DB_PASSWORD=</a:t>
            </a:r>
            <a:r>
              <a:rPr lang="th-TH" sz="1800" b="1" dirty="0">
                <a:solidFill>
                  <a:srgbClr val="C00000"/>
                </a:solidFill>
              </a:rPr>
              <a:t>1234</a:t>
            </a:r>
          </a:p>
          <a:p>
            <a:endParaRPr lang="th-TH" sz="1800" dirty="0"/>
          </a:p>
          <a:p>
            <a:r>
              <a:rPr lang="th-TH" sz="1800" dirty="0"/>
              <a:t>CACHE_DRIVER=file</a:t>
            </a:r>
          </a:p>
          <a:p>
            <a:r>
              <a:rPr lang="th-TH" sz="1800" dirty="0"/>
              <a:t>SESSION_DRIVER=file</a:t>
            </a:r>
          </a:p>
          <a:p>
            <a:r>
              <a:rPr lang="th-TH" sz="1800" dirty="0"/>
              <a:t>QUEUE_DRIVER=sync</a:t>
            </a:r>
          </a:p>
          <a:p>
            <a:endParaRPr lang="th-TH" sz="1800" dirty="0"/>
          </a:p>
          <a:p>
            <a:r>
              <a:rPr lang="th-TH" sz="1800" dirty="0"/>
              <a:t>MAIL_DRIVER=smtp</a:t>
            </a:r>
          </a:p>
          <a:p>
            <a:r>
              <a:rPr lang="th-TH" sz="1800" dirty="0"/>
              <a:t>MAIL_HOST=mailtrap.io</a:t>
            </a:r>
          </a:p>
          <a:p>
            <a:r>
              <a:rPr lang="th-TH" sz="1800" dirty="0"/>
              <a:t>MAIL_PORT=2525</a:t>
            </a:r>
          </a:p>
          <a:p>
            <a:r>
              <a:rPr lang="th-TH" sz="1800" dirty="0"/>
              <a:t>MAIL_USERNAME=null</a:t>
            </a:r>
          </a:p>
          <a:p>
            <a:r>
              <a:rPr lang="th-TH" sz="1800" dirty="0"/>
              <a:t>MAIL_PASSWORD=null</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143" y="2472265"/>
            <a:ext cx="4428856" cy="355660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7" y="2472265"/>
            <a:ext cx="3264225" cy="2243668"/>
          </a:xfrm>
          <a:prstGeom prst="rect">
            <a:avLst/>
          </a:prstGeom>
        </p:spPr>
      </p:pic>
    </p:spTree>
    <p:extLst>
      <p:ext uri="{BB962C8B-B14F-4D97-AF65-F5344CB8AC3E}">
        <p14:creationId xmlns:p14="http://schemas.microsoft.com/office/powerpoint/2010/main" val="397386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1455848" cy="584775"/>
          </a:xfrm>
          <a:prstGeom prst="rect">
            <a:avLst/>
          </a:prstGeom>
          <a:noFill/>
        </p:spPr>
        <p:txBody>
          <a:bodyPr wrap="none" rtlCol="0">
            <a:spAutoFit/>
          </a:bodyPr>
          <a:lstStyle/>
          <a:p>
            <a:r>
              <a:rPr lang="en-US" sz="3200" dirty="0" smtClean="0">
                <a:solidFill>
                  <a:srgbClr val="0070C0"/>
                </a:solidFill>
              </a:rPr>
              <a:t>Migrations</a:t>
            </a:r>
            <a:endParaRPr lang="th-TH" sz="3200" dirty="0">
              <a:solidFill>
                <a:srgbClr val="0070C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82268"/>
            <a:ext cx="6596558" cy="4601609"/>
          </a:xfrm>
          <a:prstGeom prst="rect">
            <a:avLst/>
          </a:prstGeom>
        </p:spPr>
      </p:pic>
      <p:sp>
        <p:nvSpPr>
          <p:cNvPr id="14" name="TextBox 13"/>
          <p:cNvSpPr txBox="1"/>
          <p:nvPr/>
        </p:nvSpPr>
        <p:spPr>
          <a:xfrm>
            <a:off x="7392082" y="1057992"/>
            <a:ext cx="1781257" cy="584775"/>
          </a:xfrm>
          <a:prstGeom prst="rect">
            <a:avLst/>
          </a:prstGeom>
          <a:noFill/>
        </p:spPr>
        <p:txBody>
          <a:bodyPr wrap="none" rtlCol="0">
            <a:spAutoFit/>
          </a:bodyPr>
          <a:lstStyle/>
          <a:p>
            <a:r>
              <a:rPr lang="th-TH" sz="3200" dirty="0" smtClean="0">
                <a:solidFill>
                  <a:srgbClr val="0070C0"/>
                </a:solidFill>
              </a:rPr>
              <a:t>คำสั่ง </a:t>
            </a:r>
            <a:r>
              <a:rPr lang="en-US" sz="3200" dirty="0" smtClean="0">
                <a:solidFill>
                  <a:srgbClr val="0070C0"/>
                </a:solidFill>
              </a:rPr>
              <a:t>migrate</a:t>
            </a:r>
            <a:endParaRPr lang="th-TH" sz="3200" dirty="0">
              <a:solidFill>
                <a:srgbClr val="0070C0"/>
              </a:solidFill>
            </a:endParaRPr>
          </a:p>
        </p:txBody>
      </p:sp>
      <p:sp>
        <p:nvSpPr>
          <p:cNvPr id="15" name="TextBox 14"/>
          <p:cNvSpPr txBox="1"/>
          <p:nvPr/>
        </p:nvSpPr>
        <p:spPr>
          <a:xfrm>
            <a:off x="7509932" y="1574794"/>
            <a:ext cx="4174067" cy="523220"/>
          </a:xfrm>
          <a:prstGeom prst="rect">
            <a:avLst/>
          </a:prstGeom>
          <a:noFill/>
          <a:ln>
            <a:solidFill>
              <a:schemeClr val="bg1">
                <a:lumMod val="75000"/>
              </a:schemeClr>
            </a:solidFill>
          </a:ln>
        </p:spPr>
        <p:txBody>
          <a:bodyPr wrap="square" rtlCol="0">
            <a:spAutoFit/>
          </a:bodyPr>
          <a:lstStyle/>
          <a:p>
            <a:r>
              <a:rPr lang="en-US" dirty="0" err="1" smtClean="0"/>
              <a:t>php</a:t>
            </a:r>
            <a:r>
              <a:rPr lang="en-US" dirty="0" smtClean="0"/>
              <a:t> artisan migrate</a:t>
            </a:r>
            <a:endParaRPr lang="th-TH"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932" y="2377760"/>
            <a:ext cx="4551956" cy="183938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264" y="4296968"/>
            <a:ext cx="4509624" cy="1814337"/>
          </a:xfrm>
          <a:prstGeom prst="rect">
            <a:avLst/>
          </a:prstGeom>
        </p:spPr>
      </p:pic>
    </p:spTree>
    <p:extLst>
      <p:ext uri="{BB962C8B-B14F-4D97-AF65-F5344CB8AC3E}">
        <p14:creationId xmlns:p14="http://schemas.microsoft.com/office/powerpoint/2010/main" val="37905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49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3858749" cy="584775"/>
          </a:xfrm>
          <a:prstGeom prst="rect">
            <a:avLst/>
          </a:prstGeom>
          <a:noFill/>
        </p:spPr>
        <p:txBody>
          <a:bodyPr wrap="none" rtlCol="0">
            <a:spAutoFit/>
          </a:bodyPr>
          <a:lstStyle/>
          <a:p>
            <a:r>
              <a:rPr lang="en-US" sz="3200" dirty="0" smtClean="0">
                <a:solidFill>
                  <a:srgbClr val="0070C0"/>
                </a:solidFill>
              </a:rPr>
              <a:t>Create migration for new table</a:t>
            </a:r>
            <a:endParaRPr lang="th-TH" sz="3200" dirty="0">
              <a:solidFill>
                <a:srgbClr val="0070C0"/>
              </a:solidFill>
            </a:endParaRPr>
          </a:p>
        </p:txBody>
      </p:sp>
      <p:sp>
        <p:nvSpPr>
          <p:cNvPr id="7" name="Rectangle 6"/>
          <p:cNvSpPr/>
          <p:nvPr/>
        </p:nvSpPr>
        <p:spPr>
          <a:xfrm>
            <a:off x="538966" y="1663775"/>
            <a:ext cx="11162392" cy="523220"/>
          </a:xfrm>
          <a:prstGeom prst="rect">
            <a:avLst/>
          </a:prstGeom>
          <a:ln>
            <a:solidFill>
              <a:schemeClr val="bg1">
                <a:lumMod val="75000"/>
              </a:schemeClr>
            </a:solidFill>
          </a:ln>
        </p:spPr>
        <p:txBody>
          <a:bodyPr wrap="square">
            <a:spAutoFit/>
          </a:bodyPr>
          <a:lstStyle/>
          <a:p>
            <a:r>
              <a:rPr lang="th-TH" dirty="0"/>
              <a:t>php artisan make:migration create_employee_table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2507913"/>
            <a:ext cx="11179751" cy="2309619"/>
          </a:xfrm>
          <a:prstGeom prst="rect">
            <a:avLst/>
          </a:prstGeom>
        </p:spPr>
      </p:pic>
    </p:spTree>
    <p:extLst>
      <p:ext uri="{BB962C8B-B14F-4D97-AF65-F5344CB8AC3E}">
        <p14:creationId xmlns:p14="http://schemas.microsoft.com/office/powerpoint/2010/main" val="222743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7029" y="179380"/>
            <a:ext cx="2830285"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Course Outline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667657" y="777308"/>
            <a:ext cx="11524343"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43076" y="1149840"/>
            <a:ext cx="5283200"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DB Helvethaica X 45 Li" panose="02000506090000020004" pitchFamily="2" charset="-34"/>
                <a:cs typeface="DB Helvethaica X 45 Li" panose="02000506090000020004" pitchFamily="2" charset="-34"/>
              </a:rPr>
              <a:t>Advanced Routing in </a:t>
            </a:r>
            <a:r>
              <a:rPr lang="en-US" sz="2400" dirty="0" err="1">
                <a:latin typeface="DB Helvethaica X 45 Li" panose="02000506090000020004" pitchFamily="2" charset="-34"/>
                <a:cs typeface="DB Helvethaica X 45 Li" panose="02000506090000020004" pitchFamily="2" charset="-34"/>
              </a:rPr>
              <a:t>Laravel</a:t>
            </a:r>
            <a:r>
              <a:rPr lang="en-US" sz="2400" dirty="0">
                <a:latin typeface="DB Helvethaica X 45 Li" panose="02000506090000020004" pitchFamily="2" charset="-34"/>
                <a:cs typeface="DB Helvethaica X 45 Li" panose="02000506090000020004" pitchFamily="2" charset="-34"/>
              </a:rPr>
              <a:t> </a:t>
            </a:r>
            <a:r>
              <a:rPr lang="en-US" sz="2400" dirty="0" smtClean="0">
                <a:latin typeface="DB Helvethaica X 45 Li" panose="02000506090000020004" pitchFamily="2" charset="-34"/>
                <a:cs typeface="DB Helvethaica X 45 Li" panose="02000506090000020004" pitchFamily="2" charset="-34"/>
              </a:rPr>
              <a:t>5</a:t>
            </a:r>
          </a:p>
          <a:p>
            <a:pPr marL="457200" indent="-457200">
              <a:buFont typeface="Arial" panose="020B0604020202020204" pitchFamily="34" charset="0"/>
              <a:buChar char="•"/>
            </a:pPr>
            <a:r>
              <a:rPr lang="en-US" sz="2400" dirty="0" err="1" smtClean="0">
                <a:latin typeface="DB Helvethaica X 45 Li" panose="02000506090000020004" pitchFamily="2" charset="-34"/>
                <a:cs typeface="DB Helvethaica X 45 Li" panose="02000506090000020004" pitchFamily="2" charset="-34"/>
              </a:rPr>
              <a:t>Laravel</a:t>
            </a:r>
            <a:r>
              <a:rPr lang="en-US" sz="2400" dirty="0" smtClean="0">
                <a:latin typeface="DB Helvethaica X 45 Li" panose="02000506090000020004" pitchFamily="2" charset="-34"/>
                <a:cs typeface="DB Helvethaica X 45 Li" panose="02000506090000020004" pitchFamily="2" charset="-34"/>
              </a:rPr>
              <a:t> 5 CRUD with Resource Controllers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Advanced Data Validation in </a:t>
            </a:r>
            <a:r>
              <a:rPr lang="en-US" sz="2400" dirty="0" err="1" smtClean="0">
                <a:latin typeface="DB Helvethaica X 45 Li" panose="02000506090000020004" pitchFamily="2" charset="-34"/>
                <a:cs typeface="DB Helvethaica X 45 Li" panose="02000506090000020004" pitchFamily="2" charset="-34"/>
              </a:rPr>
              <a:t>Laravel</a:t>
            </a:r>
            <a:r>
              <a:rPr lang="en-US" sz="2400" dirty="0" smtClean="0">
                <a:latin typeface="DB Helvethaica X 45 Li" panose="02000506090000020004" pitchFamily="2" charset="-34"/>
                <a:cs typeface="DB Helvethaica X 45 Li" panose="02000506090000020004" pitchFamily="2" charset="-34"/>
              </a:rPr>
              <a:t> 5</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Custom Generators for </a:t>
            </a:r>
            <a:r>
              <a:rPr lang="en-US" sz="2400" dirty="0" err="1" smtClean="0">
                <a:latin typeface="DB Helvethaica X 45 Li" panose="02000506090000020004" pitchFamily="2" charset="-34"/>
                <a:cs typeface="DB Helvethaica X 45 Li" panose="02000506090000020004" pitchFamily="2" charset="-34"/>
              </a:rPr>
              <a:t>Laravel</a:t>
            </a:r>
            <a:r>
              <a:rPr lang="en-US" sz="2400" dirty="0" smtClean="0">
                <a:latin typeface="DB Helvethaica X 45 Li" panose="02000506090000020004" pitchFamily="2" charset="-34"/>
                <a:cs typeface="DB Helvethaica X 45 Li" panose="02000506090000020004" pitchFamily="2" charset="-34"/>
              </a:rPr>
              <a:t> 5</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Acceptance Testing</a:t>
            </a:r>
          </a:p>
          <a:p>
            <a:pPr marL="457200" indent="-457200">
              <a:buFont typeface="Arial" panose="020B0604020202020204" pitchFamily="34" charset="0"/>
              <a:buChar char="•"/>
            </a:pPr>
            <a:r>
              <a:rPr lang="en-US" sz="2400" dirty="0" err="1" smtClean="0">
                <a:latin typeface="DB Helvethaica X 45 Li" panose="02000506090000020004" pitchFamily="2" charset="-34"/>
                <a:cs typeface="DB Helvethaica X 45 Li" panose="02000506090000020004" pitchFamily="2" charset="-34"/>
              </a:rPr>
              <a:t>Beanstalkd</a:t>
            </a:r>
            <a:r>
              <a:rPr lang="en-US" sz="2400" dirty="0" smtClean="0">
                <a:latin typeface="DB Helvethaica X 45 Li" panose="02000506090000020004" pitchFamily="2" charset="-34"/>
                <a:cs typeface="DB Helvethaica X 45 Li" panose="02000506090000020004" pitchFamily="2" charset="-34"/>
              </a:rPr>
              <a:t> Queues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Building User Profiles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Coding With Intent</a:t>
            </a:r>
          </a:p>
          <a:p>
            <a:pPr marL="457200" indent="-457200">
              <a:buFont typeface="Arial" panose="020B0604020202020204" pitchFamily="34" charset="0"/>
              <a:buChar char="•"/>
            </a:pPr>
            <a:r>
              <a:rPr lang="en-US" sz="2400" dirty="0" err="1">
                <a:latin typeface="DB Helvethaica X 45 Li" panose="02000506090000020004" pitchFamily="2" charset="-34"/>
                <a:cs typeface="DB Helvethaica X 45 Li" panose="02000506090000020004" pitchFamily="2" charset="-34"/>
              </a:rPr>
              <a:t>PHPUnit</a:t>
            </a:r>
            <a:r>
              <a:rPr lang="en-US" sz="2400" dirty="0">
                <a:latin typeface="DB Helvethaica X 45 Li" panose="02000506090000020004" pitchFamily="2" charset="-34"/>
                <a:cs typeface="DB Helvethaica X 45 Li" panose="02000506090000020004" pitchFamily="2" charset="-34"/>
              </a:rPr>
              <a:t> </a:t>
            </a:r>
            <a:r>
              <a:rPr lang="en-US" sz="2400" dirty="0" smtClean="0">
                <a:latin typeface="DB Helvethaica X 45 Li" panose="02000506090000020004" pitchFamily="2" charset="-34"/>
                <a:cs typeface="DB Helvethaica X 45 Li" panose="02000506090000020004" pitchFamily="2" charset="-34"/>
              </a:rPr>
              <a:t>Testing</a:t>
            </a:r>
          </a:p>
          <a:p>
            <a:pPr marL="457200" indent="-457200">
              <a:buFont typeface="Arial" panose="020B0604020202020204" pitchFamily="34" charset="0"/>
              <a:buChar char="•"/>
            </a:pPr>
            <a:r>
              <a:rPr lang="en-US" sz="2400" dirty="0">
                <a:latin typeface="DB Helvethaica X 45 Li" panose="02000506090000020004" pitchFamily="2" charset="-34"/>
                <a:cs typeface="DB Helvethaica X 45 Li" panose="02000506090000020004" pitchFamily="2" charset="-34"/>
              </a:rPr>
              <a:t>Export an Eloquent Collection to a CSV with League </a:t>
            </a:r>
            <a:r>
              <a:rPr lang="en-US" sz="2400" dirty="0" smtClean="0">
                <a:latin typeface="DB Helvethaica X 45 Li" panose="02000506090000020004" pitchFamily="2" charset="-34"/>
                <a:cs typeface="DB Helvethaica X 45 Li" panose="02000506090000020004" pitchFamily="2" charset="-34"/>
              </a:rPr>
              <a:t>CSV</a:t>
            </a:r>
          </a:p>
          <a:p>
            <a:pPr marL="457200" indent="-457200">
              <a:buFont typeface="Arial" panose="020B0604020202020204" pitchFamily="34" charset="0"/>
              <a:buChar char="•"/>
            </a:pPr>
            <a:r>
              <a:rPr lang="en-US" sz="2400" dirty="0">
                <a:latin typeface="DB Helvethaica X 45 Li" panose="02000506090000020004" pitchFamily="2" charset="-34"/>
                <a:cs typeface="DB Helvethaica X 45 Li" panose="02000506090000020004" pitchFamily="2" charset="-34"/>
              </a:rPr>
              <a:t>CREATE PDF (USE DOMPDF)</a:t>
            </a:r>
            <a:endParaRPr lang="th-TH" sz="2400" dirty="0">
              <a:latin typeface="DB Helvethaica X 45 Li" panose="02000506090000020004" pitchFamily="2" charset="-34"/>
              <a:cs typeface="DB Helvethaica X 45 Li" panose="02000506090000020004" pitchFamily="2" charset="-34"/>
            </a:endParaRPr>
          </a:p>
        </p:txBody>
      </p:sp>
      <p:sp>
        <p:nvSpPr>
          <p:cNvPr id="13" name="TextBox 12"/>
          <p:cNvSpPr txBox="1"/>
          <p:nvPr/>
        </p:nvSpPr>
        <p:spPr>
          <a:xfrm>
            <a:off x="6081485" y="1149840"/>
            <a:ext cx="5544457"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Commander Domain Events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Commands and </a:t>
            </a:r>
            <a:r>
              <a:rPr lang="en-US" sz="2400" dirty="0" err="1" smtClean="0">
                <a:latin typeface="DB Helvethaica X 45 Li" panose="02000506090000020004" pitchFamily="2" charset="-34"/>
                <a:cs typeface="DB Helvethaica X 45 Li" panose="02000506090000020004" pitchFamily="2" charset="-34"/>
              </a:rPr>
              <a:t>Crons</a:t>
            </a:r>
            <a:endParaRPr lang="en-US" sz="2400" dirty="0" smtClean="0">
              <a:latin typeface="DB Helvethaica X 45 Li" panose="02000506090000020004" pitchFamily="2" charset="-34"/>
              <a:cs typeface="DB Helvethaica X 45 Li" panose="02000506090000020004" pitchFamily="2" charset="-34"/>
            </a:endParaRP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Continuous Integration</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Controller Cleanup</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Custom Facades and Searching</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DI Containers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Favorites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Hands-On Payment History</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Integration Testing With Factories</a:t>
            </a: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Introducing-</a:t>
            </a:r>
            <a:r>
              <a:rPr lang="en-US" sz="2400" dirty="0" err="1" smtClean="0">
                <a:latin typeface="DB Helvethaica X 45 Li" panose="02000506090000020004" pitchFamily="2" charset="-34"/>
                <a:cs typeface="DB Helvethaica X 45 Li" panose="02000506090000020004" pitchFamily="2" charset="-34"/>
              </a:rPr>
              <a:t>Laravel</a:t>
            </a:r>
            <a:r>
              <a:rPr lang="en-US" sz="2400" dirty="0" smtClean="0">
                <a:latin typeface="DB Helvethaica X 45 Li" panose="02000506090000020004" pitchFamily="2" charset="-34"/>
                <a:cs typeface="DB Helvethaica X 45 Li" panose="02000506090000020004" pitchFamily="2" charset="-34"/>
              </a:rPr>
              <a:t>-Commander</a:t>
            </a:r>
          </a:p>
          <a:p>
            <a:pPr marL="457200" indent="-457200">
              <a:buFont typeface="Arial" panose="020B0604020202020204" pitchFamily="34" charset="0"/>
              <a:buChar char="•"/>
            </a:pPr>
            <a:r>
              <a:rPr lang="en-US" sz="2400" dirty="0" err="1" smtClean="0">
                <a:latin typeface="DB Helvethaica X 45 Li" panose="02000506090000020004" pitchFamily="2" charset="-34"/>
                <a:cs typeface="DB Helvethaica X 45 Li" panose="02000506090000020004" pitchFamily="2" charset="-34"/>
              </a:rPr>
              <a:t>Laravel</a:t>
            </a:r>
            <a:r>
              <a:rPr lang="en-US" sz="2400" dirty="0" smtClean="0">
                <a:latin typeface="DB Helvethaica X 45 Li" panose="02000506090000020004" pitchFamily="2" charset="-34"/>
                <a:cs typeface="DB Helvethaica X 45 Li" panose="02000506090000020004" pitchFamily="2" charset="-34"/>
              </a:rPr>
              <a:t> </a:t>
            </a:r>
            <a:r>
              <a:rPr lang="en-US" sz="2400" dirty="0">
                <a:latin typeface="DB Helvethaica X 45 Li" panose="02000506090000020004" pitchFamily="2" charset="-34"/>
                <a:cs typeface="DB Helvethaica X 45 Li" panose="02000506090000020004" pitchFamily="2" charset="-34"/>
              </a:rPr>
              <a:t>multiple </a:t>
            </a:r>
            <a:r>
              <a:rPr lang="en-US" sz="2400" dirty="0" err="1">
                <a:latin typeface="DB Helvethaica X 45 Li" panose="02000506090000020004" pitchFamily="2" charset="-34"/>
                <a:cs typeface="DB Helvethaica X 45 Li" panose="02000506090000020004" pitchFamily="2" charset="-34"/>
              </a:rPr>
              <a:t>auth</a:t>
            </a:r>
            <a:endParaRPr lang="en-US" sz="2400" dirty="0" smtClean="0">
              <a:latin typeface="DB Helvethaica X 45 Li" panose="02000506090000020004" pitchFamily="2" charset="-34"/>
              <a:cs typeface="DB Helvethaica X 45 Li" panose="02000506090000020004" pitchFamily="2" charset="-34"/>
            </a:endParaRPr>
          </a:p>
          <a:p>
            <a:pPr marL="457200" indent="-457200">
              <a:buFont typeface="Arial" panose="020B0604020202020204" pitchFamily="34" charset="0"/>
              <a:buChar char="•"/>
            </a:pPr>
            <a:r>
              <a:rPr lang="en-US" sz="2400" dirty="0" smtClean="0">
                <a:latin typeface="DB Helvethaica X 45 Li" panose="02000506090000020004" pitchFamily="2" charset="-34"/>
                <a:cs typeface="DB Helvethaica X 45 Li" panose="02000506090000020004" pitchFamily="2" charset="-34"/>
              </a:rPr>
              <a:t>Live Workshop</a:t>
            </a:r>
          </a:p>
        </p:txBody>
      </p:sp>
      <p:sp>
        <p:nvSpPr>
          <p:cNvPr id="17" name="Subtitle 2"/>
          <p:cNvSpPr txBox="1">
            <a:spLocks/>
          </p:cNvSpPr>
          <p:nvPr/>
        </p:nvSpPr>
        <p:spPr>
          <a:xfrm>
            <a:off x="8853714" y="103181"/>
            <a:ext cx="2830285" cy="6741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4000" dirty="0" smtClean="0">
                <a:solidFill>
                  <a:schemeClr val="accent1"/>
                </a:solidFill>
                <a:latin typeface="DB Helvethaica X 45 Li" panose="02000506090000020004" pitchFamily="2" charset="-34"/>
                <a:cs typeface="DB Helvethaica X 45 Li" panose="02000506090000020004" pitchFamily="2" charset="-34"/>
              </a:rPr>
              <a:t>Advanced</a:t>
            </a:r>
            <a:endParaRPr lang="th-TH" sz="4000" dirty="0">
              <a:solidFill>
                <a:schemeClr val="accent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893536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3858749" cy="584775"/>
          </a:xfrm>
          <a:prstGeom prst="rect">
            <a:avLst/>
          </a:prstGeom>
          <a:noFill/>
        </p:spPr>
        <p:txBody>
          <a:bodyPr wrap="none" rtlCol="0">
            <a:spAutoFit/>
          </a:bodyPr>
          <a:lstStyle/>
          <a:p>
            <a:r>
              <a:rPr lang="en-US" sz="3200" dirty="0" smtClean="0">
                <a:solidFill>
                  <a:srgbClr val="0070C0"/>
                </a:solidFill>
              </a:rPr>
              <a:t>Create migration for new table</a:t>
            </a:r>
            <a:endParaRPr lang="th-TH" sz="3200" dirty="0">
              <a:solidFill>
                <a:srgbClr val="0070C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734" y="1608164"/>
            <a:ext cx="5838295" cy="4453274"/>
          </a:xfrm>
          <a:prstGeom prst="rect">
            <a:avLst/>
          </a:prstGeom>
        </p:spPr>
      </p:pic>
      <p:sp>
        <p:nvSpPr>
          <p:cNvPr id="12" name="Rectangle 11"/>
          <p:cNvSpPr/>
          <p:nvPr/>
        </p:nvSpPr>
        <p:spPr>
          <a:xfrm>
            <a:off x="6857999" y="1017634"/>
            <a:ext cx="4969935" cy="4524315"/>
          </a:xfrm>
          <a:prstGeom prst="rect">
            <a:avLst/>
          </a:prstGeom>
          <a:ln>
            <a:solidFill>
              <a:schemeClr val="bg1">
                <a:lumMod val="75000"/>
              </a:schemeClr>
            </a:solidFill>
          </a:ln>
        </p:spPr>
        <p:txBody>
          <a:bodyPr wrap="square">
            <a:spAutoFit/>
          </a:bodyPr>
          <a:lstStyle/>
          <a:p>
            <a:r>
              <a:rPr lang="th-TH" sz="1800" dirty="0"/>
              <a:t>public function up()</a:t>
            </a:r>
          </a:p>
          <a:p>
            <a:r>
              <a:rPr lang="th-TH" sz="1800" dirty="0"/>
              <a:t>{</a:t>
            </a:r>
          </a:p>
          <a:p>
            <a:r>
              <a:rPr lang="th-TH" sz="1800" dirty="0"/>
              <a:t>	Schema::create('employee', function(Blueprint $table)</a:t>
            </a:r>
          </a:p>
          <a:p>
            <a:r>
              <a:rPr lang="th-TH" sz="1800" dirty="0"/>
              <a:t>	{</a:t>
            </a:r>
          </a:p>
          <a:p>
            <a:endParaRPr lang="th-TH" sz="1800" dirty="0"/>
          </a:p>
          <a:p>
            <a:r>
              <a:rPr lang="th-TH" sz="1800" dirty="0"/>
              <a:t>		$table-&gt;increments('id');</a:t>
            </a:r>
          </a:p>
          <a:p>
            <a:r>
              <a:rPr lang="th-TH" sz="1800" dirty="0"/>
              <a:t>		$table-&gt;string('fullname',128);</a:t>
            </a:r>
          </a:p>
          <a:p>
            <a:r>
              <a:rPr lang="th-TH" sz="1800" dirty="0"/>
              <a:t>		$table-&gt;string('gender',10);</a:t>
            </a:r>
          </a:p>
          <a:p>
            <a:r>
              <a:rPr lang="th-TH" sz="1800" dirty="0"/>
              <a:t>		$table-&gt;string('email',50)-&gt;unique();</a:t>
            </a:r>
          </a:p>
          <a:p>
            <a:r>
              <a:rPr lang="th-TH" sz="1800" dirty="0"/>
              <a:t>		$table-&gt;string('tel',30);</a:t>
            </a:r>
          </a:p>
          <a:p>
            <a:r>
              <a:rPr lang="th-TH" sz="1800" dirty="0"/>
              <a:t>		$table-&gt;integer('age');</a:t>
            </a:r>
          </a:p>
          <a:p>
            <a:r>
              <a:rPr lang="th-TH" sz="1800" dirty="0"/>
              <a:t>		$table-&gt;text('address');</a:t>
            </a:r>
          </a:p>
          <a:p>
            <a:r>
              <a:rPr lang="th-TH" sz="1800" dirty="0"/>
              <a:t>		$table-&gt;string('avartar',128);</a:t>
            </a:r>
          </a:p>
          <a:p>
            <a:r>
              <a:rPr lang="th-TH" sz="1800" dirty="0"/>
              <a:t>		$table-&gt;integer('status');</a:t>
            </a:r>
          </a:p>
          <a:p>
            <a:r>
              <a:rPr lang="th-TH" sz="1800" dirty="0"/>
              <a:t>	});</a:t>
            </a:r>
          </a:p>
          <a:p>
            <a:r>
              <a:rPr lang="th-TH" sz="1800" dirty="0"/>
              <a:t>}</a:t>
            </a:r>
          </a:p>
        </p:txBody>
      </p:sp>
    </p:spTree>
    <p:extLst>
      <p:ext uri="{BB962C8B-B14F-4D97-AF65-F5344CB8AC3E}">
        <p14:creationId xmlns:p14="http://schemas.microsoft.com/office/powerpoint/2010/main" val="2259008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3858749" cy="584775"/>
          </a:xfrm>
          <a:prstGeom prst="rect">
            <a:avLst/>
          </a:prstGeom>
          <a:noFill/>
        </p:spPr>
        <p:txBody>
          <a:bodyPr wrap="none" rtlCol="0">
            <a:spAutoFit/>
          </a:bodyPr>
          <a:lstStyle/>
          <a:p>
            <a:r>
              <a:rPr lang="en-US" sz="3200" dirty="0" smtClean="0">
                <a:solidFill>
                  <a:srgbClr val="0070C0"/>
                </a:solidFill>
              </a:rPr>
              <a:t>Create migration for new table</a:t>
            </a:r>
            <a:endParaRPr lang="th-TH" sz="3200" dirty="0">
              <a:solidFill>
                <a:srgbClr val="0070C0"/>
              </a:solidFill>
            </a:endParaRPr>
          </a:p>
        </p:txBody>
      </p:sp>
      <p:sp>
        <p:nvSpPr>
          <p:cNvPr id="10" name="Rectangle 9"/>
          <p:cNvSpPr/>
          <p:nvPr/>
        </p:nvSpPr>
        <p:spPr>
          <a:xfrm>
            <a:off x="538966" y="1663775"/>
            <a:ext cx="11162392" cy="523220"/>
          </a:xfrm>
          <a:prstGeom prst="rect">
            <a:avLst/>
          </a:prstGeom>
          <a:ln>
            <a:solidFill>
              <a:schemeClr val="bg1">
                <a:lumMod val="75000"/>
              </a:schemeClr>
            </a:solidFill>
          </a:ln>
        </p:spPr>
        <p:txBody>
          <a:bodyPr wrap="square">
            <a:spAutoFit/>
          </a:bodyPr>
          <a:lstStyle/>
          <a:p>
            <a:r>
              <a:rPr lang="th-TH" dirty="0"/>
              <a:t>php artisan </a:t>
            </a:r>
            <a:r>
              <a:rPr lang="en-US" dirty="0" smtClean="0"/>
              <a:t>migrate</a:t>
            </a:r>
            <a:endParaRPr lang="th-TH"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66" y="2475700"/>
            <a:ext cx="8401834" cy="21844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133" y="3827894"/>
            <a:ext cx="5893225" cy="2199198"/>
          </a:xfrm>
          <a:prstGeom prst="rect">
            <a:avLst/>
          </a:prstGeom>
        </p:spPr>
      </p:pic>
    </p:spTree>
    <p:extLst>
      <p:ext uri="{BB962C8B-B14F-4D97-AF65-F5344CB8AC3E}">
        <p14:creationId xmlns:p14="http://schemas.microsoft.com/office/powerpoint/2010/main" val="26052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2719014" cy="584775"/>
          </a:xfrm>
          <a:prstGeom prst="rect">
            <a:avLst/>
          </a:prstGeom>
          <a:noFill/>
        </p:spPr>
        <p:txBody>
          <a:bodyPr wrap="none" rtlCol="0">
            <a:spAutoFit/>
          </a:bodyPr>
          <a:lstStyle/>
          <a:p>
            <a:r>
              <a:rPr lang="en-US" sz="3200" dirty="0" smtClean="0">
                <a:solidFill>
                  <a:srgbClr val="0070C0"/>
                </a:solidFill>
              </a:rPr>
              <a:t>Create Register form</a:t>
            </a:r>
            <a:endParaRPr lang="th-TH" sz="3200" dirty="0">
              <a:solidFill>
                <a:srgbClr val="0070C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663775"/>
            <a:ext cx="5522023" cy="4210068"/>
          </a:xfrm>
          <a:prstGeom prst="rect">
            <a:avLst/>
          </a:prstGeom>
        </p:spPr>
      </p:pic>
      <p:sp>
        <p:nvSpPr>
          <p:cNvPr id="13" name="Rectangle 12"/>
          <p:cNvSpPr/>
          <p:nvPr/>
        </p:nvSpPr>
        <p:spPr>
          <a:xfrm>
            <a:off x="3911600" y="1026745"/>
            <a:ext cx="7967134" cy="5447645"/>
          </a:xfrm>
          <a:prstGeom prst="rect">
            <a:avLst/>
          </a:prstGeom>
          <a:solidFill>
            <a:schemeClr val="bg1"/>
          </a:solidFill>
          <a:ln>
            <a:solidFill>
              <a:schemeClr val="bg1">
                <a:lumMod val="75000"/>
              </a:schemeClr>
            </a:solidFill>
          </a:ln>
        </p:spPr>
        <p:txBody>
          <a:bodyPr wrap="square">
            <a:spAutoFit/>
          </a:bodyPr>
          <a:lstStyle/>
          <a:p>
            <a:r>
              <a:rPr lang="th-TH" sz="1200" dirty="0">
                <a:latin typeface="Courier New" panose="02070309020205020404" pitchFamily="49" charset="0"/>
              </a:rPr>
              <a:t>&lt;div class="container</a:t>
            </a:r>
            <a:r>
              <a:rPr lang="th-TH" sz="1200" dirty="0" smtClean="0">
                <a:latin typeface="Courier New" panose="02070309020205020404" pitchFamily="49" charset="0"/>
              </a:rPr>
              <a:t>"&gt;</a:t>
            </a:r>
          </a:p>
          <a:p>
            <a:r>
              <a:rPr lang="th-TH" sz="1200" dirty="0" smtClean="0">
                <a:latin typeface="Courier New" panose="02070309020205020404" pitchFamily="49" charset="0"/>
              </a:rPr>
              <a:t>	&lt;</a:t>
            </a:r>
            <a:r>
              <a:rPr lang="th-TH" sz="1200" dirty="0">
                <a:latin typeface="Courier New" panose="02070309020205020404" pitchFamily="49" charset="0"/>
              </a:rPr>
              <a:t>div class="col-md-6</a:t>
            </a:r>
            <a:r>
              <a:rPr lang="th-TH" sz="1200" dirty="0" smtClean="0">
                <a:latin typeface="Courier New" panose="02070309020205020404" pitchFamily="49" charset="0"/>
              </a:rPr>
              <a:t>"&gt;</a:t>
            </a:r>
            <a:endParaRPr lang="th-TH" sz="1200" dirty="0">
              <a:latin typeface="Courier New" panose="02070309020205020404" pitchFamily="49" charset="0"/>
            </a:endParaRPr>
          </a:p>
          <a:p>
            <a:r>
              <a:rPr lang="th-TH" sz="1200" dirty="0">
                <a:latin typeface="Courier New" panose="02070309020205020404" pitchFamily="49" charset="0"/>
              </a:rPr>
              <a:t>		&lt;div class="panel panel-primary"&gt;</a:t>
            </a:r>
          </a:p>
          <a:p>
            <a:r>
              <a:rPr lang="th-TH" sz="1200" dirty="0">
                <a:latin typeface="Courier New" panose="02070309020205020404" pitchFamily="49" charset="0"/>
              </a:rPr>
              <a:t>			  &lt;div class="panel-heading"&gt;</a:t>
            </a:r>
          </a:p>
          <a:p>
            <a:r>
              <a:rPr lang="th-TH" sz="1200" dirty="0">
                <a:latin typeface="Courier New" panose="02070309020205020404" pitchFamily="49" charset="0"/>
              </a:rPr>
              <a:t>			    	&lt;h3 class="panel-title"&gt;Register&lt;/h3&gt;</a:t>
            </a:r>
          </a:p>
          <a:p>
            <a:r>
              <a:rPr lang="th-TH" sz="1200" dirty="0">
                <a:latin typeface="Courier New" panose="02070309020205020404" pitchFamily="49" charset="0"/>
              </a:rPr>
              <a:t>			  &lt;/div&gt;</a:t>
            </a:r>
          </a:p>
          <a:p>
            <a:r>
              <a:rPr lang="th-TH" sz="1200" dirty="0">
                <a:latin typeface="Courier New" panose="02070309020205020404" pitchFamily="49" charset="0"/>
              </a:rPr>
              <a:t>			  &lt;div class="panel-body</a:t>
            </a:r>
            <a:r>
              <a:rPr lang="th-TH" sz="1200" dirty="0" smtClean="0">
                <a:latin typeface="Courier New" panose="02070309020205020404" pitchFamily="49" charset="0"/>
              </a:rPr>
              <a:t>"&gt;</a:t>
            </a:r>
          </a:p>
          <a:p>
            <a:r>
              <a:rPr lang="th-TH" sz="1200" dirty="0">
                <a:latin typeface="Courier New" panose="02070309020205020404" pitchFamily="49" charset="0"/>
              </a:rPr>
              <a:t>			    &lt;form action</a:t>
            </a:r>
            <a:r>
              <a:rPr lang="th-TH" sz="1200" dirty="0" smtClean="0">
                <a:latin typeface="Courier New" panose="02070309020205020404" pitchFamily="49" charset="0"/>
              </a:rPr>
              <a:t>=“</a:t>
            </a:r>
            <a:r>
              <a:rPr lang="en-US" sz="1200" dirty="0" smtClean="0">
                <a:latin typeface="Courier New" panose="02070309020205020404" pitchFamily="49" charset="0"/>
              </a:rPr>
              <a:t>register</a:t>
            </a:r>
            <a:r>
              <a:rPr lang="th-TH" sz="1200" dirty="0" smtClean="0">
                <a:latin typeface="Courier New" panose="02070309020205020404" pitchFamily="49" charset="0"/>
              </a:rPr>
              <a:t>" </a:t>
            </a:r>
            <a:r>
              <a:rPr lang="th-TH" sz="1200" dirty="0">
                <a:latin typeface="Courier New" panose="02070309020205020404" pitchFamily="49" charset="0"/>
              </a:rPr>
              <a:t>method="POST" role="</a:t>
            </a:r>
            <a:r>
              <a:rPr lang="th-TH" sz="1200" dirty="0" smtClean="0">
                <a:latin typeface="Courier New" panose="02070309020205020404" pitchFamily="49" charset="0"/>
              </a:rPr>
              <a:t>form"&gt;</a:t>
            </a:r>
          </a:p>
          <a:p>
            <a:r>
              <a:rPr lang="en-US" sz="1200" dirty="0" smtClean="0">
                <a:latin typeface="Courier New" panose="02070309020205020404" pitchFamily="49" charset="0"/>
              </a:rPr>
              <a:t>		&lt;</a:t>
            </a:r>
            <a:r>
              <a:rPr lang="en-US" sz="1200" dirty="0">
                <a:solidFill>
                  <a:srgbClr val="C00000"/>
                </a:solidFill>
                <a:latin typeface="Courier New" panose="02070309020205020404" pitchFamily="49" charset="0"/>
              </a:rPr>
              <a:t>input type="hidden" name="_token" value</a:t>
            </a:r>
            <a:r>
              <a:rPr lang="en-US" sz="1200" dirty="0" smtClean="0">
                <a:solidFill>
                  <a:srgbClr val="C00000"/>
                </a:solidFill>
                <a:latin typeface="Courier New" panose="02070309020205020404" pitchFamily="49" charset="0"/>
              </a:rPr>
              <a:t>="{{{</a:t>
            </a:r>
            <a:r>
              <a:rPr lang="en-US" sz="1200" dirty="0" err="1" smtClean="0">
                <a:solidFill>
                  <a:srgbClr val="C00000"/>
                </a:solidFill>
                <a:latin typeface="Courier New" panose="02070309020205020404" pitchFamily="49" charset="0"/>
              </a:rPr>
              <a:t>csrf_token</a:t>
            </a:r>
            <a:r>
              <a:rPr lang="en-US" sz="1200" dirty="0" smtClean="0">
                <a:solidFill>
                  <a:srgbClr val="C00000"/>
                </a:solidFill>
                <a:latin typeface="Courier New" panose="02070309020205020404" pitchFamily="49" charset="0"/>
              </a:rPr>
              <a:t>()}}}"&gt;</a:t>
            </a:r>
            <a:r>
              <a:rPr lang="th-TH" sz="1200" dirty="0" smtClean="0">
                <a:latin typeface="Courier New" panose="02070309020205020404" pitchFamily="49" charset="0"/>
              </a:rPr>
              <a:t>			</a:t>
            </a:r>
            <a:r>
              <a:rPr lang="th-TH" sz="1200" dirty="0">
                <a:latin typeface="Courier New" panose="02070309020205020404" pitchFamily="49" charset="0"/>
              </a:rPr>
              <a:t>	</a:t>
            </a:r>
            <a:r>
              <a:rPr lang="th-TH" sz="1200" dirty="0" smtClean="0">
                <a:latin typeface="Courier New" panose="02070309020205020404" pitchFamily="49" charset="0"/>
              </a:rPr>
              <a:t>....</a:t>
            </a:r>
            <a:endParaRPr lang="th-TH" sz="1200" dirty="0">
              <a:latin typeface="Courier New" panose="02070309020205020404" pitchFamily="49" charset="0"/>
            </a:endParaRPr>
          </a:p>
          <a:p>
            <a:r>
              <a:rPr lang="th-TH" sz="1200" dirty="0">
                <a:latin typeface="Courier New" panose="02070309020205020404" pitchFamily="49" charset="0"/>
              </a:rPr>
              <a:t>			    </a:t>
            </a:r>
            <a:r>
              <a:rPr lang="th-TH" sz="1200" dirty="0" smtClean="0">
                <a:latin typeface="Courier New" panose="02070309020205020404" pitchFamily="49" charset="0"/>
              </a:rPr>
              <a:t>          &lt;/</a:t>
            </a:r>
            <a:r>
              <a:rPr lang="th-TH" sz="1200" dirty="0">
                <a:latin typeface="Courier New" panose="02070309020205020404" pitchFamily="49" charset="0"/>
              </a:rPr>
              <a:t>form</a:t>
            </a:r>
            <a:r>
              <a:rPr lang="th-TH" sz="1200" dirty="0" smtClean="0">
                <a:latin typeface="Courier New" panose="02070309020205020404" pitchFamily="49" charset="0"/>
              </a:rPr>
              <a:t>&gt;</a:t>
            </a:r>
          </a:p>
          <a:p>
            <a:r>
              <a:rPr lang="th-TH" sz="1200" dirty="0">
                <a:latin typeface="Courier New" panose="02070309020205020404" pitchFamily="49" charset="0"/>
              </a:rPr>
              <a:t>			  &lt;/div&gt;</a:t>
            </a:r>
          </a:p>
          <a:p>
            <a:r>
              <a:rPr lang="th-TH" sz="1200" dirty="0">
                <a:latin typeface="Courier New" panose="02070309020205020404" pitchFamily="49" charset="0"/>
              </a:rPr>
              <a:t>		&lt;/div&gt;</a:t>
            </a:r>
          </a:p>
          <a:p>
            <a:r>
              <a:rPr lang="th-TH" sz="1200" dirty="0">
                <a:latin typeface="Courier New" panose="02070309020205020404" pitchFamily="49" charset="0"/>
              </a:rPr>
              <a:t>	&lt;/div&gt;</a:t>
            </a:r>
          </a:p>
          <a:p>
            <a:endParaRPr lang="th-TH" sz="1200" dirty="0">
              <a:latin typeface="Courier New" panose="02070309020205020404" pitchFamily="49" charset="0"/>
            </a:endParaRPr>
          </a:p>
          <a:p>
            <a:r>
              <a:rPr lang="th-TH" sz="1200" dirty="0">
                <a:latin typeface="Courier New" panose="02070309020205020404" pitchFamily="49" charset="0"/>
              </a:rPr>
              <a:t>	&lt;div class="col-md-6"&gt;</a:t>
            </a:r>
          </a:p>
          <a:p>
            <a:r>
              <a:rPr lang="th-TH" sz="1200" dirty="0">
                <a:latin typeface="Courier New" panose="02070309020205020404" pitchFamily="49" charset="0"/>
              </a:rPr>
              <a:t>		&lt;div class="panel panel-success"&gt;</a:t>
            </a:r>
          </a:p>
          <a:p>
            <a:r>
              <a:rPr lang="th-TH" sz="1200" dirty="0">
                <a:latin typeface="Courier New" panose="02070309020205020404" pitchFamily="49" charset="0"/>
              </a:rPr>
              <a:t>			  &lt;div class="panel-heading"&gt;</a:t>
            </a:r>
          </a:p>
          <a:p>
            <a:r>
              <a:rPr lang="th-TH" sz="1200" dirty="0">
                <a:latin typeface="Courier New" panose="02070309020205020404" pitchFamily="49" charset="0"/>
              </a:rPr>
              <a:t>			    	&lt;h3 class="panel-title"&gt;Login&lt;/h3&gt;</a:t>
            </a:r>
          </a:p>
          <a:p>
            <a:r>
              <a:rPr lang="th-TH" sz="1200" dirty="0">
                <a:latin typeface="Courier New" panose="02070309020205020404" pitchFamily="49" charset="0"/>
              </a:rPr>
              <a:t>			  &lt;/div&gt;</a:t>
            </a:r>
          </a:p>
          <a:p>
            <a:r>
              <a:rPr lang="th-TH" sz="1200" dirty="0">
                <a:latin typeface="Courier New" panose="02070309020205020404" pitchFamily="49" charset="0"/>
              </a:rPr>
              <a:t>			  &lt;div class="panel-body"&gt;</a:t>
            </a:r>
          </a:p>
          <a:p>
            <a:r>
              <a:rPr lang="th-TH" sz="1200" dirty="0">
                <a:latin typeface="Courier New" panose="02070309020205020404" pitchFamily="49" charset="0"/>
              </a:rPr>
              <a:t>			   </a:t>
            </a:r>
            <a:r>
              <a:rPr lang="th-TH" sz="1200" dirty="0" smtClean="0">
                <a:latin typeface="Courier New" panose="02070309020205020404" pitchFamily="49" charset="0"/>
              </a:rPr>
              <a:t>                 &lt;</a:t>
            </a:r>
            <a:r>
              <a:rPr lang="th-TH" sz="1200" dirty="0">
                <a:latin typeface="Courier New" panose="02070309020205020404" pitchFamily="49" charset="0"/>
              </a:rPr>
              <a:t>form </a:t>
            </a:r>
            <a:r>
              <a:rPr lang="th-TH" sz="1200" dirty="0" smtClean="0">
                <a:latin typeface="Courier New" panose="02070309020205020404" pitchFamily="49" charset="0"/>
              </a:rPr>
              <a:t>action</a:t>
            </a:r>
            <a:r>
              <a:rPr lang="en-US" sz="1200" dirty="0" smtClean="0">
                <a:latin typeface="Courier New" panose="02070309020205020404" pitchFamily="49" charset="0"/>
              </a:rPr>
              <a:t>=“login</a:t>
            </a:r>
            <a:r>
              <a:rPr lang="th-TH" sz="1200" dirty="0" smtClean="0">
                <a:latin typeface="Courier New" panose="02070309020205020404" pitchFamily="49" charset="0"/>
              </a:rPr>
              <a:t>"  method</a:t>
            </a:r>
            <a:r>
              <a:rPr lang="th-TH" sz="1200" dirty="0">
                <a:latin typeface="Courier New" panose="02070309020205020404" pitchFamily="49" charset="0"/>
              </a:rPr>
              <a:t>="POST" role="</a:t>
            </a:r>
            <a:r>
              <a:rPr lang="th-TH" sz="1200" dirty="0" smtClean="0">
                <a:latin typeface="Courier New" panose="02070309020205020404" pitchFamily="49" charset="0"/>
              </a:rPr>
              <a:t>form"&gt;</a:t>
            </a:r>
          </a:p>
          <a:p>
            <a:r>
              <a:rPr lang="en-US" sz="1200" dirty="0" smtClean="0">
                <a:latin typeface="Courier New" panose="02070309020205020404" pitchFamily="49" charset="0"/>
              </a:rPr>
              <a:t>		&lt;</a:t>
            </a:r>
            <a:r>
              <a:rPr lang="en-US" sz="1200" dirty="0">
                <a:solidFill>
                  <a:srgbClr val="C00000"/>
                </a:solidFill>
                <a:latin typeface="Courier New" panose="02070309020205020404" pitchFamily="49" charset="0"/>
              </a:rPr>
              <a:t>input type="hidden" name="_token" value="{{{</a:t>
            </a:r>
            <a:r>
              <a:rPr lang="en-US" sz="1200" dirty="0" err="1">
                <a:solidFill>
                  <a:srgbClr val="C00000"/>
                </a:solidFill>
                <a:latin typeface="Courier New" panose="02070309020205020404" pitchFamily="49" charset="0"/>
              </a:rPr>
              <a:t>csrf_token</a:t>
            </a:r>
            <a:r>
              <a:rPr lang="en-US" sz="1200" dirty="0">
                <a:solidFill>
                  <a:srgbClr val="C00000"/>
                </a:solidFill>
                <a:latin typeface="Courier New" panose="02070309020205020404" pitchFamily="49" charset="0"/>
              </a:rPr>
              <a:t>()}}}"&gt; </a:t>
            </a:r>
            <a:r>
              <a:rPr lang="th-TH" sz="1200" dirty="0" smtClean="0">
                <a:latin typeface="Courier New" panose="02070309020205020404" pitchFamily="49" charset="0"/>
              </a:rPr>
              <a:t>				  ....</a:t>
            </a:r>
            <a:endParaRPr lang="th-TH" sz="1200" dirty="0">
              <a:latin typeface="Courier New" panose="02070309020205020404" pitchFamily="49" charset="0"/>
            </a:endParaRPr>
          </a:p>
          <a:p>
            <a:r>
              <a:rPr lang="th-TH" sz="1200" dirty="0">
                <a:latin typeface="Courier New" panose="02070309020205020404" pitchFamily="49" charset="0"/>
              </a:rPr>
              <a:t>			  </a:t>
            </a:r>
            <a:r>
              <a:rPr lang="th-TH" sz="1200" dirty="0" smtClean="0">
                <a:latin typeface="Courier New" panose="02070309020205020404" pitchFamily="49" charset="0"/>
              </a:rPr>
              <a:t>               &lt;/</a:t>
            </a:r>
            <a:r>
              <a:rPr lang="th-TH" sz="1200" dirty="0">
                <a:latin typeface="Courier New" panose="02070309020205020404" pitchFamily="49" charset="0"/>
              </a:rPr>
              <a:t>form&gt;</a:t>
            </a:r>
          </a:p>
          <a:p>
            <a:r>
              <a:rPr lang="th-TH" sz="1200" dirty="0">
                <a:latin typeface="Courier New" panose="02070309020205020404" pitchFamily="49" charset="0"/>
              </a:rPr>
              <a:t>			  &lt;/div&gt;</a:t>
            </a:r>
          </a:p>
          <a:p>
            <a:r>
              <a:rPr lang="th-TH" sz="1200" dirty="0">
                <a:latin typeface="Courier New" panose="02070309020205020404" pitchFamily="49" charset="0"/>
              </a:rPr>
              <a:t>		&lt;/div&gt;</a:t>
            </a:r>
          </a:p>
          <a:p>
            <a:r>
              <a:rPr lang="th-TH" sz="1200" dirty="0">
                <a:latin typeface="Courier New" panose="02070309020205020404" pitchFamily="49" charset="0"/>
              </a:rPr>
              <a:t>	&lt;/div&gt;</a:t>
            </a:r>
          </a:p>
          <a:p>
            <a:r>
              <a:rPr lang="th-TH" sz="1200" dirty="0">
                <a:latin typeface="Courier New" panose="02070309020205020404" pitchFamily="49" charset="0"/>
              </a:rPr>
              <a:t>&lt;/div&gt;</a:t>
            </a:r>
          </a:p>
        </p:txBody>
      </p:sp>
    </p:spTree>
    <p:extLst>
      <p:ext uri="{BB962C8B-B14F-4D97-AF65-F5344CB8AC3E}">
        <p14:creationId xmlns:p14="http://schemas.microsoft.com/office/powerpoint/2010/main" val="36809468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1840568" cy="584775"/>
          </a:xfrm>
          <a:prstGeom prst="rect">
            <a:avLst/>
          </a:prstGeom>
          <a:noFill/>
        </p:spPr>
        <p:txBody>
          <a:bodyPr wrap="none" rtlCol="0">
            <a:spAutoFit/>
          </a:bodyPr>
          <a:lstStyle/>
          <a:p>
            <a:r>
              <a:rPr lang="en-US" sz="3200" dirty="0" smtClean="0">
                <a:solidFill>
                  <a:srgbClr val="0070C0"/>
                </a:solidFill>
              </a:rPr>
              <a:t>Create Model</a:t>
            </a:r>
            <a:endParaRPr lang="th-TH" sz="3200" dirty="0">
              <a:solidFill>
                <a:srgbClr val="0070C0"/>
              </a:solidFill>
            </a:endParaRPr>
          </a:p>
        </p:txBody>
      </p:sp>
      <p:sp>
        <p:nvSpPr>
          <p:cNvPr id="7" name="Rectangle 6"/>
          <p:cNvSpPr/>
          <p:nvPr/>
        </p:nvSpPr>
        <p:spPr>
          <a:xfrm>
            <a:off x="521607" y="1608164"/>
            <a:ext cx="11162392" cy="523220"/>
          </a:xfrm>
          <a:prstGeom prst="rect">
            <a:avLst/>
          </a:prstGeom>
          <a:ln>
            <a:solidFill>
              <a:schemeClr val="bg1">
                <a:lumMod val="75000"/>
              </a:schemeClr>
            </a:solidFill>
          </a:ln>
        </p:spPr>
        <p:txBody>
          <a:bodyPr wrap="square">
            <a:spAutoFit/>
          </a:bodyPr>
          <a:lstStyle/>
          <a:p>
            <a:r>
              <a:rPr lang="th-TH" dirty="0"/>
              <a:t>php artisan make:model </a:t>
            </a:r>
            <a:r>
              <a:rPr lang="th-TH" dirty="0">
                <a:solidFill>
                  <a:srgbClr val="C00000"/>
                </a:solidFill>
              </a:rPr>
              <a:t>Employee</a:t>
            </a:r>
            <a:r>
              <a:rPr lang="th-TH" dirty="0"/>
              <a:t> --no-migration</a:t>
            </a:r>
          </a:p>
        </p:txBody>
      </p:sp>
      <p:sp>
        <p:nvSpPr>
          <p:cNvPr id="10" name="Rectangle 9"/>
          <p:cNvSpPr/>
          <p:nvPr/>
        </p:nvSpPr>
        <p:spPr>
          <a:xfrm>
            <a:off x="6646334" y="925301"/>
            <a:ext cx="5198534" cy="5262979"/>
          </a:xfrm>
          <a:prstGeom prst="rect">
            <a:avLst/>
          </a:prstGeom>
          <a:solidFill>
            <a:schemeClr val="bg1">
              <a:lumMod val="95000"/>
            </a:schemeClr>
          </a:solidFill>
          <a:ln>
            <a:solidFill>
              <a:schemeClr val="bg1">
                <a:lumMod val="75000"/>
              </a:schemeClr>
            </a:solidFill>
          </a:ln>
        </p:spPr>
        <p:txBody>
          <a:bodyPr wrap="square">
            <a:spAutoFit/>
          </a:bodyPr>
          <a:lstStyle/>
          <a:p>
            <a:r>
              <a:rPr lang="en-US" dirty="0"/>
              <a:t>public $timestamps = false;</a:t>
            </a:r>
          </a:p>
          <a:p>
            <a:endParaRPr lang="en-US" dirty="0"/>
          </a:p>
          <a:p>
            <a:r>
              <a:rPr lang="en-US" dirty="0"/>
              <a:t>protected $table = 'employee';</a:t>
            </a:r>
          </a:p>
          <a:p>
            <a:r>
              <a:rPr lang="en-US" dirty="0"/>
              <a:t>protected $fillable = [</a:t>
            </a:r>
          </a:p>
          <a:p>
            <a:r>
              <a:rPr lang="en-US" dirty="0"/>
              <a:t>	'</a:t>
            </a:r>
            <a:r>
              <a:rPr lang="en-US" dirty="0" err="1"/>
              <a:t>fullname</a:t>
            </a:r>
            <a:r>
              <a:rPr lang="en-US" dirty="0"/>
              <a:t>', </a:t>
            </a:r>
          </a:p>
          <a:p>
            <a:r>
              <a:rPr lang="en-US" dirty="0"/>
              <a:t>	'gender', </a:t>
            </a:r>
          </a:p>
          <a:p>
            <a:r>
              <a:rPr lang="en-US" dirty="0"/>
              <a:t>	'email',</a:t>
            </a:r>
          </a:p>
          <a:p>
            <a:r>
              <a:rPr lang="en-US" dirty="0"/>
              <a:t>	'</a:t>
            </a:r>
            <a:r>
              <a:rPr lang="en-US" dirty="0" err="1"/>
              <a:t>tel</a:t>
            </a:r>
            <a:r>
              <a:rPr lang="en-US" dirty="0"/>
              <a:t>',</a:t>
            </a:r>
          </a:p>
          <a:p>
            <a:r>
              <a:rPr lang="en-US" dirty="0"/>
              <a:t>	'age',</a:t>
            </a:r>
          </a:p>
          <a:p>
            <a:r>
              <a:rPr lang="en-US" dirty="0"/>
              <a:t>	'address',</a:t>
            </a:r>
          </a:p>
          <a:p>
            <a:r>
              <a:rPr lang="en-US" dirty="0"/>
              <a:t>	'status'</a:t>
            </a:r>
          </a:p>
          <a:p>
            <a:r>
              <a:rPr lang="en-US" dirty="0"/>
              <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2409254"/>
            <a:ext cx="5893452" cy="3051746"/>
          </a:xfrm>
          <a:prstGeom prst="rect">
            <a:avLst/>
          </a:prstGeom>
        </p:spPr>
      </p:pic>
    </p:spTree>
    <p:extLst>
      <p:ext uri="{BB962C8B-B14F-4D97-AF65-F5344CB8AC3E}">
        <p14:creationId xmlns:p14="http://schemas.microsoft.com/office/powerpoint/2010/main" val="36348861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2505814" cy="584775"/>
          </a:xfrm>
          <a:prstGeom prst="rect">
            <a:avLst/>
          </a:prstGeom>
          <a:noFill/>
        </p:spPr>
        <p:txBody>
          <a:bodyPr wrap="none" rtlCol="0">
            <a:spAutoFit/>
          </a:bodyPr>
          <a:lstStyle/>
          <a:p>
            <a:r>
              <a:rPr lang="en-US" sz="3200" dirty="0" smtClean="0">
                <a:solidFill>
                  <a:srgbClr val="0070C0"/>
                </a:solidFill>
              </a:rPr>
              <a:t>Route post register</a:t>
            </a:r>
            <a:endParaRPr lang="th-TH" sz="3200" dirty="0">
              <a:solidFill>
                <a:srgbClr val="0070C0"/>
              </a:solidFill>
            </a:endParaRPr>
          </a:p>
        </p:txBody>
      </p:sp>
      <p:sp>
        <p:nvSpPr>
          <p:cNvPr id="7" name="Rectangle 6"/>
          <p:cNvSpPr/>
          <p:nvPr/>
        </p:nvSpPr>
        <p:spPr>
          <a:xfrm>
            <a:off x="521607" y="1608164"/>
            <a:ext cx="11162392" cy="523220"/>
          </a:xfrm>
          <a:prstGeom prst="rect">
            <a:avLst/>
          </a:prstGeom>
          <a:ln>
            <a:solidFill>
              <a:schemeClr val="bg1">
                <a:lumMod val="75000"/>
              </a:schemeClr>
            </a:solidFill>
          </a:ln>
        </p:spPr>
        <p:txBody>
          <a:bodyPr wrap="square">
            <a:spAutoFit/>
          </a:bodyPr>
          <a:lstStyle/>
          <a:p>
            <a:r>
              <a:rPr lang="en-US" dirty="0"/>
              <a:t>Route::post('register', '</a:t>
            </a:r>
            <a:r>
              <a:rPr lang="en-US" dirty="0" err="1"/>
              <a:t>InterappController@</a:t>
            </a:r>
            <a:r>
              <a:rPr lang="en-US" dirty="0" err="1">
                <a:solidFill>
                  <a:srgbClr val="C00000"/>
                </a:solidFill>
              </a:rPr>
              <a:t>register_post</a:t>
            </a:r>
            <a:r>
              <a:rPr lang="en-US" dirty="0"/>
              <a:t>');</a:t>
            </a:r>
            <a:endParaRPr lang="th-TH" dirty="0"/>
          </a:p>
        </p:txBody>
      </p:sp>
      <p:sp>
        <p:nvSpPr>
          <p:cNvPr id="12" name="TextBox 11"/>
          <p:cNvSpPr txBox="1"/>
          <p:nvPr/>
        </p:nvSpPr>
        <p:spPr>
          <a:xfrm>
            <a:off x="469636" y="2383129"/>
            <a:ext cx="3042821" cy="584775"/>
          </a:xfrm>
          <a:prstGeom prst="rect">
            <a:avLst/>
          </a:prstGeom>
          <a:noFill/>
        </p:spPr>
        <p:txBody>
          <a:bodyPr wrap="none" rtlCol="0">
            <a:spAutoFit/>
          </a:bodyPr>
          <a:lstStyle/>
          <a:p>
            <a:r>
              <a:rPr lang="en-US" sz="3200" dirty="0" smtClean="0">
                <a:solidFill>
                  <a:srgbClr val="0070C0"/>
                </a:solidFill>
              </a:rPr>
              <a:t>Controller </a:t>
            </a:r>
            <a:r>
              <a:rPr lang="en-US" sz="3200" dirty="0" err="1" smtClean="0">
                <a:solidFill>
                  <a:srgbClr val="0070C0"/>
                </a:solidFill>
              </a:rPr>
              <a:t>register_post</a:t>
            </a:r>
            <a:endParaRPr lang="th-TH" sz="3200" dirty="0">
              <a:solidFill>
                <a:srgbClr val="0070C0"/>
              </a:solidFill>
            </a:endParaRPr>
          </a:p>
        </p:txBody>
      </p:sp>
      <p:sp>
        <p:nvSpPr>
          <p:cNvPr id="13" name="Rectangle 12"/>
          <p:cNvSpPr/>
          <p:nvPr/>
        </p:nvSpPr>
        <p:spPr>
          <a:xfrm>
            <a:off x="521607" y="3157827"/>
            <a:ext cx="5320393" cy="2246769"/>
          </a:xfrm>
          <a:prstGeom prst="rect">
            <a:avLst/>
          </a:prstGeom>
          <a:ln>
            <a:solidFill>
              <a:schemeClr val="bg1">
                <a:lumMod val="75000"/>
              </a:schemeClr>
            </a:solidFill>
          </a:ln>
        </p:spPr>
        <p:txBody>
          <a:bodyPr wrap="square">
            <a:spAutoFit/>
          </a:bodyPr>
          <a:lstStyle/>
          <a:p>
            <a:r>
              <a:rPr lang="th-TH" sz="2000" dirty="0"/>
              <a:t>&lt;?php namespace App\Http\Controllers;</a:t>
            </a:r>
          </a:p>
          <a:p>
            <a:endParaRPr lang="th-TH" sz="2000" dirty="0"/>
          </a:p>
          <a:p>
            <a:r>
              <a:rPr lang="th-TH" sz="2000" dirty="0"/>
              <a:t>use App\Http\Requests;</a:t>
            </a:r>
          </a:p>
          <a:p>
            <a:r>
              <a:rPr lang="th-TH" sz="2000" dirty="0"/>
              <a:t>use App\Http\Controllers\Controller;</a:t>
            </a:r>
          </a:p>
          <a:p>
            <a:r>
              <a:rPr lang="th-TH" sz="2000" dirty="0"/>
              <a:t>use App\Employee</a:t>
            </a:r>
            <a:r>
              <a:rPr lang="th-TH" sz="2000" dirty="0" smtClean="0"/>
              <a:t>;</a:t>
            </a:r>
            <a:endParaRPr lang="th-TH" sz="2000" dirty="0"/>
          </a:p>
          <a:p>
            <a:endParaRPr lang="th-TH" sz="2000" dirty="0"/>
          </a:p>
          <a:p>
            <a:r>
              <a:rPr lang="th-TH" sz="2000" dirty="0"/>
              <a:t>use Illuminate\Support\Facades\Request</a:t>
            </a:r>
            <a:r>
              <a:rPr lang="th-TH" sz="2000" dirty="0" smtClean="0"/>
              <a:t>;</a:t>
            </a:r>
            <a:endParaRPr lang="th-TH" sz="2000" dirty="0"/>
          </a:p>
        </p:txBody>
      </p:sp>
      <p:sp>
        <p:nvSpPr>
          <p:cNvPr id="14" name="Rectangle 13"/>
          <p:cNvSpPr/>
          <p:nvPr/>
        </p:nvSpPr>
        <p:spPr>
          <a:xfrm>
            <a:off x="6102803" y="3157827"/>
            <a:ext cx="5581196" cy="1631216"/>
          </a:xfrm>
          <a:prstGeom prst="rect">
            <a:avLst/>
          </a:prstGeom>
          <a:ln>
            <a:solidFill>
              <a:schemeClr val="bg1">
                <a:lumMod val="75000"/>
              </a:schemeClr>
            </a:solidFill>
          </a:ln>
        </p:spPr>
        <p:txBody>
          <a:bodyPr wrap="square">
            <a:spAutoFit/>
          </a:bodyPr>
          <a:lstStyle/>
          <a:p>
            <a:r>
              <a:rPr lang="en-US" sz="2000" dirty="0"/>
              <a:t>public function </a:t>
            </a:r>
            <a:r>
              <a:rPr lang="en-US" sz="2000" dirty="0" err="1"/>
              <a:t>register_post</a:t>
            </a:r>
            <a:r>
              <a:rPr lang="en-US" sz="2000" dirty="0" smtClean="0"/>
              <a:t>(){</a:t>
            </a:r>
            <a:endParaRPr lang="en-US" sz="2000" dirty="0"/>
          </a:p>
          <a:p>
            <a:r>
              <a:rPr lang="en-US" sz="2000" dirty="0"/>
              <a:t>	</a:t>
            </a:r>
            <a:r>
              <a:rPr lang="en-US" sz="2000" dirty="0" smtClean="0"/>
              <a:t>$</a:t>
            </a:r>
            <a:r>
              <a:rPr lang="en-US" sz="2000" dirty="0"/>
              <a:t>input = Request::all</a:t>
            </a:r>
            <a:r>
              <a:rPr lang="en-US" sz="2000" dirty="0" smtClean="0"/>
              <a:t>();</a:t>
            </a:r>
            <a:endParaRPr lang="en-US" sz="2000" dirty="0"/>
          </a:p>
          <a:p>
            <a:r>
              <a:rPr lang="en-US" sz="2000" dirty="0"/>
              <a:t>	</a:t>
            </a:r>
            <a:r>
              <a:rPr lang="en-US" sz="2000" dirty="0" smtClean="0"/>
              <a:t>Employee</a:t>
            </a:r>
            <a:r>
              <a:rPr lang="en-US" sz="2000" dirty="0"/>
              <a:t>::create($input);</a:t>
            </a:r>
          </a:p>
          <a:p>
            <a:r>
              <a:rPr lang="en-US" sz="2000" dirty="0"/>
              <a:t>	</a:t>
            </a:r>
            <a:r>
              <a:rPr lang="en-US" sz="2000" dirty="0" smtClean="0"/>
              <a:t>return </a:t>
            </a:r>
            <a:r>
              <a:rPr lang="en-US" sz="2000" dirty="0"/>
              <a:t>redirect('register');</a:t>
            </a:r>
          </a:p>
          <a:p>
            <a:r>
              <a:rPr lang="en-US" sz="2000" dirty="0"/>
              <a:t>}</a:t>
            </a:r>
            <a:endParaRPr lang="th-TH" sz="2000" dirty="0"/>
          </a:p>
        </p:txBody>
      </p:sp>
    </p:spTree>
    <p:extLst>
      <p:ext uri="{BB962C8B-B14F-4D97-AF65-F5344CB8AC3E}">
        <p14:creationId xmlns:p14="http://schemas.microsoft.com/office/powerpoint/2010/main" val="8875072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2002471" cy="584775"/>
          </a:xfrm>
          <a:prstGeom prst="rect">
            <a:avLst/>
          </a:prstGeom>
          <a:noFill/>
        </p:spPr>
        <p:txBody>
          <a:bodyPr wrap="none" rtlCol="0">
            <a:spAutoFit/>
          </a:bodyPr>
          <a:lstStyle/>
          <a:p>
            <a:r>
              <a:rPr lang="en-US" sz="3200" dirty="0" smtClean="0">
                <a:solidFill>
                  <a:srgbClr val="0070C0"/>
                </a:solidFill>
              </a:rPr>
              <a:t>Validation form</a:t>
            </a:r>
            <a:endParaRPr lang="th-TH" sz="3200" dirty="0">
              <a:solidFill>
                <a:srgbClr val="0070C0"/>
              </a:solidFill>
            </a:endParaRPr>
          </a:p>
        </p:txBody>
      </p:sp>
      <p:sp>
        <p:nvSpPr>
          <p:cNvPr id="13" name="Rectangle 12"/>
          <p:cNvSpPr/>
          <p:nvPr/>
        </p:nvSpPr>
        <p:spPr>
          <a:xfrm>
            <a:off x="521608" y="1972231"/>
            <a:ext cx="5557460" cy="4031873"/>
          </a:xfrm>
          <a:prstGeom prst="rect">
            <a:avLst/>
          </a:prstGeom>
          <a:ln>
            <a:solidFill>
              <a:schemeClr val="bg1">
                <a:lumMod val="75000"/>
              </a:schemeClr>
            </a:solidFill>
          </a:ln>
        </p:spPr>
        <p:txBody>
          <a:bodyPr wrap="square">
            <a:spAutoFit/>
          </a:bodyPr>
          <a:lstStyle/>
          <a:p>
            <a:r>
              <a:rPr lang="en-US" sz="1600" dirty="0"/>
              <a:t>$messages = [</a:t>
            </a:r>
          </a:p>
          <a:p>
            <a:r>
              <a:rPr lang="en-US" sz="1600" dirty="0"/>
              <a:t>	    'required'  		=&gt; '</a:t>
            </a:r>
            <a:r>
              <a:rPr lang="th-TH" sz="1600" dirty="0"/>
              <a:t>ข้อมูล :</a:t>
            </a:r>
            <a:r>
              <a:rPr lang="en-US" sz="1600" dirty="0"/>
              <a:t>attribute </a:t>
            </a:r>
            <a:r>
              <a:rPr lang="th-TH" sz="1600" dirty="0"/>
              <a:t>จำเป็น',</a:t>
            </a:r>
          </a:p>
          <a:p>
            <a:r>
              <a:rPr lang="th-TH" sz="1600" dirty="0"/>
              <a:t>	    '</a:t>
            </a:r>
            <a:r>
              <a:rPr lang="en-US" sz="1600" dirty="0"/>
              <a:t>email' 		=&gt; '</a:t>
            </a:r>
            <a:r>
              <a:rPr lang="th-TH" sz="1600" dirty="0"/>
              <a:t>รูปแบบ :</a:t>
            </a:r>
            <a:r>
              <a:rPr lang="en-US" sz="1600" dirty="0"/>
              <a:t>attribute </a:t>
            </a:r>
            <a:r>
              <a:rPr lang="th-TH" sz="1600" dirty="0"/>
              <a:t>ไม่ถูกต้อง ',</a:t>
            </a:r>
          </a:p>
          <a:p>
            <a:r>
              <a:rPr lang="th-TH" sz="1600" dirty="0"/>
              <a:t>	    '</a:t>
            </a:r>
            <a:r>
              <a:rPr lang="en-US" sz="1600" dirty="0"/>
              <a:t>unique'		=&gt; '</a:t>
            </a:r>
            <a:r>
              <a:rPr lang="th-TH" sz="1600" dirty="0"/>
              <a:t>ข้อมูล :</a:t>
            </a:r>
            <a:r>
              <a:rPr lang="en-US" sz="1600" dirty="0"/>
              <a:t>attribute </a:t>
            </a:r>
            <a:r>
              <a:rPr lang="th-TH" sz="1600" dirty="0"/>
              <a:t>ซ้ำ',</a:t>
            </a:r>
          </a:p>
          <a:p>
            <a:r>
              <a:rPr lang="th-TH" sz="1600" dirty="0"/>
              <a:t>	    '</a:t>
            </a:r>
            <a:r>
              <a:rPr lang="en-US" sz="1600" dirty="0"/>
              <a:t>numeric'		=&gt; '</a:t>
            </a:r>
            <a:r>
              <a:rPr lang="th-TH" sz="1600" dirty="0"/>
              <a:t>ข้อมูล :</a:t>
            </a:r>
            <a:r>
              <a:rPr lang="en-US" sz="1600" dirty="0"/>
              <a:t>attribute </a:t>
            </a:r>
            <a:r>
              <a:rPr lang="th-TH" sz="1600" dirty="0"/>
              <a:t>ต้องเป็นตัวเลขเท่านั้น',</a:t>
            </a:r>
          </a:p>
          <a:p>
            <a:r>
              <a:rPr lang="th-TH" sz="1600" dirty="0"/>
              <a:t>	    '</a:t>
            </a:r>
            <a:r>
              <a:rPr lang="en-US" sz="1600" dirty="0"/>
              <a:t>min' 		</a:t>
            </a:r>
            <a:r>
              <a:rPr lang="en-US" sz="1600" dirty="0" smtClean="0"/>
              <a:t>=&gt; </a:t>
            </a:r>
            <a:r>
              <a:rPr lang="en-US" sz="1600" dirty="0"/>
              <a:t>'</a:t>
            </a:r>
            <a:r>
              <a:rPr lang="th-TH" sz="1600" dirty="0"/>
              <a:t>ข้อมูล :</a:t>
            </a:r>
            <a:r>
              <a:rPr lang="en-US" sz="1600" dirty="0"/>
              <a:t>attribute </a:t>
            </a:r>
            <a:r>
              <a:rPr lang="th-TH" sz="1600" dirty="0"/>
              <a:t>ต้องไม่น้อยกว่า :</a:t>
            </a:r>
            <a:r>
              <a:rPr lang="en-US" sz="1600" dirty="0"/>
              <a:t>min </a:t>
            </a:r>
            <a:r>
              <a:rPr lang="th-TH" sz="1600" dirty="0"/>
              <a:t>ตัว',</a:t>
            </a:r>
          </a:p>
          <a:p>
            <a:r>
              <a:rPr lang="th-TH" sz="1600" dirty="0"/>
              <a:t>];</a:t>
            </a:r>
          </a:p>
          <a:p>
            <a:endParaRPr lang="th-TH" sz="1600" dirty="0"/>
          </a:p>
          <a:p>
            <a:r>
              <a:rPr lang="th-TH" sz="1600" dirty="0"/>
              <a:t>$</a:t>
            </a:r>
            <a:r>
              <a:rPr lang="en-US" sz="1600" dirty="0"/>
              <a:t>rules = [</a:t>
            </a:r>
          </a:p>
          <a:p>
            <a:r>
              <a:rPr lang="en-US" sz="1600" dirty="0"/>
              <a:t>	'</a:t>
            </a:r>
            <a:r>
              <a:rPr lang="en-US" sz="1600" dirty="0" err="1"/>
              <a:t>fullname</a:t>
            </a:r>
            <a:r>
              <a:rPr lang="en-US" sz="1600" dirty="0"/>
              <a:t>'	=&gt; 'required',</a:t>
            </a:r>
          </a:p>
          <a:p>
            <a:r>
              <a:rPr lang="en-US" sz="1600" dirty="0"/>
              <a:t>	'gender'	=&gt; '</a:t>
            </a:r>
            <a:r>
              <a:rPr lang="en-US" sz="1600" dirty="0" err="1"/>
              <a:t>required|in:male,female</a:t>
            </a:r>
            <a:r>
              <a:rPr lang="en-US" sz="1600" dirty="0"/>
              <a:t>',</a:t>
            </a:r>
          </a:p>
          <a:p>
            <a:r>
              <a:rPr lang="en-US" sz="1600" dirty="0"/>
              <a:t>	'email'	</a:t>
            </a:r>
            <a:r>
              <a:rPr lang="en-US" sz="1600" dirty="0" smtClean="0"/>
              <a:t>=&gt; </a:t>
            </a:r>
            <a:r>
              <a:rPr lang="en-US" sz="1600" dirty="0"/>
              <a:t>'</a:t>
            </a:r>
            <a:r>
              <a:rPr lang="en-US" sz="1600" dirty="0" err="1"/>
              <a:t>required|email|unique:employee</a:t>
            </a:r>
            <a:r>
              <a:rPr lang="en-US" sz="1600" dirty="0"/>
              <a:t>',</a:t>
            </a:r>
          </a:p>
          <a:p>
            <a:r>
              <a:rPr lang="en-US" sz="1600" dirty="0"/>
              <a:t>	'</a:t>
            </a:r>
            <a:r>
              <a:rPr lang="en-US" sz="1600" dirty="0" err="1"/>
              <a:t>tel</a:t>
            </a:r>
            <a:r>
              <a:rPr lang="en-US" sz="1600" dirty="0"/>
              <a:t>'	</a:t>
            </a:r>
            <a:r>
              <a:rPr lang="en-US" sz="1600" dirty="0" smtClean="0"/>
              <a:t>=&gt; </a:t>
            </a:r>
            <a:r>
              <a:rPr lang="en-US" sz="1600" dirty="0"/>
              <a:t>'</a:t>
            </a:r>
            <a:r>
              <a:rPr lang="en-US" sz="1600" dirty="0" err="1"/>
              <a:t>required|numeric</a:t>
            </a:r>
            <a:r>
              <a:rPr lang="en-US" sz="1600" dirty="0"/>
              <a:t>',</a:t>
            </a:r>
          </a:p>
          <a:p>
            <a:r>
              <a:rPr lang="en-US" sz="1600" dirty="0"/>
              <a:t>	'age'	</a:t>
            </a:r>
            <a:r>
              <a:rPr lang="en-US" sz="1600" dirty="0" smtClean="0"/>
              <a:t>=&gt; </a:t>
            </a:r>
            <a:r>
              <a:rPr lang="en-US" sz="1600" dirty="0"/>
              <a:t>'</a:t>
            </a:r>
            <a:r>
              <a:rPr lang="en-US" sz="1600" dirty="0" err="1"/>
              <a:t>required|numeric</a:t>
            </a:r>
            <a:r>
              <a:rPr lang="en-US" sz="1600" dirty="0"/>
              <a:t>',</a:t>
            </a:r>
          </a:p>
          <a:p>
            <a:r>
              <a:rPr lang="en-US" sz="1600" dirty="0"/>
              <a:t>	'address'	=&gt; 'required|Min:5'</a:t>
            </a:r>
          </a:p>
          <a:p>
            <a:r>
              <a:rPr lang="en-US" sz="1600" dirty="0"/>
              <a:t>];</a:t>
            </a:r>
            <a:endParaRPr lang="th-TH" sz="1600" dirty="0"/>
          </a:p>
        </p:txBody>
      </p:sp>
      <p:sp>
        <p:nvSpPr>
          <p:cNvPr id="5" name="Rectangle 4"/>
          <p:cNvSpPr/>
          <p:nvPr/>
        </p:nvSpPr>
        <p:spPr>
          <a:xfrm>
            <a:off x="495099" y="1517659"/>
            <a:ext cx="1911101" cy="400110"/>
          </a:xfrm>
          <a:prstGeom prst="rect">
            <a:avLst/>
          </a:prstGeom>
        </p:spPr>
        <p:txBody>
          <a:bodyPr wrap="none">
            <a:spAutoFit/>
          </a:bodyPr>
          <a:lstStyle/>
          <a:p>
            <a:r>
              <a:rPr lang="th-TH" sz="2000" dirty="0" smtClean="0"/>
              <a:t>InterappController</a:t>
            </a:r>
            <a:r>
              <a:rPr lang="en-US" sz="2000" dirty="0" smtClean="0"/>
              <a:t>.</a:t>
            </a:r>
            <a:r>
              <a:rPr lang="en-US" sz="2000" dirty="0" err="1" smtClean="0"/>
              <a:t>php</a:t>
            </a:r>
            <a:endParaRPr lang="th-TH" sz="2000" dirty="0"/>
          </a:p>
        </p:txBody>
      </p:sp>
      <p:sp>
        <p:nvSpPr>
          <p:cNvPr id="10" name="Rectangle 9"/>
          <p:cNvSpPr/>
          <p:nvPr/>
        </p:nvSpPr>
        <p:spPr>
          <a:xfrm>
            <a:off x="6356803" y="1971741"/>
            <a:ext cx="5479597" cy="3170099"/>
          </a:xfrm>
          <a:prstGeom prst="rect">
            <a:avLst/>
          </a:prstGeom>
          <a:ln>
            <a:solidFill>
              <a:schemeClr val="bg1">
                <a:lumMod val="75000"/>
              </a:schemeClr>
            </a:solidFill>
          </a:ln>
        </p:spPr>
        <p:txBody>
          <a:bodyPr wrap="square">
            <a:spAutoFit/>
          </a:bodyPr>
          <a:lstStyle/>
          <a:p>
            <a:r>
              <a:rPr lang="th-TH" sz="2000" dirty="0"/>
              <a:t>$validator = Validator::make(Request::all(),$rules,$messages);</a:t>
            </a:r>
          </a:p>
          <a:p>
            <a:endParaRPr lang="th-TH" sz="2000" dirty="0"/>
          </a:p>
          <a:p>
            <a:r>
              <a:rPr lang="th-TH" sz="2000" dirty="0"/>
              <a:t>	if($validator-&gt;fails()){</a:t>
            </a:r>
          </a:p>
          <a:p>
            <a:r>
              <a:rPr lang="th-TH" sz="2000" dirty="0"/>
              <a:t>		return redirect()-&gt;back</a:t>
            </a:r>
            <a:r>
              <a:rPr lang="th-TH" sz="2000" dirty="0" smtClean="0"/>
              <a:t>()</a:t>
            </a:r>
          </a:p>
          <a:p>
            <a:r>
              <a:rPr lang="th-TH" sz="2000" dirty="0"/>
              <a:t>	</a:t>
            </a:r>
            <a:r>
              <a:rPr lang="th-TH" sz="2000" dirty="0" smtClean="0"/>
              <a:t>	-&gt;</a:t>
            </a:r>
            <a:r>
              <a:rPr lang="th-TH" sz="2000" dirty="0"/>
              <a:t>withErrors($validator)-&gt;withInput();</a:t>
            </a:r>
          </a:p>
          <a:p>
            <a:r>
              <a:rPr lang="th-TH" sz="2000" dirty="0"/>
              <a:t>	}else{</a:t>
            </a:r>
          </a:p>
          <a:p>
            <a:r>
              <a:rPr lang="th-TH" sz="2000" dirty="0"/>
              <a:t>		$input = Request::all();</a:t>
            </a:r>
          </a:p>
          <a:p>
            <a:r>
              <a:rPr lang="th-TH" sz="2000" dirty="0"/>
              <a:t>		Employee::create($input);</a:t>
            </a:r>
          </a:p>
          <a:p>
            <a:r>
              <a:rPr lang="th-TH" sz="2000" dirty="0"/>
              <a:t>		return redirect('register');</a:t>
            </a:r>
          </a:p>
          <a:p>
            <a:r>
              <a:rPr lang="th-TH" sz="2000" dirty="0"/>
              <a:t>	}</a:t>
            </a:r>
          </a:p>
        </p:txBody>
      </p:sp>
    </p:spTree>
    <p:extLst>
      <p:ext uri="{BB962C8B-B14F-4D97-AF65-F5344CB8AC3E}">
        <p14:creationId xmlns:p14="http://schemas.microsoft.com/office/powerpoint/2010/main" val="22501142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Incremental Validation</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449415" y="926603"/>
            <a:ext cx="2002471" cy="584775"/>
          </a:xfrm>
          <a:prstGeom prst="rect">
            <a:avLst/>
          </a:prstGeom>
          <a:noFill/>
        </p:spPr>
        <p:txBody>
          <a:bodyPr wrap="none" rtlCol="0">
            <a:spAutoFit/>
          </a:bodyPr>
          <a:lstStyle/>
          <a:p>
            <a:r>
              <a:rPr lang="en-US" sz="3200" dirty="0" smtClean="0">
                <a:solidFill>
                  <a:srgbClr val="0070C0"/>
                </a:solidFill>
              </a:rPr>
              <a:t>Validation form</a:t>
            </a:r>
            <a:endParaRPr lang="th-TH" sz="3200"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83132"/>
            <a:ext cx="7579532" cy="4600745"/>
          </a:xfrm>
          <a:prstGeom prst="rect">
            <a:avLst/>
          </a:prstGeom>
        </p:spPr>
      </p:pic>
    </p:spTree>
    <p:extLst>
      <p:ext uri="{BB962C8B-B14F-4D97-AF65-F5344CB8AC3E}">
        <p14:creationId xmlns:p14="http://schemas.microsoft.com/office/powerpoint/2010/main" val="2619886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29589" y="3141655"/>
            <a:ext cx="8157411"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Eloquent To String</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4067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Eloquent To String</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58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1140745"/>
            <a:ext cx="11219542" cy="4832092"/>
          </a:xfrm>
          <a:prstGeom prst="rect">
            <a:avLst/>
          </a:prstGeom>
          <a:ln>
            <a:solidFill>
              <a:schemeClr val="bg1">
                <a:lumMod val="65000"/>
              </a:schemeClr>
            </a:solidFill>
          </a:ln>
        </p:spPr>
        <p:txBody>
          <a:bodyPr wrap="square">
            <a:spAutoFit/>
          </a:bodyPr>
          <a:lstStyle/>
          <a:p>
            <a:r>
              <a:rPr lang="th-TH" sz="1400" dirty="0"/>
              <a:t>public function view_employee()</a:t>
            </a:r>
          </a:p>
          <a:p>
            <a:r>
              <a:rPr lang="th-TH" sz="1400" dirty="0"/>
              <a:t>	{</a:t>
            </a:r>
          </a:p>
          <a:p>
            <a:r>
              <a:rPr lang="th-TH" sz="1400" dirty="0"/>
              <a:t>		//Find</a:t>
            </a:r>
          </a:p>
          <a:p>
            <a:r>
              <a:rPr lang="th-TH" sz="1400" dirty="0"/>
              <a:t>		//$emp = Employee::all();</a:t>
            </a:r>
          </a:p>
          <a:p>
            <a:r>
              <a:rPr lang="th-TH" sz="1400" dirty="0"/>
              <a:t>		//$emp = Employee::find(1);</a:t>
            </a:r>
          </a:p>
          <a:p>
            <a:r>
              <a:rPr lang="th-TH" sz="1400" dirty="0"/>
              <a:t>		//$emp = Employee::find(array(1,2));</a:t>
            </a:r>
          </a:p>
          <a:p>
            <a:r>
              <a:rPr lang="th-TH" sz="1400" dirty="0"/>
              <a:t>		//$emp = Employee::first();</a:t>
            </a:r>
          </a:p>
          <a:p>
            <a:r>
              <a:rPr lang="th-TH" sz="1400" dirty="0"/>
              <a:t>		//$emp = Employee::where('fullname', '=', 'Samit Koyom')-&gt;update(array('fullname' =&gt; 'Dayle Rees'));</a:t>
            </a:r>
          </a:p>
          <a:p>
            <a:r>
              <a:rPr lang="th-TH" sz="1400" dirty="0"/>
              <a:t>		//$emp = Employee::where('fullname', '=', 'Samit Koyom')-&gt;delete();</a:t>
            </a:r>
          </a:p>
          <a:p>
            <a:r>
              <a:rPr lang="th-TH" sz="1400" dirty="0"/>
              <a:t>		//$emp = Employee::truncate();</a:t>
            </a:r>
          </a:p>
          <a:p>
            <a:endParaRPr lang="th-TH" sz="1400" dirty="0"/>
          </a:p>
          <a:p>
            <a:r>
              <a:rPr lang="th-TH" sz="1400" dirty="0"/>
              <a:t>		//GET</a:t>
            </a:r>
          </a:p>
          <a:p>
            <a:r>
              <a:rPr lang="th-TH" sz="1400" dirty="0"/>
              <a:t>		//$emp = Employee::where('fullname', '=', 'Dayle Rees')-&gt;get();</a:t>
            </a:r>
          </a:p>
          <a:p>
            <a:r>
              <a:rPr lang="th-TH" sz="1400" dirty="0"/>
              <a:t>		$emp = Employee::where('fullname', '=', 'Dayle Rees')-&gt;get(array('id', 'fullname'));</a:t>
            </a:r>
          </a:p>
          <a:p>
            <a:endParaRPr lang="th-TH" sz="1400" dirty="0"/>
          </a:p>
          <a:p>
            <a:endParaRPr lang="th-TH" sz="1400" dirty="0"/>
          </a:p>
          <a:p>
            <a:r>
              <a:rPr lang="th-TH" sz="1400" dirty="0"/>
              <a:t>		echo "&lt;pre&gt;";</a:t>
            </a:r>
          </a:p>
          <a:p>
            <a:r>
              <a:rPr lang="th-TH" sz="1400" dirty="0"/>
              <a:t>		var_dump($emp);</a:t>
            </a:r>
          </a:p>
          <a:p>
            <a:r>
              <a:rPr lang="th-TH" sz="1400" dirty="0"/>
              <a:t>		echo "&lt;/pre&gt;";</a:t>
            </a:r>
          </a:p>
          <a:p>
            <a:endParaRPr lang="th-TH" sz="1400" dirty="0"/>
          </a:p>
          <a:p>
            <a:r>
              <a:rPr lang="th-TH" sz="1400" dirty="0"/>
              <a:t>    		//return $emp-&gt;fullname;</a:t>
            </a:r>
          </a:p>
          <a:p>
            <a:r>
              <a:rPr lang="th-TH" sz="1400" dirty="0"/>
              <a:t>	}</a:t>
            </a:r>
          </a:p>
        </p:txBody>
      </p:sp>
    </p:spTree>
    <p:extLst>
      <p:ext uri="{BB962C8B-B14F-4D97-AF65-F5344CB8AC3E}">
        <p14:creationId xmlns:p14="http://schemas.microsoft.com/office/powerpoint/2010/main" val="3993948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129589" y="3141655"/>
            <a:ext cx="8157411"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accent2"/>
                </a:solidFill>
                <a:latin typeface="DB Helvethaica X 45 Li" panose="02000506090000020004" pitchFamily="2" charset="-34"/>
                <a:cs typeface="DB Helvethaica X 45 Li" panose="02000506090000020004" pitchFamily="2" charset="-34"/>
              </a:rPr>
              <a:t>Relationships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712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610330"/>
            <a:ext cx="9144000" cy="1377470"/>
          </a:xfrm>
        </p:spPr>
        <p:txBody>
          <a:bodyPr>
            <a:noAutofit/>
          </a:bodyPr>
          <a:lstStyle/>
          <a:p>
            <a:r>
              <a:rPr lang="en-US" sz="8800" dirty="0" smtClean="0">
                <a:solidFill>
                  <a:schemeClr val="tx2">
                    <a:lumMod val="60000"/>
                    <a:lumOff val="40000"/>
                  </a:schemeClr>
                </a:solidFill>
                <a:latin typeface="DB Helvethaica X 45 Li" panose="02000506090000020004" pitchFamily="2" charset="-34"/>
                <a:cs typeface="DB Helvethaica X 45 Li" panose="02000506090000020004" pitchFamily="2" charset="-34"/>
              </a:rPr>
              <a:t>Intermediate</a:t>
            </a:r>
            <a:endParaRPr lang="th-TH" sz="8800" dirty="0">
              <a:solidFill>
                <a:schemeClr val="tx2">
                  <a:lumMod val="60000"/>
                  <a:lumOff val="40000"/>
                </a:schemeClr>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469102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4401205"/>
          </a:xfrm>
          <a:prstGeom prst="rect">
            <a:avLst/>
          </a:prstGeom>
        </p:spPr>
        <p:txBody>
          <a:bodyPr wrap="square">
            <a:spAutoFit/>
          </a:bodyPr>
          <a:lstStyle/>
          <a:p>
            <a:r>
              <a:rPr lang="th-TH" dirty="0"/>
              <a:t>Of course, your database tables are probably related to one another. For example, a blog post may have many comments, or an order could be related to the user who placed it. Eloquent makes managing and working with these relationships easy. Laravel supports many types of relationships:</a:t>
            </a:r>
          </a:p>
          <a:p>
            <a:endParaRPr lang="th-TH" dirty="0"/>
          </a:p>
          <a:p>
            <a:pPr marL="457200" indent="-457200">
              <a:buFont typeface="Arial" panose="020B0604020202020204" pitchFamily="34" charset="0"/>
              <a:buChar char="•"/>
            </a:pPr>
            <a:r>
              <a:rPr lang="th-TH" dirty="0"/>
              <a:t>One To One</a:t>
            </a:r>
          </a:p>
          <a:p>
            <a:pPr marL="457200" indent="-457200">
              <a:buFont typeface="Arial" panose="020B0604020202020204" pitchFamily="34" charset="0"/>
              <a:buChar char="•"/>
            </a:pPr>
            <a:r>
              <a:rPr lang="th-TH" dirty="0"/>
              <a:t>One To Many</a:t>
            </a:r>
          </a:p>
          <a:p>
            <a:pPr marL="457200" indent="-457200">
              <a:buFont typeface="Arial" panose="020B0604020202020204" pitchFamily="34" charset="0"/>
              <a:buChar char="•"/>
            </a:pPr>
            <a:r>
              <a:rPr lang="th-TH" dirty="0"/>
              <a:t>Many To Many</a:t>
            </a:r>
          </a:p>
          <a:p>
            <a:pPr marL="457200" indent="-457200">
              <a:buFont typeface="Arial" panose="020B0604020202020204" pitchFamily="34" charset="0"/>
              <a:buChar char="•"/>
            </a:pPr>
            <a:r>
              <a:rPr lang="th-TH" dirty="0"/>
              <a:t>Has Many Through</a:t>
            </a:r>
          </a:p>
          <a:p>
            <a:pPr marL="457200" indent="-457200">
              <a:buFont typeface="Arial" panose="020B0604020202020204" pitchFamily="34" charset="0"/>
              <a:buChar char="•"/>
            </a:pPr>
            <a:r>
              <a:rPr lang="th-TH" dirty="0"/>
              <a:t>Polymorphic Relations</a:t>
            </a:r>
          </a:p>
          <a:p>
            <a:pPr marL="457200" indent="-457200">
              <a:buFont typeface="Arial" panose="020B0604020202020204" pitchFamily="34" charset="0"/>
              <a:buChar char="•"/>
            </a:pPr>
            <a:r>
              <a:rPr lang="th-TH" dirty="0"/>
              <a:t>Many To Many Polymorphic Relations</a:t>
            </a:r>
          </a:p>
        </p:txBody>
      </p:sp>
    </p:spTree>
    <p:extLst>
      <p:ext uri="{BB962C8B-B14F-4D97-AF65-F5344CB8AC3E}">
        <p14:creationId xmlns:p14="http://schemas.microsoft.com/office/powerpoint/2010/main" val="4523253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Relationships</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New Database (employees)</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989" y="1657831"/>
            <a:ext cx="5416020" cy="4174974"/>
          </a:xfrm>
          <a:prstGeom prst="rect">
            <a:avLst/>
          </a:prstGeom>
        </p:spPr>
      </p:pic>
    </p:spTree>
    <p:extLst>
      <p:ext uri="{BB962C8B-B14F-4D97-AF65-F5344CB8AC3E}">
        <p14:creationId xmlns:p14="http://schemas.microsoft.com/office/powerpoint/2010/main" val="524755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Relationships</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New Database (employees)</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2225738"/>
            <a:ext cx="6689069" cy="3853328"/>
          </a:xfrm>
          <a:prstGeom prst="rect">
            <a:avLst/>
          </a:prstGeom>
        </p:spPr>
      </p:pic>
      <p:sp>
        <p:nvSpPr>
          <p:cNvPr id="10" name="Rectangle 9"/>
          <p:cNvSpPr/>
          <p:nvPr/>
        </p:nvSpPr>
        <p:spPr>
          <a:xfrm>
            <a:off x="635000" y="1505434"/>
            <a:ext cx="11048999" cy="523220"/>
          </a:xfrm>
          <a:prstGeom prst="rect">
            <a:avLst/>
          </a:prstGeom>
          <a:ln>
            <a:solidFill>
              <a:schemeClr val="bg1">
                <a:lumMod val="65000"/>
              </a:schemeClr>
            </a:solidFill>
          </a:ln>
        </p:spPr>
        <p:txBody>
          <a:bodyPr wrap="square">
            <a:spAutoFit/>
          </a:bodyPr>
          <a:lstStyle/>
          <a:p>
            <a:r>
              <a:rPr lang="th-TH" dirty="0"/>
              <a:t>C:\employees_db&gt;mysql -u root -p -t &lt; employees.sql</a:t>
            </a:r>
          </a:p>
        </p:txBody>
      </p:sp>
    </p:spTree>
    <p:extLst>
      <p:ext uri="{BB962C8B-B14F-4D97-AF65-F5344CB8AC3E}">
        <p14:creationId xmlns:p14="http://schemas.microsoft.com/office/powerpoint/2010/main" val="34763014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setting</a:t>
            </a:r>
            <a:endParaRPr lang="th-TH" dirty="0"/>
          </a:p>
        </p:txBody>
      </p:sp>
      <p:sp>
        <p:nvSpPr>
          <p:cNvPr id="4" name="Rectangle 3"/>
          <p:cNvSpPr/>
          <p:nvPr/>
        </p:nvSpPr>
        <p:spPr>
          <a:xfrm>
            <a:off x="838200" y="1510495"/>
            <a:ext cx="10712824" cy="4401205"/>
          </a:xfrm>
          <a:prstGeom prst="rect">
            <a:avLst/>
          </a:prstGeom>
          <a:solidFill>
            <a:srgbClr val="002060"/>
          </a:solidFill>
          <a:ln>
            <a:solidFill>
              <a:schemeClr val="bg1">
                <a:lumMod val="65000"/>
              </a:schemeClr>
            </a:solidFill>
          </a:ln>
        </p:spPr>
        <p:txBody>
          <a:bodyPr wrap="square">
            <a:spAutoFit/>
          </a:bodyPr>
          <a:lstStyle/>
          <a:p>
            <a:r>
              <a:rPr lang="th-TH" dirty="0">
                <a:solidFill>
                  <a:schemeClr val="bg1"/>
                </a:solidFill>
              </a:rPr>
              <a:t>{</a:t>
            </a:r>
          </a:p>
          <a:p>
            <a:r>
              <a:rPr lang="th-TH" dirty="0">
                <a:solidFill>
                  <a:schemeClr val="bg1"/>
                </a:solidFill>
              </a:rPr>
              <a:t>	"color_scheme": "Packages/Color Scheme - Default/Slush &amp; Poppies.tmTheme",</a:t>
            </a:r>
          </a:p>
          <a:p>
            <a:r>
              <a:rPr lang="th-TH" dirty="0">
                <a:solidFill>
                  <a:schemeClr val="bg1"/>
                </a:solidFill>
              </a:rPr>
              <a:t>	"font_face": "Microsoft Sans Serif",</a:t>
            </a:r>
          </a:p>
          <a:p>
            <a:r>
              <a:rPr lang="th-TH" dirty="0">
                <a:solidFill>
                  <a:schemeClr val="bg1"/>
                </a:solidFill>
              </a:rPr>
              <a:t>	"font_size": 16,</a:t>
            </a:r>
          </a:p>
          <a:p>
            <a:r>
              <a:rPr lang="th-TH" dirty="0">
                <a:solidFill>
                  <a:schemeClr val="bg1"/>
                </a:solidFill>
              </a:rPr>
              <a:t>	"ignored_packages":</a:t>
            </a:r>
          </a:p>
          <a:p>
            <a:r>
              <a:rPr lang="th-TH" dirty="0">
                <a:solidFill>
                  <a:schemeClr val="bg1"/>
                </a:solidFill>
              </a:rPr>
              <a:t>	[</a:t>
            </a:r>
          </a:p>
          <a:p>
            <a:r>
              <a:rPr lang="th-TH" dirty="0">
                <a:solidFill>
                  <a:schemeClr val="bg1"/>
                </a:solidFill>
              </a:rPr>
              <a:t>		"Vintage"</a:t>
            </a:r>
          </a:p>
          <a:p>
            <a:r>
              <a:rPr lang="th-TH" dirty="0">
                <a:solidFill>
                  <a:schemeClr val="bg1"/>
                </a:solidFill>
              </a:rPr>
              <a:t>	],</a:t>
            </a:r>
          </a:p>
          <a:p>
            <a:r>
              <a:rPr lang="th-TH" dirty="0">
                <a:solidFill>
                  <a:schemeClr val="bg1"/>
                </a:solidFill>
              </a:rPr>
              <a:t>	"update_check": false</a:t>
            </a:r>
          </a:p>
          <a:p>
            <a:r>
              <a:rPr lang="th-TH" dirty="0">
                <a:solidFill>
                  <a:schemeClr val="bg1"/>
                </a:solidFill>
              </a:rPr>
              <a:t>}</a:t>
            </a:r>
          </a:p>
        </p:txBody>
      </p:sp>
    </p:spTree>
    <p:extLst>
      <p:ext uri="{BB962C8B-B14F-4D97-AF65-F5344CB8AC3E}">
        <p14:creationId xmlns:p14="http://schemas.microsoft.com/office/powerpoint/2010/main" val="655863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Relationships</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New Database (employees)</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6" y="1637737"/>
            <a:ext cx="10473267" cy="3838107"/>
          </a:xfrm>
          <a:prstGeom prst="rect">
            <a:avLst/>
          </a:prstGeom>
        </p:spPr>
      </p:pic>
    </p:spTree>
    <p:extLst>
      <p:ext uri="{BB962C8B-B14F-4D97-AF65-F5344CB8AC3E}">
        <p14:creationId xmlns:p14="http://schemas.microsoft.com/office/powerpoint/2010/main" val="32097805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Relationships</a:t>
            </a:r>
            <a:endParaRPr lang="en-US"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202" y="929705"/>
            <a:ext cx="5080261" cy="5219968"/>
          </a:xfrm>
          <a:prstGeom prst="rect">
            <a:avLst/>
          </a:prstGeom>
        </p:spPr>
      </p:pic>
    </p:spTree>
    <p:extLst>
      <p:ext uri="{BB962C8B-B14F-4D97-AF65-F5344CB8AC3E}">
        <p14:creationId xmlns:p14="http://schemas.microsoft.com/office/powerpoint/2010/main" val="39183027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a:t>One To One</a:t>
            </a:r>
            <a:endParaRPr lang="th-TH" dirty="0"/>
          </a:p>
        </p:txBody>
      </p:sp>
      <p:sp>
        <p:nvSpPr>
          <p:cNvPr id="5" name="Rectangle 4"/>
          <p:cNvSpPr/>
          <p:nvPr/>
        </p:nvSpPr>
        <p:spPr>
          <a:xfrm>
            <a:off x="618067" y="1710340"/>
            <a:ext cx="4749800" cy="3539430"/>
          </a:xfrm>
          <a:prstGeom prst="rect">
            <a:avLst/>
          </a:prstGeom>
          <a:ln>
            <a:solidFill>
              <a:schemeClr val="bg1">
                <a:lumMod val="75000"/>
              </a:schemeClr>
            </a:solidFill>
          </a:ln>
        </p:spPr>
        <p:txBody>
          <a:bodyPr wrap="square">
            <a:spAutoFit/>
          </a:bodyPr>
          <a:lstStyle/>
          <a:p>
            <a:r>
              <a:rPr lang="th-TH" dirty="0"/>
              <a:t>class User extends Eloquent {</a:t>
            </a:r>
          </a:p>
          <a:p>
            <a:endParaRPr lang="th-TH" dirty="0"/>
          </a:p>
          <a:p>
            <a:r>
              <a:rPr lang="th-TH" dirty="0"/>
              <a:t>    public function phone()</a:t>
            </a:r>
          </a:p>
          <a:p>
            <a:r>
              <a:rPr lang="th-TH" dirty="0"/>
              <a:t>    {</a:t>
            </a:r>
          </a:p>
          <a:p>
            <a:r>
              <a:rPr lang="th-TH" dirty="0"/>
              <a:t>        return $this-&gt;hasOne('Phone');</a:t>
            </a:r>
          </a:p>
          <a:p>
            <a:r>
              <a:rPr lang="th-TH" dirty="0"/>
              <a:t>    }</a:t>
            </a:r>
          </a:p>
          <a:p>
            <a:endParaRPr lang="th-TH" dirty="0"/>
          </a:p>
          <a:p>
            <a:r>
              <a:rPr lang="th-TH" dirty="0"/>
              <a:t>}</a:t>
            </a:r>
          </a:p>
        </p:txBody>
      </p:sp>
      <p:sp>
        <p:nvSpPr>
          <p:cNvPr id="10" name="Rectangle 9"/>
          <p:cNvSpPr/>
          <p:nvPr/>
        </p:nvSpPr>
        <p:spPr>
          <a:xfrm>
            <a:off x="6121399" y="1710340"/>
            <a:ext cx="4749800" cy="3539430"/>
          </a:xfrm>
          <a:prstGeom prst="rect">
            <a:avLst/>
          </a:prstGeom>
          <a:ln>
            <a:solidFill>
              <a:schemeClr val="bg1">
                <a:lumMod val="75000"/>
              </a:schemeClr>
            </a:solidFill>
          </a:ln>
        </p:spPr>
        <p:txBody>
          <a:bodyPr wrap="square">
            <a:spAutoFit/>
          </a:bodyPr>
          <a:lstStyle/>
          <a:p>
            <a:r>
              <a:rPr lang="en-US" dirty="0"/>
              <a:t>class Post extends Eloquent {</a:t>
            </a:r>
          </a:p>
          <a:p>
            <a:endParaRPr lang="en-US" dirty="0"/>
          </a:p>
          <a:p>
            <a:r>
              <a:rPr lang="en-US" dirty="0"/>
              <a:t>    public function comments()</a:t>
            </a:r>
          </a:p>
          <a:p>
            <a:r>
              <a:rPr lang="en-US" dirty="0"/>
              <a:t>    {</a:t>
            </a:r>
          </a:p>
          <a:p>
            <a:r>
              <a:rPr lang="en-US" dirty="0"/>
              <a:t>        return $this-&gt;</a:t>
            </a:r>
            <a:r>
              <a:rPr lang="en-US" dirty="0" err="1"/>
              <a:t>hasMany</a:t>
            </a:r>
            <a:r>
              <a:rPr lang="en-US" dirty="0"/>
              <a:t>('Comment');</a:t>
            </a:r>
          </a:p>
          <a:p>
            <a:r>
              <a:rPr lang="en-US" dirty="0"/>
              <a:t>    }</a:t>
            </a:r>
          </a:p>
          <a:p>
            <a:endParaRPr lang="en-US" dirty="0"/>
          </a:p>
          <a:p>
            <a:r>
              <a:rPr lang="en-US" dirty="0"/>
              <a:t>}</a:t>
            </a:r>
            <a:endParaRPr lang="th-TH" dirty="0"/>
          </a:p>
        </p:txBody>
      </p:sp>
      <p:sp>
        <p:nvSpPr>
          <p:cNvPr id="11" name="Rectangle 10"/>
          <p:cNvSpPr/>
          <p:nvPr/>
        </p:nvSpPr>
        <p:spPr>
          <a:xfrm>
            <a:off x="6095999" y="1022127"/>
            <a:ext cx="1608133" cy="523220"/>
          </a:xfrm>
          <a:prstGeom prst="rect">
            <a:avLst/>
          </a:prstGeom>
        </p:spPr>
        <p:txBody>
          <a:bodyPr wrap="none">
            <a:spAutoFit/>
          </a:bodyPr>
          <a:lstStyle/>
          <a:p>
            <a:r>
              <a:rPr lang="th-TH" dirty="0"/>
              <a:t>One To Many</a:t>
            </a:r>
          </a:p>
        </p:txBody>
      </p:sp>
    </p:spTree>
    <p:extLst>
      <p:ext uri="{BB962C8B-B14F-4D97-AF65-F5344CB8AC3E}">
        <p14:creationId xmlns:p14="http://schemas.microsoft.com/office/powerpoint/2010/main" val="16333913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Model</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39388"/>
            <a:ext cx="11096897" cy="2391879"/>
          </a:xfrm>
          <a:prstGeom prst="rect">
            <a:avLst/>
          </a:prstGeom>
        </p:spPr>
      </p:pic>
      <p:sp>
        <p:nvSpPr>
          <p:cNvPr id="12" name="Rectangle 11"/>
          <p:cNvSpPr/>
          <p:nvPr/>
        </p:nvSpPr>
        <p:spPr>
          <a:xfrm>
            <a:off x="609600" y="1535088"/>
            <a:ext cx="11091333" cy="523220"/>
          </a:xfrm>
          <a:prstGeom prst="rect">
            <a:avLst/>
          </a:prstGeom>
          <a:ln>
            <a:solidFill>
              <a:schemeClr val="bg1">
                <a:lumMod val="65000"/>
              </a:schemeClr>
            </a:solidFill>
          </a:ln>
        </p:spPr>
        <p:txBody>
          <a:bodyPr wrap="square">
            <a:spAutoFit/>
          </a:bodyPr>
          <a:lstStyle/>
          <a:p>
            <a:r>
              <a:rPr lang="en-US" dirty="0" err="1" smtClean="0"/>
              <a:t>php</a:t>
            </a:r>
            <a:r>
              <a:rPr lang="en-US" dirty="0" smtClean="0"/>
              <a:t> artisan </a:t>
            </a:r>
            <a:r>
              <a:rPr lang="en-US" dirty="0" err="1" smtClean="0"/>
              <a:t>make:model</a:t>
            </a:r>
            <a:r>
              <a:rPr lang="en-US" dirty="0" smtClean="0"/>
              <a:t> Employees –no-migration</a:t>
            </a:r>
            <a:endParaRPr lang="th-TH" dirty="0"/>
          </a:p>
        </p:txBody>
      </p:sp>
    </p:spTree>
    <p:extLst>
      <p:ext uri="{BB962C8B-B14F-4D97-AF65-F5344CB8AC3E}">
        <p14:creationId xmlns:p14="http://schemas.microsoft.com/office/powerpoint/2010/main" val="21140009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Model</a:t>
            </a:r>
            <a:endParaRPr lang="th-TH" dirty="0"/>
          </a:p>
        </p:txBody>
      </p:sp>
      <p:sp>
        <p:nvSpPr>
          <p:cNvPr id="12" name="Rectangle 11"/>
          <p:cNvSpPr/>
          <p:nvPr/>
        </p:nvSpPr>
        <p:spPr>
          <a:xfrm>
            <a:off x="609600" y="1535088"/>
            <a:ext cx="11091333" cy="523220"/>
          </a:xfrm>
          <a:prstGeom prst="rect">
            <a:avLst/>
          </a:prstGeom>
          <a:ln>
            <a:solidFill>
              <a:schemeClr val="bg1">
                <a:lumMod val="65000"/>
              </a:schemeClr>
            </a:solidFill>
          </a:ln>
        </p:spPr>
        <p:txBody>
          <a:bodyPr wrap="square">
            <a:spAutoFit/>
          </a:bodyPr>
          <a:lstStyle/>
          <a:p>
            <a:r>
              <a:rPr lang="en-US" dirty="0" err="1" smtClean="0"/>
              <a:t>php</a:t>
            </a:r>
            <a:r>
              <a:rPr lang="en-US" dirty="0" smtClean="0"/>
              <a:t> artisan </a:t>
            </a:r>
            <a:r>
              <a:rPr lang="en-US" dirty="0" err="1" smtClean="0"/>
              <a:t>make:model</a:t>
            </a:r>
            <a:r>
              <a:rPr lang="en-US" dirty="0" smtClean="0"/>
              <a:t> </a:t>
            </a:r>
            <a:r>
              <a:rPr lang="en-US" dirty="0" err="1" smtClean="0"/>
              <a:t>Dept_Manager</a:t>
            </a:r>
            <a:r>
              <a:rPr lang="en-US" dirty="0" smtClean="0"/>
              <a:t> –no-migration</a:t>
            </a:r>
            <a:endParaRPr lang="th-TH"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67" y="2263214"/>
            <a:ext cx="11074399" cy="2422525"/>
          </a:xfrm>
          <a:prstGeom prst="rect">
            <a:avLst/>
          </a:prstGeom>
        </p:spPr>
      </p:pic>
    </p:spTree>
    <p:extLst>
      <p:ext uri="{BB962C8B-B14F-4D97-AF65-F5344CB8AC3E}">
        <p14:creationId xmlns:p14="http://schemas.microsoft.com/office/powerpoint/2010/main" val="18890001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69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Create Model</a:t>
            </a:r>
            <a:endParaRPr lang="th-TH" dirty="0"/>
          </a:p>
        </p:txBody>
      </p:sp>
      <p:sp>
        <p:nvSpPr>
          <p:cNvPr id="12" name="Rectangle 11"/>
          <p:cNvSpPr/>
          <p:nvPr/>
        </p:nvSpPr>
        <p:spPr>
          <a:xfrm>
            <a:off x="609600" y="1535088"/>
            <a:ext cx="11091333" cy="523220"/>
          </a:xfrm>
          <a:prstGeom prst="rect">
            <a:avLst/>
          </a:prstGeom>
          <a:ln>
            <a:solidFill>
              <a:schemeClr val="bg1">
                <a:lumMod val="65000"/>
              </a:schemeClr>
            </a:solidFill>
          </a:ln>
        </p:spPr>
        <p:txBody>
          <a:bodyPr wrap="square">
            <a:spAutoFit/>
          </a:bodyPr>
          <a:lstStyle/>
          <a:p>
            <a:r>
              <a:rPr lang="en-US" dirty="0" err="1" smtClean="0"/>
              <a:t>php</a:t>
            </a:r>
            <a:r>
              <a:rPr lang="en-US" dirty="0" smtClean="0"/>
              <a:t> artisan </a:t>
            </a:r>
            <a:r>
              <a:rPr lang="en-US" dirty="0" err="1" smtClean="0"/>
              <a:t>make:model</a:t>
            </a:r>
            <a:r>
              <a:rPr lang="en-US" dirty="0" smtClean="0"/>
              <a:t> Salary –no-migration</a:t>
            </a:r>
            <a:endParaRPr lang="th-TH"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74900"/>
            <a:ext cx="11091333" cy="2630637"/>
          </a:xfrm>
          <a:prstGeom prst="rect">
            <a:avLst/>
          </a:prstGeom>
        </p:spPr>
      </p:pic>
    </p:spTree>
    <p:extLst>
      <p:ext uri="{BB962C8B-B14F-4D97-AF65-F5344CB8AC3E}">
        <p14:creationId xmlns:p14="http://schemas.microsoft.com/office/powerpoint/2010/main" val="3026449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solidFill>
                  <a:schemeClr val="accent2"/>
                </a:solidFill>
                <a:latin typeface="DB Helvethaica X 45 Li" panose="02000506090000020004" pitchFamily="2" charset="-34"/>
                <a:cs typeface="DB Helvethaica X 45 Li" panose="02000506090000020004" pitchFamily="2" charset="-34"/>
              </a:rPr>
              <a:t>Sublime Text Install Package</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6202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811136" y="3068290"/>
            <a:ext cx="11091333" cy="769441"/>
          </a:xfrm>
          <a:prstGeom prst="rect">
            <a:avLst/>
          </a:prstGeom>
        </p:spPr>
        <p:txBody>
          <a:bodyPr wrap="square">
            <a:spAutoFit/>
          </a:bodyPr>
          <a:lstStyle/>
          <a:p>
            <a:pPr algn="ctr"/>
            <a:r>
              <a:rPr lang="en-US" sz="4400" dirty="0"/>
              <a:t>One To One</a:t>
            </a:r>
            <a:endParaRPr lang="th-TH" sz="4400" dirty="0"/>
          </a:p>
        </p:txBody>
      </p:sp>
    </p:spTree>
    <p:extLst>
      <p:ext uri="{BB962C8B-B14F-4D97-AF65-F5344CB8AC3E}">
        <p14:creationId xmlns:p14="http://schemas.microsoft.com/office/powerpoint/2010/main" val="11672027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Employees Model</a:t>
            </a:r>
            <a:endParaRPr lang="th-TH" dirty="0"/>
          </a:p>
        </p:txBody>
      </p:sp>
      <p:sp>
        <p:nvSpPr>
          <p:cNvPr id="5" name="Rectangle 4"/>
          <p:cNvSpPr/>
          <p:nvPr/>
        </p:nvSpPr>
        <p:spPr>
          <a:xfrm>
            <a:off x="609600" y="1700900"/>
            <a:ext cx="11133666" cy="3539430"/>
          </a:xfrm>
          <a:prstGeom prst="rect">
            <a:avLst/>
          </a:prstGeom>
          <a:ln>
            <a:solidFill>
              <a:schemeClr val="bg1">
                <a:lumMod val="65000"/>
              </a:schemeClr>
            </a:solidFill>
          </a:ln>
        </p:spPr>
        <p:txBody>
          <a:bodyPr wrap="square">
            <a:spAutoFit/>
          </a:bodyPr>
          <a:lstStyle/>
          <a:p>
            <a:r>
              <a:rPr lang="th-TH" dirty="0"/>
              <a:t>&lt;?php namespace App;</a:t>
            </a:r>
          </a:p>
          <a:p>
            <a:endParaRPr lang="th-TH" dirty="0"/>
          </a:p>
          <a:p>
            <a:r>
              <a:rPr lang="th-TH" dirty="0"/>
              <a:t>use Illuminate\Database\Eloquent\Model;</a:t>
            </a:r>
          </a:p>
          <a:p>
            <a:endParaRPr lang="th-TH" dirty="0"/>
          </a:p>
          <a:p>
            <a:r>
              <a:rPr lang="th-TH" dirty="0"/>
              <a:t>class Employees extends Model {</a:t>
            </a:r>
          </a:p>
          <a:p>
            <a:r>
              <a:rPr lang="th-TH" dirty="0"/>
              <a:t>	protected $table = 'employees';</a:t>
            </a:r>
          </a:p>
          <a:p>
            <a:r>
              <a:rPr lang="th-TH" dirty="0"/>
              <a:t>	protected $primaryKey = 'emp_no</a:t>
            </a:r>
            <a:r>
              <a:rPr lang="th-TH" dirty="0" smtClean="0"/>
              <a:t>';</a:t>
            </a:r>
            <a:endParaRPr lang="th-TH" dirty="0"/>
          </a:p>
          <a:p>
            <a:r>
              <a:rPr lang="th-TH" dirty="0" smtClean="0"/>
              <a:t>}</a:t>
            </a:r>
            <a:endParaRPr lang="th-TH" dirty="0"/>
          </a:p>
        </p:txBody>
      </p:sp>
    </p:spTree>
    <p:extLst>
      <p:ext uri="{BB962C8B-B14F-4D97-AF65-F5344CB8AC3E}">
        <p14:creationId xmlns:p14="http://schemas.microsoft.com/office/powerpoint/2010/main" val="2480079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err="1" smtClean="0"/>
              <a:t>Dept_Manager</a:t>
            </a:r>
            <a:r>
              <a:rPr lang="en-US" dirty="0" smtClean="0"/>
              <a:t> Model</a:t>
            </a:r>
            <a:endParaRPr lang="th-TH" dirty="0"/>
          </a:p>
        </p:txBody>
      </p:sp>
      <p:sp>
        <p:nvSpPr>
          <p:cNvPr id="5" name="Rectangle 4"/>
          <p:cNvSpPr/>
          <p:nvPr/>
        </p:nvSpPr>
        <p:spPr>
          <a:xfrm>
            <a:off x="609600" y="1700900"/>
            <a:ext cx="11133666" cy="4524315"/>
          </a:xfrm>
          <a:prstGeom prst="rect">
            <a:avLst/>
          </a:prstGeom>
          <a:ln>
            <a:solidFill>
              <a:schemeClr val="bg1">
                <a:lumMod val="65000"/>
              </a:schemeClr>
            </a:solidFill>
          </a:ln>
        </p:spPr>
        <p:txBody>
          <a:bodyPr wrap="square">
            <a:spAutoFit/>
          </a:bodyPr>
          <a:lstStyle/>
          <a:p>
            <a:r>
              <a:rPr lang="en-US" sz="2400" dirty="0"/>
              <a:t>&lt;?</a:t>
            </a:r>
            <a:r>
              <a:rPr lang="en-US" sz="2400" dirty="0" err="1"/>
              <a:t>php</a:t>
            </a:r>
            <a:r>
              <a:rPr lang="en-US" sz="2400" dirty="0"/>
              <a:t> namespace App;</a:t>
            </a:r>
          </a:p>
          <a:p>
            <a:endParaRPr lang="en-US" sz="2400" dirty="0"/>
          </a:p>
          <a:p>
            <a:r>
              <a:rPr lang="en-US" sz="2400" dirty="0"/>
              <a:t>use Illuminate\Database\Eloquent\Model;</a:t>
            </a:r>
          </a:p>
          <a:p>
            <a:endParaRPr lang="en-US" sz="2400" dirty="0"/>
          </a:p>
          <a:p>
            <a:r>
              <a:rPr lang="en-US" sz="2400" dirty="0"/>
              <a:t>class </a:t>
            </a:r>
            <a:r>
              <a:rPr lang="en-US" sz="2400" dirty="0" err="1"/>
              <a:t>Dept_Manager</a:t>
            </a:r>
            <a:r>
              <a:rPr lang="en-US" sz="2400" dirty="0"/>
              <a:t> extends Model </a:t>
            </a:r>
            <a:r>
              <a:rPr lang="en-US" sz="2400" dirty="0" smtClean="0"/>
              <a:t>{</a:t>
            </a:r>
            <a:endParaRPr lang="en-US" sz="2400" dirty="0"/>
          </a:p>
          <a:p>
            <a:r>
              <a:rPr lang="en-US" sz="2400" dirty="0"/>
              <a:t>	protected $table = '</a:t>
            </a:r>
            <a:r>
              <a:rPr lang="en-US" sz="2400" dirty="0" err="1"/>
              <a:t>dept_manager</a:t>
            </a:r>
            <a:r>
              <a:rPr lang="en-US" sz="2400" dirty="0"/>
              <a:t>';</a:t>
            </a:r>
          </a:p>
          <a:p>
            <a:r>
              <a:rPr lang="en-US" sz="2400" dirty="0"/>
              <a:t>	protected $</a:t>
            </a:r>
            <a:r>
              <a:rPr lang="en-US" sz="2400" dirty="0" err="1"/>
              <a:t>primaryKey</a:t>
            </a:r>
            <a:r>
              <a:rPr lang="en-US" sz="2400" dirty="0"/>
              <a:t> = '</a:t>
            </a:r>
            <a:r>
              <a:rPr lang="en-US" sz="2400" dirty="0" err="1"/>
              <a:t>emp_no</a:t>
            </a:r>
            <a:r>
              <a:rPr lang="en-US" sz="2400" dirty="0" smtClean="0"/>
              <a:t>';</a:t>
            </a:r>
            <a:endParaRPr lang="en-US" sz="2400" dirty="0"/>
          </a:p>
          <a:p>
            <a:r>
              <a:rPr lang="en-US" sz="2400" dirty="0"/>
              <a:t>	public function </a:t>
            </a:r>
            <a:r>
              <a:rPr lang="en-US" sz="2400" dirty="0">
                <a:solidFill>
                  <a:srgbClr val="C00000"/>
                </a:solidFill>
              </a:rPr>
              <a:t>employees</a:t>
            </a:r>
            <a:r>
              <a:rPr lang="en-US" sz="2400" dirty="0"/>
              <a:t>()</a:t>
            </a:r>
          </a:p>
          <a:p>
            <a:r>
              <a:rPr lang="en-US" sz="2400" dirty="0"/>
              <a:t>	{</a:t>
            </a:r>
          </a:p>
          <a:p>
            <a:r>
              <a:rPr lang="en-US" sz="2400" dirty="0"/>
              <a:t>		return $this-&gt;</a:t>
            </a:r>
            <a:r>
              <a:rPr lang="en-US" sz="2400" dirty="0" err="1">
                <a:solidFill>
                  <a:srgbClr val="C00000"/>
                </a:solidFill>
              </a:rPr>
              <a:t>hasOne</a:t>
            </a:r>
            <a:r>
              <a:rPr lang="en-US" sz="2400" dirty="0"/>
              <a:t>('App\Employees','</a:t>
            </a:r>
            <a:r>
              <a:rPr lang="en-US" sz="2400" dirty="0" err="1"/>
              <a:t>emp_no</a:t>
            </a:r>
            <a:r>
              <a:rPr lang="en-US" sz="2400" dirty="0"/>
              <a:t>');</a:t>
            </a:r>
          </a:p>
          <a:p>
            <a:r>
              <a:rPr lang="en-US" sz="2400" dirty="0"/>
              <a:t>	</a:t>
            </a:r>
            <a:r>
              <a:rPr lang="en-US" sz="2400" dirty="0" smtClean="0"/>
              <a:t>}</a:t>
            </a:r>
            <a:endParaRPr lang="en-US" sz="2400" dirty="0"/>
          </a:p>
          <a:p>
            <a:r>
              <a:rPr lang="en-US" sz="2400" dirty="0"/>
              <a:t>}</a:t>
            </a:r>
          </a:p>
        </p:txBody>
      </p:sp>
    </p:spTree>
    <p:extLst>
      <p:ext uri="{BB962C8B-B14F-4D97-AF65-F5344CB8AC3E}">
        <p14:creationId xmlns:p14="http://schemas.microsoft.com/office/powerpoint/2010/main" val="28307060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err="1" smtClean="0"/>
              <a:t>Routes.php</a:t>
            </a:r>
            <a:endParaRPr lang="th-TH" dirty="0"/>
          </a:p>
        </p:txBody>
      </p:sp>
      <p:sp>
        <p:nvSpPr>
          <p:cNvPr id="5" name="Rectangle 4"/>
          <p:cNvSpPr/>
          <p:nvPr/>
        </p:nvSpPr>
        <p:spPr>
          <a:xfrm>
            <a:off x="609600" y="1585259"/>
            <a:ext cx="11133666" cy="461665"/>
          </a:xfrm>
          <a:prstGeom prst="rect">
            <a:avLst/>
          </a:prstGeom>
          <a:ln>
            <a:solidFill>
              <a:schemeClr val="bg1">
                <a:lumMod val="65000"/>
              </a:schemeClr>
            </a:solidFill>
          </a:ln>
        </p:spPr>
        <p:txBody>
          <a:bodyPr wrap="square">
            <a:spAutoFit/>
          </a:bodyPr>
          <a:lstStyle/>
          <a:p>
            <a:r>
              <a:rPr lang="en-US" sz="2400" dirty="0"/>
              <a:t>Route::get('</a:t>
            </a:r>
            <a:r>
              <a:rPr lang="en-US" sz="2400" dirty="0" err="1"/>
              <a:t>view_deptmanager</a:t>
            </a:r>
            <a:r>
              <a:rPr lang="en-US" sz="2400" dirty="0"/>
              <a:t>', '</a:t>
            </a:r>
            <a:r>
              <a:rPr lang="en-US" sz="2400" dirty="0" err="1"/>
              <a:t>InterappController@view_deptmanager</a:t>
            </a:r>
            <a:r>
              <a:rPr lang="en-US" sz="2400" dirty="0"/>
              <a:t>');</a:t>
            </a:r>
          </a:p>
        </p:txBody>
      </p:sp>
      <p:sp>
        <p:nvSpPr>
          <p:cNvPr id="10" name="Rectangle 9"/>
          <p:cNvSpPr/>
          <p:nvPr/>
        </p:nvSpPr>
        <p:spPr>
          <a:xfrm>
            <a:off x="609600" y="2398763"/>
            <a:ext cx="11091333" cy="523220"/>
          </a:xfrm>
          <a:prstGeom prst="rect">
            <a:avLst/>
          </a:prstGeom>
        </p:spPr>
        <p:txBody>
          <a:bodyPr wrap="square">
            <a:spAutoFit/>
          </a:bodyPr>
          <a:lstStyle/>
          <a:p>
            <a:r>
              <a:rPr lang="en-US" dirty="0" err="1" smtClean="0"/>
              <a:t>view_deptmanager</a:t>
            </a:r>
            <a:r>
              <a:rPr lang="en-US" dirty="0" smtClean="0"/>
              <a:t>  method</a:t>
            </a:r>
            <a:endParaRPr lang="th-TH" dirty="0"/>
          </a:p>
        </p:txBody>
      </p:sp>
      <p:sp>
        <p:nvSpPr>
          <p:cNvPr id="2" name="Rectangle 1"/>
          <p:cNvSpPr/>
          <p:nvPr/>
        </p:nvSpPr>
        <p:spPr>
          <a:xfrm>
            <a:off x="609599" y="3245644"/>
            <a:ext cx="11091333" cy="2677656"/>
          </a:xfrm>
          <a:prstGeom prst="rect">
            <a:avLst/>
          </a:prstGeom>
          <a:ln>
            <a:solidFill>
              <a:schemeClr val="bg1">
                <a:lumMod val="65000"/>
              </a:schemeClr>
            </a:solidFill>
          </a:ln>
        </p:spPr>
        <p:txBody>
          <a:bodyPr wrap="square">
            <a:spAutoFit/>
          </a:bodyPr>
          <a:lstStyle/>
          <a:p>
            <a:r>
              <a:rPr lang="th-TH" sz="2400" dirty="0" smtClean="0"/>
              <a:t>public </a:t>
            </a:r>
            <a:r>
              <a:rPr lang="th-TH" sz="2400" dirty="0"/>
              <a:t>function view_deptmanager()</a:t>
            </a:r>
          </a:p>
          <a:p>
            <a:r>
              <a:rPr lang="th-TH" sz="2400" dirty="0" smtClean="0"/>
              <a:t>{</a:t>
            </a:r>
            <a:endParaRPr lang="th-TH" sz="2400" dirty="0"/>
          </a:p>
          <a:p>
            <a:r>
              <a:rPr lang="th-TH" sz="2400" dirty="0"/>
              <a:t>		$dept_emp = Dept_Manager::where('dept_no', '=', 'd004')-&gt;first();</a:t>
            </a:r>
          </a:p>
          <a:p>
            <a:r>
              <a:rPr lang="th-TH" sz="2400" dirty="0"/>
              <a:t>    		echo $dept_emp-&gt;</a:t>
            </a:r>
            <a:r>
              <a:rPr lang="th-TH" sz="2400" dirty="0">
                <a:solidFill>
                  <a:srgbClr val="C00000"/>
                </a:solidFill>
              </a:rPr>
              <a:t>employees</a:t>
            </a:r>
            <a:r>
              <a:rPr lang="th-TH" sz="2400" dirty="0"/>
              <a:t>-&gt;first_name;</a:t>
            </a:r>
          </a:p>
          <a:p>
            <a:r>
              <a:rPr lang="th-TH" sz="2400" dirty="0"/>
              <a:t>    		echo $dept_emp-&gt;</a:t>
            </a:r>
            <a:r>
              <a:rPr lang="th-TH" sz="2400" dirty="0">
                <a:solidFill>
                  <a:srgbClr val="C00000"/>
                </a:solidFill>
              </a:rPr>
              <a:t>employees</a:t>
            </a:r>
            <a:r>
              <a:rPr lang="th-TH" sz="2400" dirty="0"/>
              <a:t>-&gt;last_name;</a:t>
            </a:r>
          </a:p>
          <a:p>
            <a:r>
              <a:rPr lang="th-TH" sz="2400" dirty="0"/>
              <a:t>    		echo $dept_emp-&gt;</a:t>
            </a:r>
            <a:r>
              <a:rPr lang="th-TH" sz="2400" dirty="0">
                <a:solidFill>
                  <a:srgbClr val="C00000"/>
                </a:solidFill>
              </a:rPr>
              <a:t>employees</a:t>
            </a:r>
            <a:r>
              <a:rPr lang="th-TH" sz="2400" dirty="0"/>
              <a:t>-&gt;gender;</a:t>
            </a:r>
          </a:p>
          <a:p>
            <a:r>
              <a:rPr lang="th-TH" sz="2400" dirty="0" smtClean="0"/>
              <a:t>}</a:t>
            </a:r>
            <a:endParaRPr lang="th-TH" sz="2400" dirty="0"/>
          </a:p>
        </p:txBody>
      </p:sp>
    </p:spTree>
    <p:extLst>
      <p:ext uri="{BB962C8B-B14F-4D97-AF65-F5344CB8AC3E}">
        <p14:creationId xmlns:p14="http://schemas.microsoft.com/office/powerpoint/2010/main" val="18549929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811136" y="3068290"/>
            <a:ext cx="11091333" cy="769441"/>
          </a:xfrm>
          <a:prstGeom prst="rect">
            <a:avLst/>
          </a:prstGeom>
        </p:spPr>
        <p:txBody>
          <a:bodyPr wrap="square">
            <a:spAutoFit/>
          </a:bodyPr>
          <a:lstStyle/>
          <a:p>
            <a:pPr algn="ctr"/>
            <a:r>
              <a:rPr lang="en-US" sz="4400" dirty="0"/>
              <a:t>One To </a:t>
            </a:r>
            <a:r>
              <a:rPr lang="en-US" sz="4400" dirty="0" smtClean="0"/>
              <a:t>Many</a:t>
            </a:r>
            <a:endParaRPr lang="th-TH" sz="4400" dirty="0"/>
          </a:p>
        </p:txBody>
      </p:sp>
    </p:spTree>
    <p:extLst>
      <p:ext uri="{BB962C8B-B14F-4D97-AF65-F5344CB8AC3E}">
        <p14:creationId xmlns:p14="http://schemas.microsoft.com/office/powerpoint/2010/main" val="4826292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Employees Model</a:t>
            </a:r>
            <a:endParaRPr lang="th-TH" dirty="0"/>
          </a:p>
        </p:txBody>
      </p:sp>
      <p:sp>
        <p:nvSpPr>
          <p:cNvPr id="5" name="Rectangle 4"/>
          <p:cNvSpPr/>
          <p:nvPr/>
        </p:nvSpPr>
        <p:spPr>
          <a:xfrm>
            <a:off x="609600" y="1700900"/>
            <a:ext cx="11133666" cy="4401205"/>
          </a:xfrm>
          <a:prstGeom prst="rect">
            <a:avLst/>
          </a:prstGeom>
          <a:ln>
            <a:solidFill>
              <a:schemeClr val="bg1">
                <a:lumMod val="65000"/>
              </a:schemeClr>
            </a:solidFill>
          </a:ln>
        </p:spPr>
        <p:txBody>
          <a:bodyPr wrap="square">
            <a:spAutoFit/>
          </a:bodyPr>
          <a:lstStyle/>
          <a:p>
            <a:r>
              <a:rPr lang="en-US" dirty="0"/>
              <a:t>&lt;?</a:t>
            </a:r>
            <a:r>
              <a:rPr lang="en-US" dirty="0" err="1"/>
              <a:t>php</a:t>
            </a:r>
            <a:r>
              <a:rPr lang="en-US" dirty="0"/>
              <a:t> namespace App</a:t>
            </a:r>
            <a:r>
              <a:rPr lang="en-US" dirty="0" smtClean="0"/>
              <a:t>;</a:t>
            </a:r>
            <a:endParaRPr lang="en-US" dirty="0"/>
          </a:p>
          <a:p>
            <a:r>
              <a:rPr lang="en-US" dirty="0"/>
              <a:t>use Illuminate\Database\Eloquent\Model</a:t>
            </a:r>
            <a:r>
              <a:rPr lang="en-US" dirty="0" smtClean="0"/>
              <a:t>;</a:t>
            </a:r>
            <a:endParaRPr lang="en-US" dirty="0"/>
          </a:p>
          <a:p>
            <a:r>
              <a:rPr lang="en-US" dirty="0"/>
              <a:t>class Employees extends Model {</a:t>
            </a:r>
          </a:p>
          <a:p>
            <a:r>
              <a:rPr lang="en-US" dirty="0"/>
              <a:t>	protected $table = 'employees';</a:t>
            </a:r>
          </a:p>
          <a:p>
            <a:r>
              <a:rPr lang="en-US" dirty="0"/>
              <a:t>	protected $</a:t>
            </a:r>
            <a:r>
              <a:rPr lang="en-US" dirty="0" err="1"/>
              <a:t>primaryKey</a:t>
            </a:r>
            <a:r>
              <a:rPr lang="en-US" dirty="0"/>
              <a:t> = '</a:t>
            </a:r>
            <a:r>
              <a:rPr lang="en-US" dirty="0" err="1"/>
              <a:t>emp_no</a:t>
            </a:r>
            <a:r>
              <a:rPr lang="en-US" dirty="0" smtClean="0"/>
              <a:t>';</a:t>
            </a:r>
            <a:endParaRPr lang="en-US" dirty="0"/>
          </a:p>
          <a:p>
            <a:r>
              <a:rPr lang="en-US" dirty="0"/>
              <a:t>	public function salary()</a:t>
            </a:r>
          </a:p>
          <a:p>
            <a:r>
              <a:rPr lang="en-US" dirty="0"/>
              <a:t>    	{</a:t>
            </a:r>
          </a:p>
          <a:p>
            <a:r>
              <a:rPr lang="en-US" dirty="0"/>
              <a:t>       		return $this-&gt;</a:t>
            </a:r>
            <a:r>
              <a:rPr lang="en-US" dirty="0" err="1">
                <a:solidFill>
                  <a:srgbClr val="C00000"/>
                </a:solidFill>
              </a:rPr>
              <a:t>hasMany</a:t>
            </a:r>
            <a:r>
              <a:rPr lang="en-US" dirty="0"/>
              <a:t>('App\Salary','</a:t>
            </a:r>
            <a:r>
              <a:rPr lang="en-US" dirty="0" err="1"/>
              <a:t>emp_no</a:t>
            </a:r>
            <a:r>
              <a:rPr lang="en-US" dirty="0"/>
              <a:t>');</a:t>
            </a:r>
          </a:p>
          <a:p>
            <a:r>
              <a:rPr lang="en-US" dirty="0"/>
              <a:t>   	}</a:t>
            </a:r>
          </a:p>
          <a:p>
            <a:r>
              <a:rPr lang="en-US" dirty="0"/>
              <a:t>}</a:t>
            </a:r>
          </a:p>
        </p:txBody>
      </p:sp>
    </p:spTree>
    <p:extLst>
      <p:ext uri="{BB962C8B-B14F-4D97-AF65-F5344CB8AC3E}">
        <p14:creationId xmlns:p14="http://schemas.microsoft.com/office/powerpoint/2010/main" val="19584057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smtClean="0"/>
              <a:t>Salary Model</a:t>
            </a:r>
            <a:endParaRPr lang="th-TH" dirty="0"/>
          </a:p>
        </p:txBody>
      </p:sp>
      <p:sp>
        <p:nvSpPr>
          <p:cNvPr id="5" name="Rectangle 4"/>
          <p:cNvSpPr/>
          <p:nvPr/>
        </p:nvSpPr>
        <p:spPr>
          <a:xfrm>
            <a:off x="609600" y="1700900"/>
            <a:ext cx="11133666" cy="2677656"/>
          </a:xfrm>
          <a:prstGeom prst="rect">
            <a:avLst/>
          </a:prstGeom>
          <a:ln>
            <a:solidFill>
              <a:schemeClr val="bg1">
                <a:lumMod val="65000"/>
              </a:schemeClr>
            </a:solidFill>
          </a:ln>
        </p:spPr>
        <p:txBody>
          <a:bodyPr wrap="square">
            <a:spAutoFit/>
          </a:bodyPr>
          <a:lstStyle/>
          <a:p>
            <a:r>
              <a:rPr lang="en-US" dirty="0"/>
              <a:t>&lt;?</a:t>
            </a:r>
            <a:r>
              <a:rPr lang="en-US" dirty="0" err="1"/>
              <a:t>php</a:t>
            </a:r>
            <a:r>
              <a:rPr lang="en-US" dirty="0"/>
              <a:t> namespace App</a:t>
            </a:r>
            <a:r>
              <a:rPr lang="en-US" dirty="0" smtClean="0"/>
              <a:t>;</a:t>
            </a:r>
            <a:endParaRPr lang="en-US" dirty="0"/>
          </a:p>
          <a:p>
            <a:r>
              <a:rPr lang="en-US" dirty="0"/>
              <a:t>use Illuminate\Database\Eloquent\Model</a:t>
            </a:r>
            <a:r>
              <a:rPr lang="en-US" dirty="0" smtClean="0"/>
              <a:t>;</a:t>
            </a:r>
            <a:endParaRPr lang="en-US" dirty="0"/>
          </a:p>
          <a:p>
            <a:r>
              <a:rPr lang="en-US" dirty="0"/>
              <a:t>class Salary extends Model </a:t>
            </a:r>
            <a:r>
              <a:rPr lang="en-US" dirty="0" smtClean="0"/>
              <a:t>{</a:t>
            </a:r>
            <a:endParaRPr lang="en-US" dirty="0"/>
          </a:p>
          <a:p>
            <a:r>
              <a:rPr lang="en-US" dirty="0"/>
              <a:t>	protected $table = 'salaries';</a:t>
            </a:r>
          </a:p>
          <a:p>
            <a:r>
              <a:rPr lang="en-US" dirty="0"/>
              <a:t>	protected $</a:t>
            </a:r>
            <a:r>
              <a:rPr lang="en-US" dirty="0" err="1"/>
              <a:t>primaryKey</a:t>
            </a:r>
            <a:r>
              <a:rPr lang="en-US" dirty="0"/>
              <a:t> = '</a:t>
            </a:r>
            <a:r>
              <a:rPr lang="en-US" dirty="0" err="1"/>
              <a:t>emp_no</a:t>
            </a:r>
            <a:r>
              <a:rPr lang="en-US" dirty="0" smtClean="0"/>
              <a:t>';</a:t>
            </a:r>
            <a:endParaRPr lang="en-US" dirty="0"/>
          </a:p>
          <a:p>
            <a:r>
              <a:rPr lang="en-US" dirty="0" smtClean="0"/>
              <a:t>}</a:t>
            </a:r>
            <a:endParaRPr lang="en-US" dirty="0"/>
          </a:p>
        </p:txBody>
      </p:sp>
    </p:spTree>
    <p:extLst>
      <p:ext uri="{BB962C8B-B14F-4D97-AF65-F5344CB8AC3E}">
        <p14:creationId xmlns:p14="http://schemas.microsoft.com/office/powerpoint/2010/main" val="31762198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err="1" smtClean="0"/>
              <a:t>Routes.php</a:t>
            </a:r>
            <a:endParaRPr lang="th-TH" dirty="0"/>
          </a:p>
        </p:txBody>
      </p:sp>
      <p:sp>
        <p:nvSpPr>
          <p:cNvPr id="5" name="Rectangle 4"/>
          <p:cNvSpPr/>
          <p:nvPr/>
        </p:nvSpPr>
        <p:spPr>
          <a:xfrm>
            <a:off x="609600" y="1585259"/>
            <a:ext cx="11133666" cy="461665"/>
          </a:xfrm>
          <a:prstGeom prst="rect">
            <a:avLst/>
          </a:prstGeom>
          <a:ln>
            <a:solidFill>
              <a:schemeClr val="bg1">
                <a:lumMod val="65000"/>
              </a:schemeClr>
            </a:solidFill>
          </a:ln>
        </p:spPr>
        <p:txBody>
          <a:bodyPr wrap="square">
            <a:spAutoFit/>
          </a:bodyPr>
          <a:lstStyle/>
          <a:p>
            <a:r>
              <a:rPr lang="en-US" sz="2400" dirty="0"/>
              <a:t>Route::get('</a:t>
            </a:r>
            <a:r>
              <a:rPr lang="en-US" sz="2400" dirty="0" err="1"/>
              <a:t>view_employee_salary</a:t>
            </a:r>
            <a:r>
              <a:rPr lang="en-US" sz="2400" dirty="0"/>
              <a:t>', '</a:t>
            </a:r>
            <a:r>
              <a:rPr lang="en-US" sz="2400" dirty="0" err="1"/>
              <a:t>InterappController@view_employee_salary</a:t>
            </a:r>
            <a:r>
              <a:rPr lang="en-US" sz="2400" dirty="0"/>
              <a:t>');</a:t>
            </a:r>
          </a:p>
        </p:txBody>
      </p:sp>
      <p:sp>
        <p:nvSpPr>
          <p:cNvPr id="10" name="Rectangle 9"/>
          <p:cNvSpPr/>
          <p:nvPr/>
        </p:nvSpPr>
        <p:spPr>
          <a:xfrm>
            <a:off x="609600" y="2398763"/>
            <a:ext cx="11091333" cy="523220"/>
          </a:xfrm>
          <a:prstGeom prst="rect">
            <a:avLst/>
          </a:prstGeom>
        </p:spPr>
        <p:txBody>
          <a:bodyPr wrap="square">
            <a:spAutoFit/>
          </a:bodyPr>
          <a:lstStyle/>
          <a:p>
            <a:r>
              <a:rPr lang="en-US" dirty="0" err="1"/>
              <a:t>view_employee_salary</a:t>
            </a:r>
            <a:r>
              <a:rPr lang="en-US" dirty="0"/>
              <a:t>  </a:t>
            </a:r>
            <a:r>
              <a:rPr lang="en-US" dirty="0" smtClean="0"/>
              <a:t>method</a:t>
            </a:r>
            <a:endParaRPr lang="th-TH" dirty="0"/>
          </a:p>
        </p:txBody>
      </p:sp>
      <p:sp>
        <p:nvSpPr>
          <p:cNvPr id="2" name="Rectangle 1"/>
          <p:cNvSpPr/>
          <p:nvPr/>
        </p:nvSpPr>
        <p:spPr>
          <a:xfrm>
            <a:off x="609599" y="3245644"/>
            <a:ext cx="11091333" cy="2862322"/>
          </a:xfrm>
          <a:prstGeom prst="rect">
            <a:avLst/>
          </a:prstGeom>
          <a:ln>
            <a:solidFill>
              <a:schemeClr val="bg1">
                <a:lumMod val="65000"/>
              </a:schemeClr>
            </a:solidFill>
          </a:ln>
        </p:spPr>
        <p:txBody>
          <a:bodyPr wrap="square">
            <a:spAutoFit/>
          </a:bodyPr>
          <a:lstStyle/>
          <a:p>
            <a:r>
              <a:rPr lang="en-US" sz="2000" dirty="0"/>
              <a:t>public function </a:t>
            </a:r>
            <a:r>
              <a:rPr lang="en-US" sz="2000" dirty="0" err="1"/>
              <a:t>view_employee_salary</a:t>
            </a:r>
            <a:r>
              <a:rPr lang="en-US" sz="2000" dirty="0"/>
              <a:t>()</a:t>
            </a:r>
          </a:p>
          <a:p>
            <a:r>
              <a:rPr lang="en-US" sz="2000" dirty="0"/>
              <a:t>	{</a:t>
            </a:r>
          </a:p>
          <a:p>
            <a:r>
              <a:rPr lang="en-US" sz="2000" dirty="0"/>
              <a:t>		$</a:t>
            </a:r>
            <a:r>
              <a:rPr lang="en-US" sz="2000" dirty="0" err="1"/>
              <a:t>salary_emp</a:t>
            </a:r>
            <a:r>
              <a:rPr lang="en-US" sz="2000" dirty="0"/>
              <a:t> = Employees::find(10006);</a:t>
            </a:r>
          </a:p>
          <a:p>
            <a:endParaRPr lang="en-US" sz="2000" dirty="0"/>
          </a:p>
          <a:p>
            <a:r>
              <a:rPr lang="en-US" sz="2000" dirty="0"/>
              <a:t>		</a:t>
            </a:r>
            <a:r>
              <a:rPr lang="en-US" sz="2000" dirty="0" err="1"/>
              <a:t>foreach</a:t>
            </a:r>
            <a:r>
              <a:rPr lang="en-US" sz="2000" dirty="0"/>
              <a:t> ($</a:t>
            </a:r>
            <a:r>
              <a:rPr lang="en-US" sz="2000" dirty="0" err="1"/>
              <a:t>salary_emp</a:t>
            </a:r>
            <a:r>
              <a:rPr lang="en-US" sz="2000" dirty="0"/>
              <a:t>-&gt;salary as $</a:t>
            </a:r>
            <a:r>
              <a:rPr lang="en-US" sz="2000" dirty="0" err="1"/>
              <a:t>sr</a:t>
            </a:r>
            <a:r>
              <a:rPr lang="en-US" sz="2000" dirty="0"/>
              <a:t>){</a:t>
            </a:r>
          </a:p>
          <a:p>
            <a:r>
              <a:rPr lang="en-US" sz="2000" dirty="0"/>
              <a:t>			echo $</a:t>
            </a:r>
            <a:r>
              <a:rPr lang="en-US" sz="2000" dirty="0" err="1"/>
              <a:t>salary_emp</a:t>
            </a:r>
            <a:r>
              <a:rPr lang="en-US" sz="2000" dirty="0"/>
              <a:t>-&gt;</a:t>
            </a:r>
            <a:r>
              <a:rPr lang="en-US" sz="2000" dirty="0" err="1"/>
              <a:t>first_name</a:t>
            </a:r>
            <a:r>
              <a:rPr lang="en-US" sz="2000" dirty="0"/>
              <a:t>."  ".$</a:t>
            </a:r>
            <a:r>
              <a:rPr lang="en-US" sz="2000" dirty="0" err="1"/>
              <a:t>salary_emp</a:t>
            </a:r>
            <a:r>
              <a:rPr lang="en-US" sz="2000" dirty="0"/>
              <a:t>-&gt;</a:t>
            </a:r>
            <a:r>
              <a:rPr lang="en-US" sz="2000" dirty="0" err="1"/>
              <a:t>last_name</a:t>
            </a:r>
            <a:r>
              <a:rPr lang="en-US" sz="2000" dirty="0"/>
              <a:t>;</a:t>
            </a:r>
          </a:p>
          <a:p>
            <a:r>
              <a:rPr lang="en-US" sz="2000" dirty="0"/>
              <a:t>			echo $</a:t>
            </a:r>
            <a:r>
              <a:rPr lang="en-US" sz="2000" dirty="0" err="1"/>
              <a:t>sr</a:t>
            </a:r>
            <a:r>
              <a:rPr lang="en-US" sz="2000" dirty="0"/>
              <a:t>-&gt;salary."  ".$</a:t>
            </a:r>
            <a:r>
              <a:rPr lang="en-US" sz="2000" dirty="0" err="1"/>
              <a:t>sr</a:t>
            </a:r>
            <a:r>
              <a:rPr lang="en-US" sz="2000" dirty="0"/>
              <a:t>-&gt;</a:t>
            </a:r>
            <a:r>
              <a:rPr lang="en-US" sz="2000" dirty="0" err="1"/>
              <a:t>from_date</a:t>
            </a:r>
            <a:r>
              <a:rPr lang="en-US" sz="2000" dirty="0"/>
              <a:t>."  ".$</a:t>
            </a:r>
            <a:r>
              <a:rPr lang="en-US" sz="2000" dirty="0" err="1"/>
              <a:t>sr</a:t>
            </a:r>
            <a:r>
              <a:rPr lang="en-US" sz="2000" dirty="0"/>
              <a:t>-&gt;</a:t>
            </a:r>
            <a:r>
              <a:rPr lang="en-US" sz="2000" dirty="0" err="1"/>
              <a:t>to_date</a:t>
            </a:r>
            <a:r>
              <a:rPr lang="en-US" sz="2000" dirty="0"/>
              <a:t>."&lt;</a:t>
            </a:r>
            <a:r>
              <a:rPr lang="en-US" sz="2000" dirty="0" err="1"/>
              <a:t>br</a:t>
            </a:r>
            <a:r>
              <a:rPr lang="en-US" sz="2000" dirty="0"/>
              <a:t>&gt;";</a:t>
            </a:r>
          </a:p>
          <a:p>
            <a:r>
              <a:rPr lang="en-US" sz="2000" dirty="0"/>
              <a:t>		</a:t>
            </a:r>
            <a:r>
              <a:rPr lang="en-US" sz="2000" dirty="0" smtClean="0"/>
              <a:t>}</a:t>
            </a:r>
            <a:endParaRPr lang="en-US" sz="2000" dirty="0"/>
          </a:p>
          <a:p>
            <a:r>
              <a:rPr lang="en-US" sz="2000" dirty="0"/>
              <a:t>	}</a:t>
            </a:r>
            <a:endParaRPr lang="th-TH" sz="2000" dirty="0"/>
          </a:p>
        </p:txBody>
      </p:sp>
    </p:spTree>
    <p:extLst>
      <p:ext uri="{BB962C8B-B14F-4D97-AF65-F5344CB8AC3E}">
        <p14:creationId xmlns:p14="http://schemas.microsoft.com/office/powerpoint/2010/main" val="1680869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Relationships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78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550333" y="982214"/>
            <a:ext cx="11091333" cy="523220"/>
          </a:xfrm>
          <a:prstGeom prst="rect">
            <a:avLst/>
          </a:prstGeom>
        </p:spPr>
        <p:txBody>
          <a:bodyPr wrap="square">
            <a:spAutoFit/>
          </a:bodyPr>
          <a:lstStyle/>
          <a:p>
            <a:r>
              <a:rPr lang="en-US" dirty="0"/>
              <a:t>Many To Many</a:t>
            </a:r>
            <a:endParaRPr lang="th-TH" dirty="0"/>
          </a:p>
        </p:txBody>
      </p:sp>
      <p:sp>
        <p:nvSpPr>
          <p:cNvPr id="5" name="Rectangle 4"/>
          <p:cNvSpPr/>
          <p:nvPr/>
        </p:nvSpPr>
        <p:spPr>
          <a:xfrm>
            <a:off x="618067" y="1710340"/>
            <a:ext cx="4749800" cy="3539430"/>
          </a:xfrm>
          <a:prstGeom prst="rect">
            <a:avLst/>
          </a:prstGeom>
          <a:ln>
            <a:solidFill>
              <a:schemeClr val="bg1">
                <a:lumMod val="75000"/>
              </a:schemeClr>
            </a:solidFill>
          </a:ln>
        </p:spPr>
        <p:txBody>
          <a:bodyPr wrap="square">
            <a:spAutoFit/>
          </a:bodyPr>
          <a:lstStyle/>
          <a:p>
            <a:r>
              <a:rPr lang="en-US" dirty="0"/>
              <a:t>class User extends Eloquent {</a:t>
            </a:r>
          </a:p>
          <a:p>
            <a:endParaRPr lang="en-US" dirty="0"/>
          </a:p>
          <a:p>
            <a:r>
              <a:rPr lang="en-US" dirty="0"/>
              <a:t>    public function roles()</a:t>
            </a:r>
          </a:p>
          <a:p>
            <a:r>
              <a:rPr lang="en-US" dirty="0"/>
              <a:t>    {</a:t>
            </a:r>
          </a:p>
          <a:p>
            <a:r>
              <a:rPr lang="en-US" dirty="0"/>
              <a:t>        return $this-&gt;</a:t>
            </a:r>
            <a:r>
              <a:rPr lang="en-US" dirty="0" err="1"/>
              <a:t>belongsToMany</a:t>
            </a:r>
            <a:r>
              <a:rPr lang="en-US" dirty="0"/>
              <a:t>('Role');</a:t>
            </a:r>
          </a:p>
          <a:p>
            <a:r>
              <a:rPr lang="en-US" dirty="0"/>
              <a:t>    }</a:t>
            </a:r>
          </a:p>
          <a:p>
            <a:endParaRPr lang="en-US" dirty="0"/>
          </a:p>
          <a:p>
            <a:r>
              <a:rPr lang="en-US" dirty="0"/>
              <a:t>}</a:t>
            </a:r>
            <a:endParaRPr lang="th-TH" dirty="0"/>
          </a:p>
        </p:txBody>
      </p:sp>
      <p:sp>
        <p:nvSpPr>
          <p:cNvPr id="10" name="Rectangle 9"/>
          <p:cNvSpPr/>
          <p:nvPr/>
        </p:nvSpPr>
        <p:spPr>
          <a:xfrm>
            <a:off x="6121399" y="1710340"/>
            <a:ext cx="5562600" cy="3539430"/>
          </a:xfrm>
          <a:prstGeom prst="rect">
            <a:avLst/>
          </a:prstGeom>
          <a:ln>
            <a:solidFill>
              <a:schemeClr val="bg1">
                <a:lumMod val="75000"/>
              </a:schemeClr>
            </a:solidFill>
          </a:ln>
        </p:spPr>
        <p:txBody>
          <a:bodyPr wrap="square">
            <a:spAutoFit/>
          </a:bodyPr>
          <a:lstStyle/>
          <a:p>
            <a:r>
              <a:rPr lang="en-US" dirty="0"/>
              <a:t>class Country extends Eloquent {</a:t>
            </a:r>
          </a:p>
          <a:p>
            <a:endParaRPr lang="en-US" dirty="0"/>
          </a:p>
          <a:p>
            <a:r>
              <a:rPr lang="en-US" dirty="0"/>
              <a:t>    public function posts()</a:t>
            </a:r>
          </a:p>
          <a:p>
            <a:r>
              <a:rPr lang="en-US" dirty="0"/>
              <a:t>    {</a:t>
            </a:r>
          </a:p>
          <a:p>
            <a:r>
              <a:rPr lang="en-US" dirty="0"/>
              <a:t>        return $this-&gt;</a:t>
            </a:r>
            <a:r>
              <a:rPr lang="en-US" dirty="0" err="1"/>
              <a:t>hasManyThrough</a:t>
            </a:r>
            <a:r>
              <a:rPr lang="en-US" dirty="0"/>
              <a:t>('Post', 'User');</a:t>
            </a:r>
          </a:p>
          <a:p>
            <a:r>
              <a:rPr lang="en-US" dirty="0"/>
              <a:t>    }</a:t>
            </a:r>
          </a:p>
          <a:p>
            <a:endParaRPr lang="en-US" dirty="0"/>
          </a:p>
          <a:p>
            <a:r>
              <a:rPr lang="en-US" dirty="0"/>
              <a:t>}</a:t>
            </a:r>
            <a:endParaRPr lang="th-TH" dirty="0"/>
          </a:p>
        </p:txBody>
      </p:sp>
      <p:sp>
        <p:nvSpPr>
          <p:cNvPr id="11" name="Rectangle 10"/>
          <p:cNvSpPr/>
          <p:nvPr/>
        </p:nvSpPr>
        <p:spPr>
          <a:xfrm>
            <a:off x="6095999" y="1022127"/>
            <a:ext cx="2193229" cy="523220"/>
          </a:xfrm>
          <a:prstGeom prst="rect">
            <a:avLst/>
          </a:prstGeom>
        </p:spPr>
        <p:txBody>
          <a:bodyPr wrap="none">
            <a:spAutoFit/>
          </a:bodyPr>
          <a:lstStyle/>
          <a:p>
            <a:r>
              <a:rPr lang="en-US" dirty="0"/>
              <a:t>Has Many Through</a:t>
            </a:r>
            <a:endParaRPr lang="th-TH" dirty="0"/>
          </a:p>
        </p:txBody>
      </p:sp>
    </p:spTree>
    <p:extLst>
      <p:ext uri="{BB962C8B-B14F-4D97-AF65-F5344CB8AC3E}">
        <p14:creationId xmlns:p14="http://schemas.microsoft.com/office/powerpoint/2010/main" val="22184653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solidFill>
                  <a:schemeClr val="accent2"/>
                </a:solidFill>
                <a:latin typeface="DB Helvethaica X 45 Li" panose="02000506090000020004" pitchFamily="2" charset="-34"/>
                <a:cs typeface="DB Helvethaica X 45 Li" panose="02000506090000020004" pitchFamily="2" charset="-34"/>
              </a:rPr>
              <a:t>RESTful</a:t>
            </a:r>
            <a:r>
              <a:rPr lang="en-US" sz="5400" dirty="0">
                <a:solidFill>
                  <a:schemeClr val="accent2"/>
                </a:solidFill>
                <a:latin typeface="DB Helvethaica X 45 Li" panose="02000506090000020004" pitchFamily="2" charset="-34"/>
                <a:cs typeface="DB Helvethaica X 45 Li" panose="02000506090000020004" pitchFamily="2" charset="-34"/>
              </a:rPr>
              <a:t> Resource Controllers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55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7029"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Sublime Text install Package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667657" y="777308"/>
            <a:ext cx="11524343" cy="0"/>
          </a:xfrm>
          <a:prstGeom prst="line">
            <a:avLst/>
          </a:prstGeom>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57" y="1005904"/>
            <a:ext cx="6591300" cy="35528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437" y="3410963"/>
            <a:ext cx="7781925" cy="2600325"/>
          </a:xfrm>
          <a:prstGeom prst="rect">
            <a:avLst/>
          </a:prstGeom>
        </p:spPr>
      </p:pic>
      <p:sp>
        <p:nvSpPr>
          <p:cNvPr id="7" name="TextBox 6"/>
          <p:cNvSpPr txBox="1"/>
          <p:nvPr/>
        </p:nvSpPr>
        <p:spPr>
          <a:xfrm>
            <a:off x="7399866" y="1005904"/>
            <a:ext cx="3196709" cy="523220"/>
          </a:xfrm>
          <a:prstGeom prst="rect">
            <a:avLst/>
          </a:prstGeom>
          <a:noFill/>
        </p:spPr>
        <p:txBody>
          <a:bodyPr wrap="none" rtlCol="0">
            <a:spAutoFit/>
          </a:bodyPr>
          <a:lstStyle/>
          <a:p>
            <a:r>
              <a:rPr lang="en-US" dirty="0" smtClean="0">
                <a:latin typeface="DB Helvethaica X 45 Li" panose="02000506090000020004" pitchFamily="2" charset="-34"/>
                <a:cs typeface="DB Helvethaica X 45 Li" panose="02000506090000020004" pitchFamily="2" charset="-34"/>
              </a:rPr>
              <a:t>Tools &gt; Command Palette…</a:t>
            </a:r>
            <a:endParaRPr lang="th-TH" dirty="0">
              <a:latin typeface="DB Helvethaica X 45 Li" panose="02000506090000020004" pitchFamily="2" charset="-34"/>
              <a:cs typeface="DB Helvethaica X 45 Li" panose="02000506090000020004" pitchFamily="2" charset="-34"/>
            </a:endParaRPr>
          </a:p>
        </p:txBody>
      </p:sp>
      <p:sp>
        <p:nvSpPr>
          <p:cNvPr id="10" name="TextBox 9"/>
          <p:cNvSpPr txBox="1"/>
          <p:nvPr/>
        </p:nvSpPr>
        <p:spPr>
          <a:xfrm>
            <a:off x="7463298" y="2771961"/>
            <a:ext cx="1443024" cy="523220"/>
          </a:xfrm>
          <a:prstGeom prst="rect">
            <a:avLst/>
          </a:prstGeom>
          <a:noFill/>
        </p:spPr>
        <p:txBody>
          <a:bodyPr wrap="none" rtlCol="0">
            <a:spAutoFit/>
          </a:bodyPr>
          <a:lstStyle/>
          <a:p>
            <a:r>
              <a:rPr lang="en-US" dirty="0" smtClean="0">
                <a:latin typeface="DB Helvethaica X 45 Li" panose="02000506090000020004" pitchFamily="2" charset="-34"/>
                <a:cs typeface="DB Helvethaica X 45 Li" panose="02000506090000020004" pitchFamily="2" charset="-34"/>
              </a:rPr>
              <a:t>Type: install</a:t>
            </a:r>
            <a:endParaRPr lang="th-TH" dirty="0">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7206691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RESTful</a:t>
            </a:r>
            <a:r>
              <a:rPr lang="en-US" sz="4000" dirty="0">
                <a:solidFill>
                  <a:schemeClr val="accent2"/>
                </a:solidFill>
                <a:latin typeface="DB Helvethaica X 45 Li" panose="02000506090000020004" pitchFamily="2" charset="-34"/>
                <a:cs typeface="DB Helvethaica X 45 Li" panose="02000506090000020004" pitchFamily="2" charset="-34"/>
              </a:rPr>
              <a:t>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521607" y="982214"/>
            <a:ext cx="11255526" cy="1200329"/>
          </a:xfrm>
          <a:prstGeom prst="rect">
            <a:avLst/>
          </a:prstGeom>
        </p:spPr>
        <p:txBody>
          <a:bodyPr wrap="square">
            <a:spAutoFit/>
          </a:bodyPr>
          <a:lstStyle/>
          <a:p>
            <a:r>
              <a:rPr lang="th-TH" sz="2400" dirty="0"/>
              <a:t>Resource controllers make it painless to build RESTful controllers around resources. For example, you may wish to create a controller that handles HTTP requests regarding "photos" stored by your application. Using the make:controller Artisan command, we can quickly create such a controller:</a:t>
            </a:r>
          </a:p>
        </p:txBody>
      </p:sp>
      <p:sp>
        <p:nvSpPr>
          <p:cNvPr id="12" name="Rectangle 11"/>
          <p:cNvSpPr/>
          <p:nvPr/>
        </p:nvSpPr>
        <p:spPr>
          <a:xfrm>
            <a:off x="568174" y="2241861"/>
            <a:ext cx="11162392" cy="523220"/>
          </a:xfrm>
          <a:prstGeom prst="rect">
            <a:avLst/>
          </a:prstGeom>
          <a:ln>
            <a:solidFill>
              <a:schemeClr val="bg1">
                <a:lumMod val="75000"/>
              </a:schemeClr>
            </a:solidFill>
          </a:ln>
        </p:spPr>
        <p:txBody>
          <a:bodyPr wrap="square">
            <a:spAutoFit/>
          </a:bodyPr>
          <a:lstStyle/>
          <a:p>
            <a:r>
              <a:rPr lang="th-TH" dirty="0"/>
              <a:t>php artisan make:controller PhotoController</a:t>
            </a:r>
          </a:p>
        </p:txBody>
      </p:sp>
      <p:sp>
        <p:nvSpPr>
          <p:cNvPr id="13" name="Rectangle 12"/>
          <p:cNvSpPr/>
          <p:nvPr/>
        </p:nvSpPr>
        <p:spPr>
          <a:xfrm>
            <a:off x="507018" y="2917478"/>
            <a:ext cx="5044971" cy="461665"/>
          </a:xfrm>
          <a:prstGeom prst="rect">
            <a:avLst/>
          </a:prstGeom>
        </p:spPr>
        <p:txBody>
          <a:bodyPr wrap="none">
            <a:spAutoFit/>
          </a:bodyPr>
          <a:lstStyle/>
          <a:p>
            <a:r>
              <a:rPr lang="th-TH" sz="2400" dirty="0"/>
              <a:t>Next, we register a resourceful route to the controller:</a:t>
            </a:r>
          </a:p>
        </p:txBody>
      </p:sp>
      <p:sp>
        <p:nvSpPr>
          <p:cNvPr id="14" name="Rectangle 13"/>
          <p:cNvSpPr/>
          <p:nvPr/>
        </p:nvSpPr>
        <p:spPr>
          <a:xfrm>
            <a:off x="553584" y="3407007"/>
            <a:ext cx="11115825" cy="523220"/>
          </a:xfrm>
          <a:prstGeom prst="rect">
            <a:avLst/>
          </a:prstGeom>
          <a:ln>
            <a:solidFill>
              <a:schemeClr val="bg1">
                <a:lumMod val="75000"/>
              </a:schemeClr>
            </a:solidFill>
          </a:ln>
        </p:spPr>
        <p:txBody>
          <a:bodyPr wrap="square">
            <a:spAutoFit/>
          </a:bodyPr>
          <a:lstStyle/>
          <a:p>
            <a:r>
              <a:rPr lang="th-TH" dirty="0"/>
              <a:t>Route::resource('photo', 'PhotoController');</a:t>
            </a:r>
          </a:p>
        </p:txBody>
      </p:sp>
      <p:sp>
        <p:nvSpPr>
          <p:cNvPr id="15" name="Rectangle 14"/>
          <p:cNvSpPr/>
          <p:nvPr/>
        </p:nvSpPr>
        <p:spPr>
          <a:xfrm>
            <a:off x="521607" y="4234647"/>
            <a:ext cx="11147802" cy="707886"/>
          </a:xfrm>
          <a:prstGeom prst="rect">
            <a:avLst/>
          </a:prstGeom>
        </p:spPr>
        <p:txBody>
          <a:bodyPr wrap="square">
            <a:spAutoFit/>
          </a:bodyPr>
          <a:lstStyle/>
          <a:p>
            <a:r>
              <a:rPr lang="th-TH" sz="2000" dirty="0"/>
              <a:t>This single route declaration creates multiple routes to handle a variety of RESTful actions on the photo resource. Likewise, the generated controller will already have methods stubbed for each of these actions, including notes informing you which URIs and verbs they handle</a:t>
            </a:r>
          </a:p>
        </p:txBody>
      </p:sp>
    </p:spTree>
    <p:extLst>
      <p:ext uri="{BB962C8B-B14F-4D97-AF65-F5344CB8AC3E}">
        <p14:creationId xmlns:p14="http://schemas.microsoft.com/office/powerpoint/2010/main" val="29044840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RESTful</a:t>
            </a:r>
            <a:r>
              <a:rPr lang="en-US" sz="4000" dirty="0">
                <a:solidFill>
                  <a:schemeClr val="accent2"/>
                </a:solidFill>
                <a:latin typeface="DB Helvethaica X 45 Li" panose="02000506090000020004" pitchFamily="2" charset="-34"/>
                <a:cs typeface="DB Helvethaica X 45 Li" panose="02000506090000020004" pitchFamily="2" charset="-34"/>
              </a:rPr>
              <a:t>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15" y="1068948"/>
            <a:ext cx="8423652" cy="5024635"/>
          </a:xfrm>
          <a:prstGeom prst="rect">
            <a:avLst/>
          </a:prstGeom>
        </p:spPr>
      </p:pic>
    </p:spTree>
    <p:extLst>
      <p:ext uri="{BB962C8B-B14F-4D97-AF65-F5344CB8AC3E}">
        <p14:creationId xmlns:p14="http://schemas.microsoft.com/office/powerpoint/2010/main" val="30447103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RESTful</a:t>
            </a:r>
            <a:r>
              <a:rPr lang="en-US" sz="4000" dirty="0">
                <a:solidFill>
                  <a:schemeClr val="accent2"/>
                </a:solidFill>
                <a:latin typeface="DB Helvethaica X 45 Li" panose="02000506090000020004" pitchFamily="2" charset="-34"/>
                <a:cs typeface="DB Helvethaica X 45 Li" panose="02000506090000020004" pitchFamily="2" charset="-34"/>
              </a:rPr>
              <a:t>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03382"/>
            <a:ext cx="3416320" cy="523220"/>
          </a:xfrm>
          <a:prstGeom prst="rect">
            <a:avLst/>
          </a:prstGeom>
        </p:spPr>
        <p:txBody>
          <a:bodyPr wrap="none">
            <a:spAutoFit/>
          </a:bodyPr>
          <a:lstStyle/>
          <a:p>
            <a:r>
              <a:rPr lang="th-TH" dirty="0"/>
              <a:t>Customizing Resource Routes</a:t>
            </a:r>
          </a:p>
        </p:txBody>
      </p:sp>
      <p:sp>
        <p:nvSpPr>
          <p:cNvPr id="7" name="Rectangle 6"/>
          <p:cNvSpPr/>
          <p:nvPr/>
        </p:nvSpPr>
        <p:spPr>
          <a:xfrm>
            <a:off x="569837" y="1521058"/>
            <a:ext cx="11052326" cy="1631216"/>
          </a:xfrm>
          <a:prstGeom prst="rect">
            <a:avLst/>
          </a:prstGeom>
          <a:ln>
            <a:solidFill>
              <a:schemeClr val="bg1">
                <a:lumMod val="75000"/>
              </a:schemeClr>
            </a:solidFill>
          </a:ln>
        </p:spPr>
        <p:txBody>
          <a:bodyPr wrap="square">
            <a:spAutoFit/>
          </a:bodyPr>
          <a:lstStyle/>
          <a:p>
            <a:r>
              <a:rPr lang="th-TH" sz="2000" dirty="0"/>
              <a:t>Route::resource('photo', 'PhotoController',</a:t>
            </a:r>
          </a:p>
          <a:p>
            <a:r>
              <a:rPr lang="th-TH" sz="2000" dirty="0"/>
              <a:t>                ['only' =&gt; ['index', 'show']]);</a:t>
            </a:r>
          </a:p>
          <a:p>
            <a:endParaRPr lang="th-TH" sz="2000" dirty="0"/>
          </a:p>
          <a:p>
            <a:r>
              <a:rPr lang="th-TH" sz="2000" dirty="0"/>
              <a:t>Route::resource('photo', 'PhotoController',</a:t>
            </a:r>
          </a:p>
          <a:p>
            <a:r>
              <a:rPr lang="th-TH" sz="2000" dirty="0"/>
              <a:t>                ['except' =&gt; ['create', 'store', 'update', 'destroy']]);</a:t>
            </a:r>
          </a:p>
        </p:txBody>
      </p:sp>
      <p:sp>
        <p:nvSpPr>
          <p:cNvPr id="10" name="Rectangle 9"/>
          <p:cNvSpPr/>
          <p:nvPr/>
        </p:nvSpPr>
        <p:spPr>
          <a:xfrm>
            <a:off x="569837" y="3359278"/>
            <a:ext cx="11052326" cy="707886"/>
          </a:xfrm>
          <a:prstGeom prst="rect">
            <a:avLst/>
          </a:prstGeom>
        </p:spPr>
        <p:txBody>
          <a:bodyPr wrap="square">
            <a:spAutoFit/>
          </a:bodyPr>
          <a:lstStyle/>
          <a:p>
            <a:r>
              <a:rPr lang="th-TH" sz="2000" dirty="0"/>
              <a:t>By default, all resource controller actions have a route name; however, you can override these names by passing a names array with your options:</a:t>
            </a:r>
          </a:p>
        </p:txBody>
      </p:sp>
      <p:sp>
        <p:nvSpPr>
          <p:cNvPr id="11" name="Rectangle 10"/>
          <p:cNvSpPr/>
          <p:nvPr/>
        </p:nvSpPr>
        <p:spPr>
          <a:xfrm>
            <a:off x="569837" y="4202628"/>
            <a:ext cx="11052326" cy="707886"/>
          </a:xfrm>
          <a:prstGeom prst="rect">
            <a:avLst/>
          </a:prstGeom>
          <a:ln>
            <a:solidFill>
              <a:schemeClr val="bg1">
                <a:lumMod val="75000"/>
              </a:schemeClr>
            </a:solidFill>
          </a:ln>
        </p:spPr>
        <p:txBody>
          <a:bodyPr wrap="square">
            <a:spAutoFit/>
          </a:bodyPr>
          <a:lstStyle/>
          <a:p>
            <a:r>
              <a:rPr lang="en-US" sz="2000" dirty="0"/>
              <a:t>Route::resource('photo', '</a:t>
            </a:r>
            <a:r>
              <a:rPr lang="en-US" sz="2000" dirty="0" err="1"/>
              <a:t>PhotoController</a:t>
            </a:r>
            <a:r>
              <a:rPr lang="en-US" sz="2000" dirty="0"/>
              <a:t>',</a:t>
            </a:r>
          </a:p>
          <a:p>
            <a:r>
              <a:rPr lang="en-US" sz="2000" dirty="0"/>
              <a:t>           </a:t>
            </a:r>
            <a:r>
              <a:rPr lang="en-US" sz="2000" dirty="0" smtClean="0"/>
              <a:t>     [</a:t>
            </a:r>
            <a:r>
              <a:rPr lang="en-US" sz="2000" dirty="0"/>
              <a:t>'names' =&gt; ['create' =&gt; '</a:t>
            </a:r>
            <a:r>
              <a:rPr lang="en-US" sz="2000" dirty="0" err="1"/>
              <a:t>photo.build</a:t>
            </a:r>
            <a:r>
              <a:rPr lang="en-US" sz="2000" dirty="0"/>
              <a:t>']]);</a:t>
            </a:r>
            <a:endParaRPr lang="th-TH" sz="2000" dirty="0"/>
          </a:p>
        </p:txBody>
      </p:sp>
      <p:sp>
        <p:nvSpPr>
          <p:cNvPr id="16" name="Rectangle 15"/>
          <p:cNvSpPr/>
          <p:nvPr/>
        </p:nvSpPr>
        <p:spPr>
          <a:xfrm>
            <a:off x="521607" y="5226685"/>
            <a:ext cx="2823209" cy="369332"/>
          </a:xfrm>
          <a:prstGeom prst="rect">
            <a:avLst/>
          </a:prstGeom>
        </p:spPr>
        <p:txBody>
          <a:bodyPr wrap="none">
            <a:spAutoFit/>
          </a:bodyPr>
          <a:lstStyle/>
          <a:p>
            <a:r>
              <a:rPr lang="th-TH" sz="1800" dirty="0"/>
              <a:t>Handling Nested Resource Controllers</a:t>
            </a:r>
          </a:p>
        </p:txBody>
      </p:sp>
      <p:sp>
        <p:nvSpPr>
          <p:cNvPr id="17" name="Rectangle 16"/>
          <p:cNvSpPr/>
          <p:nvPr/>
        </p:nvSpPr>
        <p:spPr>
          <a:xfrm>
            <a:off x="569837" y="5614654"/>
            <a:ext cx="11052326" cy="400110"/>
          </a:xfrm>
          <a:prstGeom prst="rect">
            <a:avLst/>
          </a:prstGeom>
          <a:ln>
            <a:solidFill>
              <a:schemeClr val="bg1">
                <a:lumMod val="75000"/>
              </a:schemeClr>
            </a:solidFill>
          </a:ln>
        </p:spPr>
        <p:txBody>
          <a:bodyPr wrap="square">
            <a:spAutoFit/>
          </a:bodyPr>
          <a:lstStyle/>
          <a:p>
            <a:r>
              <a:rPr lang="th-TH" sz="2000" dirty="0"/>
              <a:t>Route::resource('photos.comments', 'PhotoCommentController');</a:t>
            </a:r>
          </a:p>
        </p:txBody>
      </p:sp>
    </p:spTree>
    <p:extLst>
      <p:ext uri="{BB962C8B-B14F-4D97-AF65-F5344CB8AC3E}">
        <p14:creationId xmlns:p14="http://schemas.microsoft.com/office/powerpoint/2010/main" val="1778781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RESTful</a:t>
            </a:r>
            <a:r>
              <a:rPr lang="en-US" sz="4000" dirty="0">
                <a:solidFill>
                  <a:schemeClr val="accent2"/>
                </a:solidFill>
                <a:latin typeface="DB Helvethaica X 45 Li" panose="02000506090000020004" pitchFamily="2" charset="-34"/>
                <a:cs typeface="DB Helvethaica X 45 Li" panose="02000506090000020004" pitchFamily="2" charset="-34"/>
              </a:rPr>
              <a:t>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03382"/>
            <a:ext cx="7279557" cy="400110"/>
          </a:xfrm>
          <a:prstGeom prst="rect">
            <a:avLst/>
          </a:prstGeom>
        </p:spPr>
        <p:txBody>
          <a:bodyPr wrap="none">
            <a:spAutoFit/>
          </a:bodyPr>
          <a:lstStyle/>
          <a:p>
            <a:r>
              <a:rPr lang="en-US" sz="2000" dirty="0"/>
              <a:t>This route will register a "nested" resource that may be accessed with URLs like the following:</a:t>
            </a:r>
            <a:endParaRPr lang="th-TH" sz="2000" dirty="0"/>
          </a:p>
        </p:txBody>
      </p:sp>
      <p:sp>
        <p:nvSpPr>
          <p:cNvPr id="7" name="Rectangle 6"/>
          <p:cNvSpPr/>
          <p:nvPr/>
        </p:nvSpPr>
        <p:spPr>
          <a:xfrm>
            <a:off x="569836" y="1426602"/>
            <a:ext cx="11266563" cy="4708981"/>
          </a:xfrm>
          <a:prstGeom prst="rect">
            <a:avLst/>
          </a:prstGeom>
          <a:ln>
            <a:solidFill>
              <a:schemeClr val="bg1">
                <a:lumMod val="75000"/>
              </a:schemeClr>
            </a:solidFill>
          </a:ln>
        </p:spPr>
        <p:txBody>
          <a:bodyPr wrap="square">
            <a:spAutoFit/>
          </a:bodyPr>
          <a:lstStyle/>
          <a:p>
            <a:r>
              <a:rPr lang="en-US" sz="2000" dirty="0"/>
              <a:t>class </a:t>
            </a:r>
            <a:r>
              <a:rPr lang="en-US" sz="2000" dirty="0" err="1"/>
              <a:t>PhotoCommentController</a:t>
            </a:r>
            <a:r>
              <a:rPr lang="en-US" sz="2000" dirty="0"/>
              <a:t> extends Controller {</a:t>
            </a:r>
          </a:p>
          <a:p>
            <a:endParaRPr lang="en-US" sz="2000" dirty="0"/>
          </a:p>
          <a:p>
            <a:r>
              <a:rPr lang="en-US" sz="2000" dirty="0"/>
              <a:t>    /**</a:t>
            </a:r>
          </a:p>
          <a:p>
            <a:r>
              <a:rPr lang="en-US" sz="2000" dirty="0"/>
              <a:t>     * Show the specified photo comment.</a:t>
            </a:r>
          </a:p>
          <a:p>
            <a:r>
              <a:rPr lang="en-US" sz="2000" dirty="0"/>
              <a:t>     *</a:t>
            </a:r>
          </a:p>
          <a:p>
            <a:r>
              <a:rPr lang="en-US" sz="2000" dirty="0"/>
              <a:t>     * @</a:t>
            </a:r>
            <a:r>
              <a:rPr lang="en-US" sz="2000" dirty="0" err="1"/>
              <a:t>param</a:t>
            </a:r>
            <a:r>
              <a:rPr lang="en-US" sz="2000" dirty="0"/>
              <a:t>  </a:t>
            </a:r>
            <a:r>
              <a:rPr lang="en-US" sz="2000" dirty="0" err="1"/>
              <a:t>int</a:t>
            </a:r>
            <a:r>
              <a:rPr lang="en-US" sz="2000" dirty="0"/>
              <a:t>  $</a:t>
            </a:r>
            <a:r>
              <a:rPr lang="en-US" sz="2000" dirty="0" err="1"/>
              <a:t>photoId</a:t>
            </a:r>
            <a:endParaRPr lang="en-US" sz="2000" dirty="0"/>
          </a:p>
          <a:p>
            <a:r>
              <a:rPr lang="en-US" sz="2000" dirty="0"/>
              <a:t>     * @</a:t>
            </a:r>
            <a:r>
              <a:rPr lang="en-US" sz="2000" dirty="0" err="1"/>
              <a:t>param</a:t>
            </a:r>
            <a:r>
              <a:rPr lang="en-US" sz="2000" dirty="0"/>
              <a:t>  </a:t>
            </a:r>
            <a:r>
              <a:rPr lang="en-US" sz="2000" dirty="0" err="1"/>
              <a:t>int</a:t>
            </a:r>
            <a:r>
              <a:rPr lang="en-US" sz="2000" dirty="0"/>
              <a:t>  $</a:t>
            </a:r>
            <a:r>
              <a:rPr lang="en-US" sz="2000" dirty="0" err="1"/>
              <a:t>commentId</a:t>
            </a:r>
            <a:endParaRPr lang="en-US" sz="2000" dirty="0"/>
          </a:p>
          <a:p>
            <a:r>
              <a:rPr lang="en-US" sz="2000" dirty="0"/>
              <a:t>     * @return Response</a:t>
            </a:r>
          </a:p>
          <a:p>
            <a:r>
              <a:rPr lang="en-US" sz="2000" dirty="0"/>
              <a:t>     */</a:t>
            </a:r>
          </a:p>
          <a:p>
            <a:r>
              <a:rPr lang="en-US" sz="2000" dirty="0"/>
              <a:t>    public function show($</a:t>
            </a:r>
            <a:r>
              <a:rPr lang="en-US" sz="2000" dirty="0" err="1"/>
              <a:t>photoId</a:t>
            </a:r>
            <a:r>
              <a:rPr lang="en-US" sz="2000" dirty="0"/>
              <a:t>, $</a:t>
            </a:r>
            <a:r>
              <a:rPr lang="en-US" sz="2000" dirty="0" err="1"/>
              <a:t>commentId</a:t>
            </a:r>
            <a:r>
              <a:rPr lang="en-US" sz="2000" dirty="0"/>
              <a:t>)</a:t>
            </a:r>
          </a:p>
          <a:p>
            <a:r>
              <a:rPr lang="en-US" sz="2000" dirty="0"/>
              <a:t>    {</a:t>
            </a:r>
          </a:p>
          <a:p>
            <a:r>
              <a:rPr lang="en-US" sz="2000" dirty="0"/>
              <a:t>        //</a:t>
            </a:r>
          </a:p>
          <a:p>
            <a:r>
              <a:rPr lang="en-US" sz="2000" dirty="0"/>
              <a:t>    }</a:t>
            </a:r>
          </a:p>
          <a:p>
            <a:endParaRPr lang="en-US" sz="2000" dirty="0"/>
          </a:p>
          <a:p>
            <a:r>
              <a:rPr lang="en-US" sz="2000" dirty="0"/>
              <a:t>}</a:t>
            </a:r>
            <a:endParaRPr lang="th-TH" sz="2000" dirty="0"/>
          </a:p>
        </p:txBody>
      </p:sp>
    </p:spTree>
    <p:extLst>
      <p:ext uri="{BB962C8B-B14F-4D97-AF65-F5344CB8AC3E}">
        <p14:creationId xmlns:p14="http://schemas.microsoft.com/office/powerpoint/2010/main" val="35015923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err="1">
                <a:solidFill>
                  <a:schemeClr val="accent2"/>
                </a:solidFill>
                <a:latin typeface="DB Helvethaica X 45 Li" panose="02000506090000020004" pitchFamily="2" charset="-34"/>
                <a:cs typeface="DB Helvethaica X 45 Li" panose="02000506090000020004" pitchFamily="2" charset="-34"/>
              </a:rPr>
              <a:t>RESTful</a:t>
            </a:r>
            <a:r>
              <a:rPr lang="en-US" sz="4000" dirty="0">
                <a:solidFill>
                  <a:schemeClr val="accent2"/>
                </a:solidFill>
                <a:latin typeface="DB Helvethaica X 45 Li" panose="02000506090000020004" pitchFamily="2" charset="-34"/>
                <a:cs typeface="DB Helvethaica X 45 Li" panose="02000506090000020004" pitchFamily="2" charset="-34"/>
              </a:rPr>
              <a:t> Resource Controllers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521607" y="903382"/>
            <a:ext cx="4014240" cy="400110"/>
          </a:xfrm>
          <a:prstGeom prst="rect">
            <a:avLst/>
          </a:prstGeom>
        </p:spPr>
        <p:txBody>
          <a:bodyPr wrap="none">
            <a:spAutoFit/>
          </a:bodyPr>
          <a:lstStyle/>
          <a:p>
            <a:r>
              <a:rPr lang="en-US" sz="2000" dirty="0"/>
              <a:t>Adding Additional Routes To Resource Controllers</a:t>
            </a:r>
            <a:endParaRPr lang="th-TH" sz="2000" dirty="0"/>
          </a:p>
        </p:txBody>
      </p:sp>
      <p:sp>
        <p:nvSpPr>
          <p:cNvPr id="7" name="Rectangle 6"/>
          <p:cNvSpPr/>
          <p:nvPr/>
        </p:nvSpPr>
        <p:spPr>
          <a:xfrm>
            <a:off x="548366" y="2133634"/>
            <a:ext cx="11266563" cy="707886"/>
          </a:xfrm>
          <a:prstGeom prst="rect">
            <a:avLst/>
          </a:prstGeom>
          <a:ln>
            <a:solidFill>
              <a:schemeClr val="bg1">
                <a:lumMod val="75000"/>
              </a:schemeClr>
            </a:solidFill>
          </a:ln>
        </p:spPr>
        <p:txBody>
          <a:bodyPr wrap="square">
            <a:spAutoFit/>
          </a:bodyPr>
          <a:lstStyle/>
          <a:p>
            <a:r>
              <a:rPr lang="en-US" sz="2000" dirty="0"/>
              <a:t>Route::get('photos/popular', '</a:t>
            </a:r>
            <a:r>
              <a:rPr lang="en-US" sz="2000" dirty="0" err="1"/>
              <a:t>PhotoController@method</a:t>
            </a:r>
            <a:r>
              <a:rPr lang="en-US" sz="2000" dirty="0"/>
              <a:t>');</a:t>
            </a:r>
          </a:p>
          <a:p>
            <a:r>
              <a:rPr lang="en-US" sz="2000" dirty="0"/>
              <a:t>Route::resource('photos', '</a:t>
            </a:r>
            <a:r>
              <a:rPr lang="en-US" sz="2000" dirty="0" err="1"/>
              <a:t>PhotoController</a:t>
            </a:r>
            <a:r>
              <a:rPr lang="en-US" sz="2000" dirty="0"/>
              <a:t>');</a:t>
            </a:r>
            <a:endParaRPr lang="th-TH" sz="2000" dirty="0"/>
          </a:p>
        </p:txBody>
      </p:sp>
      <p:sp>
        <p:nvSpPr>
          <p:cNvPr id="2" name="Rectangle 1"/>
          <p:cNvSpPr/>
          <p:nvPr/>
        </p:nvSpPr>
        <p:spPr>
          <a:xfrm>
            <a:off x="521607" y="1273351"/>
            <a:ext cx="11293322" cy="707886"/>
          </a:xfrm>
          <a:prstGeom prst="rect">
            <a:avLst/>
          </a:prstGeom>
        </p:spPr>
        <p:txBody>
          <a:bodyPr wrap="square">
            <a:spAutoFit/>
          </a:bodyPr>
          <a:lstStyle/>
          <a:p>
            <a:r>
              <a:rPr lang="th-TH" sz="2000" dirty="0"/>
              <a:t>If it becomes necessary to add additional routes to a resource controller beyond the default resource routes, you should define those routes before your call to Route::resource:</a:t>
            </a:r>
          </a:p>
        </p:txBody>
      </p:sp>
      <p:sp>
        <p:nvSpPr>
          <p:cNvPr id="10" name="Rectangle 9"/>
          <p:cNvSpPr/>
          <p:nvPr/>
        </p:nvSpPr>
        <p:spPr>
          <a:xfrm>
            <a:off x="548366" y="3308634"/>
            <a:ext cx="3411511" cy="461665"/>
          </a:xfrm>
          <a:prstGeom prst="rect">
            <a:avLst/>
          </a:prstGeom>
        </p:spPr>
        <p:txBody>
          <a:bodyPr wrap="none">
            <a:spAutoFit/>
          </a:bodyPr>
          <a:lstStyle/>
          <a:p>
            <a:r>
              <a:rPr lang="th-TH" sz="2400" dirty="0"/>
              <a:t>Dependency Injection &amp; Controllers</a:t>
            </a:r>
          </a:p>
        </p:txBody>
      </p:sp>
      <p:sp>
        <p:nvSpPr>
          <p:cNvPr id="11" name="Rectangle 10"/>
          <p:cNvSpPr/>
          <p:nvPr/>
        </p:nvSpPr>
        <p:spPr>
          <a:xfrm>
            <a:off x="548366" y="3818073"/>
            <a:ext cx="11266563" cy="1323439"/>
          </a:xfrm>
          <a:prstGeom prst="rect">
            <a:avLst/>
          </a:prstGeom>
        </p:spPr>
        <p:txBody>
          <a:bodyPr wrap="square">
            <a:spAutoFit/>
          </a:bodyPr>
          <a:lstStyle/>
          <a:p>
            <a:r>
              <a:rPr lang="th-TH" sz="2000" dirty="0"/>
              <a:t>Constructor Injection</a:t>
            </a:r>
          </a:p>
          <a:p>
            <a:endParaRPr lang="th-TH" sz="2000" dirty="0"/>
          </a:p>
          <a:p>
            <a:r>
              <a:rPr lang="th-TH" sz="2000" dirty="0"/>
              <a:t>The Laravel service container is used to resolve all Laravel controllers. As a result, you are able to type-hint any dependencies your controller may need in its constructor:</a:t>
            </a:r>
          </a:p>
        </p:txBody>
      </p:sp>
    </p:spTree>
    <p:extLst>
      <p:ext uri="{BB962C8B-B14F-4D97-AF65-F5344CB8AC3E}">
        <p14:creationId xmlns:p14="http://schemas.microsoft.com/office/powerpoint/2010/main" val="31199706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286000" y="3141655"/>
            <a:ext cx="6991349" cy="6741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solidFill>
                  <a:schemeClr val="accent2"/>
                </a:solidFill>
                <a:latin typeface="DB Helvethaica X 45 Li" panose="02000506090000020004" pitchFamily="2" charset="-34"/>
                <a:cs typeface="DB Helvethaica X 45 Li" panose="02000506090000020004" pitchFamily="2" charset="-34"/>
              </a:rPr>
              <a:t>Custom Mailers</a:t>
            </a:r>
            <a:endParaRPr lang="th-TH" sz="5400" dirty="0">
              <a:solidFill>
                <a:schemeClr val="accent2"/>
              </a:solidFill>
              <a:latin typeface="DB Helvethaica X 45 Li" panose="02000506090000020004" pitchFamily="2" charset="-34"/>
              <a:cs typeface="DB Helvethaica X 45 Li" panose="02000506090000020004" pitchFamily="2" charset="-34"/>
            </a:endParaRPr>
          </a:p>
        </p:txBody>
      </p:sp>
      <p:cxnSp>
        <p:nvCxnSpPr>
          <p:cNvPr id="3" name="Straight Arrow Connector 2"/>
          <p:cNvCxnSpPr/>
          <p:nvPr/>
        </p:nvCxnSpPr>
        <p:spPr>
          <a:xfrm>
            <a:off x="1380067" y="3815782"/>
            <a:ext cx="9228666" cy="0"/>
          </a:xfrm>
          <a:prstGeom prst="straightConnector1">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2854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332416" cy="461665"/>
          </a:xfrm>
          <a:prstGeom prst="rect">
            <a:avLst/>
          </a:prstGeom>
        </p:spPr>
        <p:txBody>
          <a:bodyPr wrap="none">
            <a:spAutoFit/>
          </a:bodyPr>
          <a:lstStyle/>
          <a:p>
            <a:r>
              <a:rPr lang="en-US" sz="2400" dirty="0"/>
              <a:t>Basic Usage</a:t>
            </a:r>
            <a:endParaRPr lang="th-TH" sz="2400" dirty="0"/>
          </a:p>
        </p:txBody>
      </p:sp>
      <p:sp>
        <p:nvSpPr>
          <p:cNvPr id="12" name="Rectangle 11"/>
          <p:cNvSpPr/>
          <p:nvPr/>
        </p:nvSpPr>
        <p:spPr>
          <a:xfrm>
            <a:off x="449415" y="1426602"/>
            <a:ext cx="11412385" cy="400110"/>
          </a:xfrm>
          <a:prstGeom prst="rect">
            <a:avLst/>
          </a:prstGeom>
        </p:spPr>
        <p:txBody>
          <a:bodyPr wrap="square">
            <a:spAutoFit/>
          </a:bodyPr>
          <a:lstStyle/>
          <a:p>
            <a:r>
              <a:rPr lang="th-TH" sz="2000" dirty="0"/>
              <a:t>The Mail::send method may be used to send an e-mail message:</a:t>
            </a:r>
          </a:p>
        </p:txBody>
      </p:sp>
      <p:sp>
        <p:nvSpPr>
          <p:cNvPr id="13" name="Rectangle 12"/>
          <p:cNvSpPr/>
          <p:nvPr/>
        </p:nvSpPr>
        <p:spPr>
          <a:xfrm>
            <a:off x="521606" y="1879265"/>
            <a:ext cx="11035393" cy="1323439"/>
          </a:xfrm>
          <a:prstGeom prst="rect">
            <a:avLst/>
          </a:prstGeom>
          <a:ln>
            <a:solidFill>
              <a:schemeClr val="bg1">
                <a:lumMod val="75000"/>
              </a:schemeClr>
            </a:solidFill>
          </a:ln>
        </p:spPr>
        <p:txBody>
          <a:bodyPr wrap="square">
            <a:spAutoFit/>
          </a:bodyPr>
          <a:lstStyle/>
          <a:p>
            <a:r>
              <a:rPr lang="th-TH" sz="2000" dirty="0"/>
              <a:t>Mail::send('emails.welcome', ['key' =&gt; 'value'], function($message)</a:t>
            </a:r>
          </a:p>
          <a:p>
            <a:r>
              <a:rPr lang="th-TH" sz="2000" dirty="0"/>
              <a:t>{</a:t>
            </a:r>
          </a:p>
          <a:p>
            <a:r>
              <a:rPr lang="th-TH" sz="2000" dirty="0"/>
              <a:t>    $message-&gt;to('foo@example.com', 'John Smith')-&gt;subject('Welcome!');</a:t>
            </a:r>
          </a:p>
          <a:p>
            <a:r>
              <a:rPr lang="th-TH" sz="2000" dirty="0"/>
              <a:t>});</a:t>
            </a:r>
          </a:p>
        </p:txBody>
      </p:sp>
      <p:sp>
        <p:nvSpPr>
          <p:cNvPr id="14" name="Rectangle 13"/>
          <p:cNvSpPr/>
          <p:nvPr/>
        </p:nvSpPr>
        <p:spPr>
          <a:xfrm>
            <a:off x="449415" y="3404682"/>
            <a:ext cx="11107584" cy="400110"/>
          </a:xfrm>
          <a:prstGeom prst="rect">
            <a:avLst/>
          </a:prstGeom>
        </p:spPr>
        <p:txBody>
          <a:bodyPr wrap="square">
            <a:spAutoFit/>
          </a:bodyPr>
          <a:lstStyle/>
          <a:p>
            <a:r>
              <a:rPr lang="th-TH" sz="2000" dirty="0" smtClean="0"/>
              <a:t>You may also specify a plain text view to use in addition to an HTML view:</a:t>
            </a:r>
            <a:endParaRPr lang="th-TH" sz="2000" dirty="0"/>
          </a:p>
        </p:txBody>
      </p:sp>
      <p:sp>
        <p:nvSpPr>
          <p:cNvPr id="15" name="Rectangle 14"/>
          <p:cNvSpPr/>
          <p:nvPr/>
        </p:nvSpPr>
        <p:spPr>
          <a:xfrm>
            <a:off x="521606" y="3945225"/>
            <a:ext cx="11035393" cy="400110"/>
          </a:xfrm>
          <a:prstGeom prst="rect">
            <a:avLst/>
          </a:prstGeom>
          <a:ln>
            <a:solidFill>
              <a:schemeClr val="bg1">
                <a:lumMod val="75000"/>
              </a:schemeClr>
            </a:solidFill>
          </a:ln>
        </p:spPr>
        <p:txBody>
          <a:bodyPr wrap="square">
            <a:spAutoFit/>
          </a:bodyPr>
          <a:lstStyle/>
          <a:p>
            <a:r>
              <a:rPr lang="th-TH" sz="2000" dirty="0"/>
              <a:t>Mail::send(['html.view', 'text.view'], $data, $callback);</a:t>
            </a:r>
          </a:p>
        </p:txBody>
      </p:sp>
      <p:sp>
        <p:nvSpPr>
          <p:cNvPr id="16" name="Rectangle 15"/>
          <p:cNvSpPr/>
          <p:nvPr/>
        </p:nvSpPr>
        <p:spPr>
          <a:xfrm>
            <a:off x="449415" y="4560767"/>
            <a:ext cx="11107584" cy="400110"/>
          </a:xfrm>
          <a:prstGeom prst="rect">
            <a:avLst/>
          </a:prstGeom>
        </p:spPr>
        <p:txBody>
          <a:bodyPr wrap="square">
            <a:spAutoFit/>
          </a:bodyPr>
          <a:lstStyle/>
          <a:p>
            <a:r>
              <a:rPr lang="th-TH" sz="2000" dirty="0"/>
              <a:t>Or, you may specify only one type of view using the html or text keys:</a:t>
            </a:r>
          </a:p>
        </p:txBody>
      </p:sp>
      <p:sp>
        <p:nvSpPr>
          <p:cNvPr id="17" name="Rectangle 16"/>
          <p:cNvSpPr/>
          <p:nvPr/>
        </p:nvSpPr>
        <p:spPr>
          <a:xfrm>
            <a:off x="521605" y="5025260"/>
            <a:ext cx="11035393" cy="400110"/>
          </a:xfrm>
          <a:prstGeom prst="rect">
            <a:avLst/>
          </a:prstGeom>
          <a:ln>
            <a:solidFill>
              <a:schemeClr val="bg1">
                <a:lumMod val="75000"/>
              </a:schemeClr>
            </a:solidFill>
          </a:ln>
        </p:spPr>
        <p:txBody>
          <a:bodyPr wrap="square">
            <a:spAutoFit/>
          </a:bodyPr>
          <a:lstStyle/>
          <a:p>
            <a:r>
              <a:rPr lang="th-TH" sz="2000" dirty="0"/>
              <a:t>Mail::send(['text' =&gt; 'view'], $data, $callback);</a:t>
            </a:r>
          </a:p>
        </p:txBody>
      </p:sp>
    </p:spTree>
    <p:extLst>
      <p:ext uri="{BB962C8B-B14F-4D97-AF65-F5344CB8AC3E}">
        <p14:creationId xmlns:p14="http://schemas.microsoft.com/office/powerpoint/2010/main" val="4327827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332416" cy="461665"/>
          </a:xfrm>
          <a:prstGeom prst="rect">
            <a:avLst/>
          </a:prstGeom>
        </p:spPr>
        <p:txBody>
          <a:bodyPr wrap="none">
            <a:spAutoFit/>
          </a:bodyPr>
          <a:lstStyle/>
          <a:p>
            <a:r>
              <a:rPr lang="en-US" sz="2400" dirty="0"/>
              <a:t>Basic Usage</a:t>
            </a:r>
            <a:endParaRPr lang="th-TH" sz="2400" dirty="0"/>
          </a:p>
        </p:txBody>
      </p:sp>
      <p:sp>
        <p:nvSpPr>
          <p:cNvPr id="12" name="Rectangle 11"/>
          <p:cNvSpPr/>
          <p:nvPr/>
        </p:nvSpPr>
        <p:spPr>
          <a:xfrm>
            <a:off x="449415" y="1426602"/>
            <a:ext cx="11412385" cy="400110"/>
          </a:xfrm>
          <a:prstGeom prst="rect">
            <a:avLst/>
          </a:prstGeom>
        </p:spPr>
        <p:txBody>
          <a:bodyPr wrap="square">
            <a:spAutoFit/>
          </a:bodyPr>
          <a:lstStyle/>
          <a:p>
            <a:r>
              <a:rPr lang="en-US" sz="2000" dirty="0"/>
              <a:t>You may specify other options on the e-mail message such as any carbon copies or attachments as well:</a:t>
            </a:r>
            <a:endParaRPr lang="th-TH" sz="2000" dirty="0"/>
          </a:p>
        </p:txBody>
      </p:sp>
      <p:sp>
        <p:nvSpPr>
          <p:cNvPr id="13" name="Rectangle 12"/>
          <p:cNvSpPr/>
          <p:nvPr/>
        </p:nvSpPr>
        <p:spPr>
          <a:xfrm>
            <a:off x="521605" y="1875744"/>
            <a:ext cx="11162394" cy="2246769"/>
          </a:xfrm>
          <a:prstGeom prst="rect">
            <a:avLst/>
          </a:prstGeom>
          <a:ln>
            <a:solidFill>
              <a:schemeClr val="bg1">
                <a:lumMod val="75000"/>
              </a:schemeClr>
            </a:solidFill>
          </a:ln>
        </p:spPr>
        <p:txBody>
          <a:bodyPr wrap="square">
            <a:spAutoFit/>
          </a:bodyPr>
          <a:lstStyle/>
          <a:p>
            <a:r>
              <a:rPr lang="en-US" sz="2000" dirty="0"/>
              <a:t>Mail::send('</a:t>
            </a:r>
            <a:r>
              <a:rPr lang="en-US" sz="2000" dirty="0" err="1"/>
              <a:t>emails.welcome</a:t>
            </a:r>
            <a:r>
              <a:rPr lang="en-US" sz="2000" dirty="0"/>
              <a:t>', $data, function($message)</a:t>
            </a:r>
          </a:p>
          <a:p>
            <a:r>
              <a:rPr lang="en-US" sz="2000" dirty="0"/>
              <a:t>{</a:t>
            </a:r>
          </a:p>
          <a:p>
            <a:r>
              <a:rPr lang="en-US" sz="2000" dirty="0"/>
              <a:t>    $message-&gt;from('us@example.com', '</a:t>
            </a:r>
            <a:r>
              <a:rPr lang="en-US" sz="2000" dirty="0" err="1"/>
              <a:t>Laravel</a:t>
            </a:r>
            <a:r>
              <a:rPr lang="en-US" sz="2000" dirty="0" smtClean="0"/>
              <a:t>');</a:t>
            </a:r>
            <a:endParaRPr lang="en-US" sz="2000" dirty="0"/>
          </a:p>
          <a:p>
            <a:r>
              <a:rPr lang="en-US" sz="2000" dirty="0"/>
              <a:t>    $message-&gt;to('foo@example.com')-&gt;cc('bar@example.com');</a:t>
            </a:r>
          </a:p>
          <a:p>
            <a:endParaRPr lang="en-US" sz="2000" dirty="0"/>
          </a:p>
          <a:p>
            <a:r>
              <a:rPr lang="en-US" sz="2000" dirty="0"/>
              <a:t>    $message-&gt;attach($</a:t>
            </a:r>
            <a:r>
              <a:rPr lang="en-US" sz="2000" dirty="0" err="1"/>
              <a:t>pathToFile</a:t>
            </a:r>
            <a:r>
              <a:rPr lang="en-US" sz="2000" dirty="0"/>
              <a:t>);</a:t>
            </a:r>
          </a:p>
          <a:p>
            <a:r>
              <a:rPr lang="en-US" sz="2000" dirty="0"/>
              <a:t>});</a:t>
            </a:r>
            <a:endParaRPr lang="th-TH" sz="2000" dirty="0"/>
          </a:p>
        </p:txBody>
      </p:sp>
      <p:sp>
        <p:nvSpPr>
          <p:cNvPr id="16" name="Rectangle 15"/>
          <p:cNvSpPr/>
          <p:nvPr/>
        </p:nvSpPr>
        <p:spPr>
          <a:xfrm>
            <a:off x="485509" y="4377910"/>
            <a:ext cx="11107584" cy="400110"/>
          </a:xfrm>
          <a:prstGeom prst="rect">
            <a:avLst/>
          </a:prstGeom>
        </p:spPr>
        <p:txBody>
          <a:bodyPr wrap="square">
            <a:spAutoFit/>
          </a:bodyPr>
          <a:lstStyle/>
          <a:p>
            <a:r>
              <a:rPr lang="en-US" sz="2000" dirty="0"/>
              <a:t>When attaching files to a message, you may also specify a MIME type and / or a display name:</a:t>
            </a:r>
            <a:endParaRPr lang="th-TH" sz="2000" dirty="0"/>
          </a:p>
        </p:txBody>
      </p:sp>
      <p:sp>
        <p:nvSpPr>
          <p:cNvPr id="17" name="Rectangle 16"/>
          <p:cNvSpPr/>
          <p:nvPr/>
        </p:nvSpPr>
        <p:spPr>
          <a:xfrm>
            <a:off x="521605" y="4930417"/>
            <a:ext cx="11035393" cy="400110"/>
          </a:xfrm>
          <a:prstGeom prst="rect">
            <a:avLst/>
          </a:prstGeom>
          <a:ln>
            <a:solidFill>
              <a:schemeClr val="bg1">
                <a:lumMod val="75000"/>
              </a:schemeClr>
            </a:solidFill>
          </a:ln>
        </p:spPr>
        <p:txBody>
          <a:bodyPr wrap="square">
            <a:spAutoFit/>
          </a:bodyPr>
          <a:lstStyle/>
          <a:p>
            <a:r>
              <a:rPr lang="en-US" sz="2000" dirty="0"/>
              <a:t>$message-&gt;attach($</a:t>
            </a:r>
            <a:r>
              <a:rPr lang="en-US" sz="2000" dirty="0" err="1"/>
              <a:t>pathToFile</a:t>
            </a:r>
            <a:r>
              <a:rPr lang="en-US" sz="2000" dirty="0"/>
              <a:t>, ['as' =&gt; $display, 'mime' =&gt; $mime]);</a:t>
            </a:r>
            <a:endParaRPr lang="th-TH" sz="2000" dirty="0"/>
          </a:p>
        </p:txBody>
      </p:sp>
    </p:spTree>
    <p:extLst>
      <p:ext uri="{BB962C8B-B14F-4D97-AF65-F5344CB8AC3E}">
        <p14:creationId xmlns:p14="http://schemas.microsoft.com/office/powerpoint/2010/main" val="26233943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2441694" cy="461665"/>
          </a:xfrm>
          <a:prstGeom prst="rect">
            <a:avLst/>
          </a:prstGeom>
        </p:spPr>
        <p:txBody>
          <a:bodyPr wrap="none">
            <a:spAutoFit/>
          </a:bodyPr>
          <a:lstStyle/>
          <a:p>
            <a:r>
              <a:rPr lang="en-US" sz="2400" dirty="0" smtClean="0"/>
              <a:t>Create form for </a:t>
            </a:r>
            <a:r>
              <a:rPr lang="en-US" sz="2400" dirty="0" err="1" smtClean="0"/>
              <a:t>sendmail</a:t>
            </a:r>
            <a:endParaRPr lang="th-TH" sz="2400" dirty="0"/>
          </a:p>
        </p:txBody>
      </p:sp>
      <p:sp>
        <p:nvSpPr>
          <p:cNvPr id="2" name="Rectangle 1"/>
          <p:cNvSpPr/>
          <p:nvPr/>
        </p:nvSpPr>
        <p:spPr>
          <a:xfrm>
            <a:off x="529924" y="1518933"/>
            <a:ext cx="5093151" cy="4524315"/>
          </a:xfrm>
          <a:prstGeom prst="rect">
            <a:avLst/>
          </a:prstGeom>
          <a:ln>
            <a:solidFill>
              <a:schemeClr val="bg1">
                <a:lumMod val="75000"/>
              </a:schemeClr>
            </a:solidFill>
          </a:ln>
        </p:spPr>
        <p:txBody>
          <a:bodyPr wrap="square">
            <a:spAutoFit/>
          </a:bodyPr>
          <a:lstStyle/>
          <a:p>
            <a:r>
              <a:rPr lang="th-TH" sz="1800" dirty="0"/>
              <a:t>&lt;form action="contact" method="POST" role="form</a:t>
            </a:r>
            <a:r>
              <a:rPr lang="th-TH" sz="1800" dirty="0" smtClean="0"/>
              <a:t>"&gt;</a:t>
            </a:r>
            <a:endParaRPr lang="th-TH" sz="1800" dirty="0"/>
          </a:p>
          <a:p>
            <a:r>
              <a:rPr lang="th-TH" sz="1800" dirty="0"/>
              <a:t>	&lt;legend&gt;ติดต่อเรา&lt;/legend</a:t>
            </a:r>
            <a:r>
              <a:rPr lang="th-TH" sz="1800" dirty="0" smtClean="0"/>
              <a:t>&gt;</a:t>
            </a:r>
            <a:endParaRPr lang="th-TH" sz="1800" dirty="0"/>
          </a:p>
          <a:p>
            <a:r>
              <a:rPr lang="th-TH" sz="1800" dirty="0"/>
              <a:t>	&lt;input type="hidden" name="_token" value="{{{ csrf_token() }}}" /&gt;	</a:t>
            </a:r>
          </a:p>
          <a:p>
            <a:r>
              <a:rPr lang="th-TH" sz="1800" dirty="0"/>
              <a:t>	&lt;div class="form-group"&gt;</a:t>
            </a:r>
          </a:p>
          <a:p>
            <a:r>
              <a:rPr lang="th-TH" sz="1800" dirty="0"/>
              <a:t>		&lt;label for="fullname"&gt;ชื่อ-สกุล&lt;/label&gt;</a:t>
            </a:r>
          </a:p>
          <a:p>
            <a:r>
              <a:rPr lang="th-TH" sz="1800" dirty="0"/>
              <a:t>		&lt;input type="text" class="form-control" id="fullname" name="fullname" placeholder="ชื่อ-สกุล"&gt;</a:t>
            </a:r>
          </a:p>
          <a:p>
            <a:r>
              <a:rPr lang="th-TH" sz="1800" dirty="0"/>
              <a:t>	&lt;/div&gt;</a:t>
            </a:r>
          </a:p>
          <a:p>
            <a:endParaRPr lang="th-TH" sz="1800" dirty="0"/>
          </a:p>
          <a:p>
            <a:r>
              <a:rPr lang="th-TH" sz="1800" dirty="0"/>
              <a:t>	&lt;div class="form-group"&gt;</a:t>
            </a:r>
          </a:p>
          <a:p>
            <a:r>
              <a:rPr lang="th-TH" sz="1800" dirty="0"/>
              <a:t>		&lt;label for="email"&gt;อีเมล์&lt;/label&gt;</a:t>
            </a:r>
          </a:p>
          <a:p>
            <a:r>
              <a:rPr lang="th-TH" sz="1800" dirty="0"/>
              <a:t>		&lt;input type="text" class="form-control" id="email" name="email" placeholder="อีเมล์"&gt;</a:t>
            </a:r>
          </a:p>
          <a:p>
            <a:r>
              <a:rPr lang="th-TH" sz="1800" dirty="0"/>
              <a:t>	&lt;/div&gt;</a:t>
            </a:r>
          </a:p>
          <a:p>
            <a:r>
              <a:rPr lang="th-TH" sz="1800" dirty="0"/>
              <a:t>	</a:t>
            </a:r>
          </a:p>
        </p:txBody>
      </p:sp>
      <p:sp>
        <p:nvSpPr>
          <p:cNvPr id="5" name="Rectangle 4"/>
          <p:cNvSpPr/>
          <p:nvPr/>
        </p:nvSpPr>
        <p:spPr>
          <a:xfrm>
            <a:off x="5791201" y="1390782"/>
            <a:ext cx="6129866" cy="4708981"/>
          </a:xfrm>
          <a:prstGeom prst="rect">
            <a:avLst/>
          </a:prstGeom>
          <a:ln>
            <a:solidFill>
              <a:schemeClr val="bg1">
                <a:lumMod val="75000"/>
              </a:schemeClr>
            </a:solidFill>
          </a:ln>
        </p:spPr>
        <p:txBody>
          <a:bodyPr wrap="square">
            <a:spAutoFit/>
          </a:bodyPr>
          <a:lstStyle/>
          <a:p>
            <a:r>
              <a:rPr lang="th-TH" sz="2000" dirty="0"/>
              <a:t>&lt;div class="form-group"&gt;</a:t>
            </a:r>
          </a:p>
          <a:p>
            <a:r>
              <a:rPr lang="th-TH" sz="2000" dirty="0"/>
              <a:t>		&lt;label for="tel"&gt;โทรศัพท์&lt;/label&gt;</a:t>
            </a:r>
          </a:p>
          <a:p>
            <a:r>
              <a:rPr lang="th-TH" sz="2000" dirty="0"/>
              <a:t>		&lt;input type="text" class="form-control" id="tel" name="tel" placeholder="โทร"&gt;</a:t>
            </a:r>
          </a:p>
          <a:p>
            <a:r>
              <a:rPr lang="th-TH" sz="2000" dirty="0"/>
              <a:t>	&lt;/div&gt;</a:t>
            </a:r>
          </a:p>
          <a:p>
            <a:endParaRPr lang="th-TH" sz="2000" dirty="0"/>
          </a:p>
          <a:p>
            <a:r>
              <a:rPr lang="th-TH" sz="2000" dirty="0"/>
              <a:t>	&lt;div class="form-group"&gt;</a:t>
            </a:r>
          </a:p>
          <a:p>
            <a:r>
              <a:rPr lang="th-TH" sz="2000" dirty="0"/>
              <a:t>		&lt;label for="message"&gt;ข้อความ&lt;/label&gt;</a:t>
            </a:r>
          </a:p>
          <a:p>
            <a:r>
              <a:rPr lang="th-TH" sz="2000" dirty="0"/>
              <a:t>		&lt;textarea name="message" id="message" class="form-control" rows="3"&gt;&lt;/textarea&gt;</a:t>
            </a:r>
          </a:p>
          <a:p>
            <a:r>
              <a:rPr lang="th-TH" sz="2000" dirty="0"/>
              <a:t>	&lt;/div&gt;</a:t>
            </a:r>
          </a:p>
          <a:p>
            <a:endParaRPr lang="th-TH" sz="2000" dirty="0"/>
          </a:p>
          <a:p>
            <a:r>
              <a:rPr lang="th-TH" sz="2000" dirty="0"/>
              <a:t>	&lt;input type="submit" class="btn btn-block btn-primary" value="Submit"&gt;</a:t>
            </a:r>
          </a:p>
          <a:p>
            <a:r>
              <a:rPr lang="th-TH" sz="2000" dirty="0"/>
              <a:t>&lt;/form&gt;</a:t>
            </a:r>
          </a:p>
        </p:txBody>
      </p:sp>
    </p:spTree>
    <p:extLst>
      <p:ext uri="{BB962C8B-B14F-4D97-AF65-F5344CB8AC3E}">
        <p14:creationId xmlns:p14="http://schemas.microsoft.com/office/powerpoint/2010/main" val="18301964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89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152880" cy="461665"/>
          </a:xfrm>
          <a:prstGeom prst="rect">
            <a:avLst/>
          </a:prstGeom>
        </p:spPr>
        <p:txBody>
          <a:bodyPr wrap="none">
            <a:spAutoFit/>
          </a:bodyPr>
          <a:lstStyle/>
          <a:p>
            <a:r>
              <a:rPr lang="en-US" sz="2400" dirty="0" smtClean="0"/>
              <a:t>View Form</a:t>
            </a:r>
            <a:endParaRPr lang="th-TH"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924" y="1196364"/>
            <a:ext cx="7402152" cy="4961146"/>
          </a:xfrm>
          <a:prstGeom prst="rect">
            <a:avLst/>
          </a:prstGeom>
        </p:spPr>
      </p:pic>
    </p:spTree>
    <p:extLst>
      <p:ext uri="{BB962C8B-B14F-4D97-AF65-F5344CB8AC3E}">
        <p14:creationId xmlns:p14="http://schemas.microsoft.com/office/powerpoint/2010/main" val="271139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7029" y="179380"/>
            <a:ext cx="5254171" cy="674127"/>
          </a:xfrm>
        </p:spPr>
        <p:txBody>
          <a:bodyPr>
            <a:noAutofit/>
          </a:bodyPr>
          <a:lstStyle/>
          <a:p>
            <a:pPr algn="l"/>
            <a:r>
              <a:rPr lang="en-US" sz="4000" dirty="0" smtClean="0">
                <a:solidFill>
                  <a:schemeClr val="accent2"/>
                </a:solidFill>
                <a:latin typeface="DB Helvethaica X 45 Li" panose="02000506090000020004" pitchFamily="2" charset="-34"/>
                <a:cs typeface="DB Helvethaica X 45 Li" panose="02000506090000020004" pitchFamily="2" charset="-34"/>
              </a:rPr>
              <a:t>Sublime Text install Package</a:t>
            </a:r>
            <a:endParaRPr lang="th-TH" sz="4000" dirty="0">
              <a:solidFill>
                <a:schemeClr val="accent2"/>
              </a:solidFill>
              <a:latin typeface="DB Helvethaica X 45 Li" panose="02000506090000020004" pitchFamily="2" charset="-34"/>
              <a:cs typeface="DB Helvethaica X 45 Li" panose="02000506090000020004" pitchFamily="2" charset="-34"/>
            </a:endParaRP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667657" y="777308"/>
            <a:ext cx="11524343" cy="0"/>
          </a:xfrm>
          <a:prstGeom prst="line">
            <a:avLst/>
          </a:prstGeom>
          <a:ln/>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58" y="1005904"/>
            <a:ext cx="7171418" cy="4639265"/>
          </a:xfrm>
          <a:prstGeom prst="rect">
            <a:avLst/>
          </a:prstGeom>
        </p:spPr>
      </p:pic>
      <p:sp>
        <p:nvSpPr>
          <p:cNvPr id="10" name="TextBox 9"/>
          <p:cNvSpPr txBox="1"/>
          <p:nvPr/>
        </p:nvSpPr>
        <p:spPr>
          <a:xfrm>
            <a:off x="8146143" y="1005904"/>
            <a:ext cx="2888932" cy="1815882"/>
          </a:xfrm>
          <a:prstGeom prst="rect">
            <a:avLst/>
          </a:prstGeom>
          <a:noFill/>
        </p:spPr>
        <p:txBody>
          <a:bodyPr wrap="none" rtlCol="0">
            <a:spAutoFit/>
          </a:bodyPr>
          <a:lstStyle/>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All AutoComplete</a:t>
            </a: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Bootstrap 3 Snippets</a:t>
            </a:r>
          </a:p>
          <a:p>
            <a:pPr marL="457200" indent="-457200">
              <a:buFont typeface="Arial" panose="020B0604020202020204" pitchFamily="34" charset="0"/>
              <a:buChar char="•"/>
            </a:pPr>
            <a:r>
              <a:rPr lang="en-US" dirty="0" err="1" smtClean="0">
                <a:latin typeface="DB Helvethaica X 45 Li" panose="02000506090000020004" pitchFamily="2" charset="-34"/>
                <a:cs typeface="DB Helvethaica X 45 Li" panose="02000506090000020004" pitchFamily="2" charset="-34"/>
              </a:rPr>
              <a:t>ColorPicker</a:t>
            </a:r>
            <a:endParaRPr lang="en-US" dirty="0" smtClean="0">
              <a:latin typeface="DB Helvethaica X 45 Li" panose="02000506090000020004" pitchFamily="2" charset="-34"/>
              <a:cs typeface="DB Helvethaica X 45 Li" panose="02000506090000020004" pitchFamily="2" charset="-34"/>
            </a:endParaRPr>
          </a:p>
          <a:p>
            <a:pPr marL="457200" indent="-457200">
              <a:buFont typeface="Arial" panose="020B0604020202020204" pitchFamily="34" charset="0"/>
              <a:buChar char="•"/>
            </a:pPr>
            <a:r>
              <a:rPr lang="en-US" dirty="0" smtClean="0">
                <a:latin typeface="DB Helvethaica X 45 Li" panose="02000506090000020004" pitchFamily="2" charset="-34"/>
                <a:cs typeface="DB Helvethaica X 45 Li" panose="02000506090000020004" pitchFamily="2" charset="-34"/>
              </a:rPr>
              <a:t>HTML Snippets</a:t>
            </a:r>
            <a:endParaRPr lang="th-TH" dirty="0">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2962418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90</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252266" cy="461665"/>
          </a:xfrm>
          <a:prstGeom prst="rect">
            <a:avLst/>
          </a:prstGeom>
        </p:spPr>
        <p:txBody>
          <a:bodyPr wrap="none">
            <a:spAutoFit/>
          </a:bodyPr>
          <a:lstStyle/>
          <a:p>
            <a:r>
              <a:rPr lang="en-US" sz="2400" dirty="0" smtClean="0"/>
              <a:t>Mail Setting</a:t>
            </a:r>
            <a:endParaRPr lang="th-TH" sz="2400" dirty="0"/>
          </a:p>
        </p:txBody>
      </p:sp>
      <p:sp>
        <p:nvSpPr>
          <p:cNvPr id="11" name="Rectangle 10"/>
          <p:cNvSpPr/>
          <p:nvPr/>
        </p:nvSpPr>
        <p:spPr>
          <a:xfrm>
            <a:off x="521607" y="1514640"/>
            <a:ext cx="5100260" cy="3108543"/>
          </a:xfrm>
          <a:prstGeom prst="rect">
            <a:avLst/>
          </a:prstGeom>
          <a:solidFill>
            <a:schemeClr val="bg1">
              <a:lumMod val="95000"/>
            </a:schemeClr>
          </a:solidFill>
          <a:ln>
            <a:solidFill>
              <a:schemeClr val="bg1">
                <a:lumMod val="75000"/>
              </a:schemeClr>
            </a:solidFill>
          </a:ln>
        </p:spPr>
        <p:txBody>
          <a:bodyPr wrap="square">
            <a:spAutoFit/>
          </a:bodyPr>
          <a:lstStyle/>
          <a:p>
            <a:r>
              <a:rPr lang="th-TH" dirty="0">
                <a:latin typeface="DB Helvethaica X 45 Li" panose="02000506090000020004" pitchFamily="2" charset="-34"/>
                <a:cs typeface="DB Helvethaica X 45 Li" panose="02000506090000020004" pitchFamily="2" charset="-34"/>
              </a:rPr>
              <a:t>Username:	training@itgenius.in.th</a:t>
            </a:r>
          </a:p>
          <a:p>
            <a:r>
              <a:rPr lang="th-TH" dirty="0">
                <a:latin typeface="DB Helvethaica X 45 Li" panose="02000506090000020004" pitchFamily="2" charset="-34"/>
                <a:cs typeface="DB Helvethaica X 45 Li" panose="02000506090000020004" pitchFamily="2" charset="-34"/>
              </a:rPr>
              <a:t>Password:	</a:t>
            </a:r>
            <a:r>
              <a:rPr lang="en-US" dirty="0">
                <a:latin typeface="DB Helvethaica X 45 Li" panose="02000506090000020004" pitchFamily="2" charset="-34"/>
                <a:cs typeface="DB Helvethaica X 45 Li" panose="02000506090000020004" pitchFamily="2" charset="-34"/>
              </a:rPr>
              <a:t>k3yHYBbcqS</a:t>
            </a:r>
            <a:endParaRPr lang="th-TH" dirty="0">
              <a:latin typeface="DB Helvethaica X 45 Li" panose="02000506090000020004" pitchFamily="2" charset="-34"/>
              <a:cs typeface="DB Helvethaica X 45 Li" panose="02000506090000020004" pitchFamily="2" charset="-34"/>
            </a:endParaRPr>
          </a:p>
          <a:p>
            <a:r>
              <a:rPr lang="th-TH" dirty="0">
                <a:latin typeface="DB Helvethaica X 45 Li" panose="02000506090000020004" pitchFamily="2" charset="-34"/>
                <a:cs typeface="DB Helvethaica X 45 Li" panose="02000506090000020004" pitchFamily="2" charset="-34"/>
              </a:rPr>
              <a:t>Pop3 Server:	mail.itgenius.in.th</a:t>
            </a:r>
          </a:p>
          <a:p>
            <a:r>
              <a:rPr lang="th-TH" dirty="0">
                <a:latin typeface="DB Helvethaica X 45 Li" panose="02000506090000020004" pitchFamily="2" charset="-34"/>
                <a:cs typeface="DB Helvethaica X 45 Li" panose="02000506090000020004" pitchFamily="2" charset="-34"/>
              </a:rPr>
              <a:t>Smtp Server:	mail.itgenius.in.th</a:t>
            </a:r>
          </a:p>
          <a:p>
            <a:endParaRPr lang="th-TH" dirty="0">
              <a:latin typeface="DB Helvethaica X 45 Li" panose="02000506090000020004" pitchFamily="2" charset="-34"/>
              <a:cs typeface="DB Helvethaica X 45 Li" panose="02000506090000020004" pitchFamily="2" charset="-34"/>
            </a:endParaRPr>
          </a:p>
          <a:p>
            <a:r>
              <a:rPr lang="th-TH" dirty="0">
                <a:latin typeface="DB Helvethaica X 45 Li" panose="02000506090000020004" pitchFamily="2" charset="-34"/>
                <a:cs typeface="DB Helvethaica X 45 Li" panose="02000506090000020004" pitchFamily="2" charset="-34"/>
              </a:rPr>
              <a:t>Pop3 Port : 110</a:t>
            </a:r>
          </a:p>
          <a:p>
            <a:r>
              <a:rPr lang="th-TH" dirty="0">
                <a:latin typeface="DB Helvethaica X 45 Li" panose="02000506090000020004" pitchFamily="2" charset="-34"/>
                <a:cs typeface="DB Helvethaica X 45 Li" panose="02000506090000020004" pitchFamily="2" charset="-34"/>
              </a:rPr>
              <a:t>Smtp Port : 587</a:t>
            </a:r>
          </a:p>
        </p:txBody>
      </p:sp>
      <p:sp>
        <p:nvSpPr>
          <p:cNvPr id="12" name="Rectangle 11"/>
          <p:cNvSpPr/>
          <p:nvPr/>
        </p:nvSpPr>
        <p:spPr>
          <a:xfrm>
            <a:off x="5819852" y="1514640"/>
            <a:ext cx="5864147" cy="3539430"/>
          </a:xfrm>
          <a:prstGeom prst="rect">
            <a:avLst/>
          </a:prstGeom>
          <a:solidFill>
            <a:schemeClr val="bg1">
              <a:lumMod val="95000"/>
            </a:schemeClr>
          </a:solidFill>
          <a:ln>
            <a:solidFill>
              <a:schemeClr val="bg1">
                <a:lumMod val="75000"/>
              </a:schemeClr>
            </a:solidFill>
          </a:ln>
        </p:spPr>
        <p:txBody>
          <a:bodyPr wrap="square">
            <a:spAutoFit/>
          </a:bodyPr>
          <a:lstStyle/>
          <a:p>
            <a:r>
              <a:rPr lang="en-US" dirty="0" smtClean="0">
                <a:latin typeface="DB Helvethaica X 45 Li" panose="02000506090000020004" pitchFamily="2" charset="-34"/>
                <a:cs typeface="DB Helvethaica X 45 Li" panose="02000506090000020004" pitchFamily="2" charset="-34"/>
              </a:rPr>
              <a:t>Name:		Genius Training</a:t>
            </a:r>
          </a:p>
          <a:p>
            <a:r>
              <a:rPr lang="en-US" dirty="0" smtClean="0">
                <a:latin typeface="DB Helvethaica X 45 Li" panose="02000506090000020004" pitchFamily="2" charset="-34"/>
                <a:cs typeface="DB Helvethaica X 45 Li" panose="02000506090000020004" pitchFamily="2" charset="-34"/>
              </a:rPr>
              <a:t>Account </a:t>
            </a:r>
            <a:r>
              <a:rPr lang="en-US" dirty="0">
                <a:latin typeface="DB Helvethaica X 45 Li" panose="02000506090000020004" pitchFamily="2" charset="-34"/>
                <a:cs typeface="DB Helvethaica X 45 Li" panose="02000506090000020004" pitchFamily="2" charset="-34"/>
              </a:rPr>
              <a:t>name:	</a:t>
            </a:r>
            <a:r>
              <a:rPr lang="en-US" dirty="0" smtClean="0">
                <a:latin typeface="DB Helvethaica X 45 Li" panose="02000506090000020004" pitchFamily="2" charset="-34"/>
                <a:cs typeface="DB Helvethaica X 45 Li" panose="02000506090000020004" pitchFamily="2" charset="-34"/>
              </a:rPr>
              <a:t>itgenius2015@gmail.com</a:t>
            </a:r>
            <a:endParaRPr lang="en-US" dirty="0">
              <a:latin typeface="DB Helvethaica X 45 Li" panose="02000506090000020004" pitchFamily="2" charset="-34"/>
              <a:cs typeface="DB Helvethaica X 45 Li" panose="02000506090000020004" pitchFamily="2" charset="-34"/>
            </a:endParaRPr>
          </a:p>
          <a:p>
            <a:r>
              <a:rPr lang="en-US" dirty="0">
                <a:latin typeface="DB Helvethaica X 45 Li" panose="02000506090000020004" pitchFamily="2" charset="-34"/>
                <a:cs typeface="DB Helvethaica X 45 Li" panose="02000506090000020004" pitchFamily="2" charset="-34"/>
              </a:rPr>
              <a:t>Password:	</a:t>
            </a:r>
            <a:r>
              <a:rPr lang="en-US" dirty="0" smtClean="0">
                <a:latin typeface="DB Helvethaica X 45 Li" panose="02000506090000020004" pitchFamily="2" charset="-34"/>
                <a:cs typeface="DB Helvethaica X 45 Li" panose="02000506090000020004" pitchFamily="2" charset="-34"/>
              </a:rPr>
              <a:t>it377040</a:t>
            </a:r>
          </a:p>
          <a:p>
            <a:endParaRPr lang="en-US" dirty="0">
              <a:latin typeface="DB Helvethaica X 45 Li" panose="02000506090000020004" pitchFamily="2" charset="-34"/>
              <a:cs typeface="DB Helvethaica X 45 Li" panose="02000506090000020004" pitchFamily="2" charset="-34"/>
            </a:endParaRPr>
          </a:p>
          <a:p>
            <a:r>
              <a:rPr lang="en-US" dirty="0">
                <a:latin typeface="DB Helvethaica X 45 Li" panose="02000506090000020004" pitchFamily="2" charset="-34"/>
                <a:cs typeface="DB Helvethaica X 45 Li" panose="02000506090000020004" pitchFamily="2" charset="-34"/>
              </a:rPr>
              <a:t>Incoming mail server:	pop.gmail.com</a:t>
            </a:r>
          </a:p>
          <a:p>
            <a:r>
              <a:rPr lang="en-US" dirty="0">
                <a:latin typeface="DB Helvethaica X 45 Li" panose="02000506090000020004" pitchFamily="2" charset="-34"/>
                <a:cs typeface="DB Helvethaica X 45 Li" panose="02000506090000020004" pitchFamily="2" charset="-34"/>
              </a:rPr>
              <a:t>Outgoing mail server:	</a:t>
            </a:r>
            <a:r>
              <a:rPr lang="en-US" dirty="0" smtClean="0">
                <a:latin typeface="DB Helvethaica X 45 Li" panose="02000506090000020004" pitchFamily="2" charset="-34"/>
                <a:cs typeface="DB Helvethaica X 45 Li" panose="02000506090000020004" pitchFamily="2" charset="-34"/>
              </a:rPr>
              <a:t>smtp.gmail.com</a:t>
            </a:r>
          </a:p>
          <a:p>
            <a:endParaRPr lang="en-US" dirty="0">
              <a:latin typeface="DB Helvethaica X 45 Li" panose="02000506090000020004" pitchFamily="2" charset="-34"/>
              <a:cs typeface="DB Helvethaica X 45 Li" panose="02000506090000020004" pitchFamily="2" charset="-34"/>
            </a:endParaRPr>
          </a:p>
          <a:p>
            <a:r>
              <a:rPr lang="en-US" dirty="0" smtClean="0">
                <a:latin typeface="DB Helvethaica X 45 Li" panose="02000506090000020004" pitchFamily="2" charset="-34"/>
                <a:cs typeface="DB Helvethaica X 45 Li" panose="02000506090000020004" pitchFamily="2" charset="-34"/>
              </a:rPr>
              <a:t>SMTP Port:		465</a:t>
            </a:r>
            <a:endParaRPr lang="th-TH" dirty="0">
              <a:latin typeface="DB Helvethaica X 45 Li" panose="02000506090000020004" pitchFamily="2" charset="-34"/>
              <a:cs typeface="DB Helvethaica X 45 Li" panose="02000506090000020004" pitchFamily="2" charset="-34"/>
            </a:endParaRPr>
          </a:p>
        </p:txBody>
      </p:sp>
    </p:spTree>
    <p:extLst>
      <p:ext uri="{BB962C8B-B14F-4D97-AF65-F5344CB8AC3E}">
        <p14:creationId xmlns:p14="http://schemas.microsoft.com/office/powerpoint/2010/main" val="2690537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91</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657826" cy="461665"/>
          </a:xfrm>
          <a:prstGeom prst="rect">
            <a:avLst/>
          </a:prstGeom>
        </p:spPr>
        <p:txBody>
          <a:bodyPr wrap="none">
            <a:spAutoFit/>
          </a:bodyPr>
          <a:lstStyle/>
          <a:p>
            <a:r>
              <a:rPr lang="en-US" sz="2400" dirty="0" smtClean="0"/>
              <a:t>.</a:t>
            </a:r>
            <a:r>
              <a:rPr lang="en-US" sz="2400" dirty="0" err="1" smtClean="0"/>
              <a:t>env</a:t>
            </a:r>
            <a:r>
              <a:rPr lang="en-US" sz="2400" dirty="0" smtClean="0"/>
              <a:t> setting mail</a:t>
            </a:r>
            <a:endParaRPr lang="th-TH" sz="2400" dirty="0"/>
          </a:p>
        </p:txBody>
      </p:sp>
      <p:sp>
        <p:nvSpPr>
          <p:cNvPr id="2" name="Rectangle 1"/>
          <p:cNvSpPr/>
          <p:nvPr/>
        </p:nvSpPr>
        <p:spPr>
          <a:xfrm>
            <a:off x="521607" y="1562912"/>
            <a:ext cx="4581426" cy="4524315"/>
          </a:xfrm>
          <a:prstGeom prst="rect">
            <a:avLst/>
          </a:prstGeom>
          <a:ln>
            <a:solidFill>
              <a:schemeClr val="bg1">
                <a:lumMod val="75000"/>
              </a:schemeClr>
            </a:solidFill>
          </a:ln>
        </p:spPr>
        <p:txBody>
          <a:bodyPr wrap="square">
            <a:spAutoFit/>
          </a:bodyPr>
          <a:lstStyle/>
          <a:p>
            <a:r>
              <a:rPr lang="th-TH" sz="1600" dirty="0"/>
              <a:t>APP_ENV=local</a:t>
            </a:r>
          </a:p>
          <a:p>
            <a:r>
              <a:rPr lang="th-TH" sz="1600" dirty="0"/>
              <a:t>APP_DEBUG=true</a:t>
            </a:r>
          </a:p>
          <a:p>
            <a:r>
              <a:rPr lang="th-TH" sz="1600" dirty="0"/>
              <a:t>APP_KEY=a0rkizU9jFW1Np8vyI0i5JRumRGZ00le</a:t>
            </a:r>
          </a:p>
          <a:p>
            <a:endParaRPr lang="th-TH" sz="1600" dirty="0"/>
          </a:p>
          <a:p>
            <a:r>
              <a:rPr lang="th-TH" sz="1600" dirty="0"/>
              <a:t>DB_HOST=localhost</a:t>
            </a:r>
          </a:p>
          <a:p>
            <a:r>
              <a:rPr lang="th-TH" sz="1600" dirty="0"/>
              <a:t>DB_DATABASE=interappdb</a:t>
            </a:r>
          </a:p>
          <a:p>
            <a:r>
              <a:rPr lang="th-TH" sz="1600" dirty="0"/>
              <a:t>DB_USERNAME=root</a:t>
            </a:r>
          </a:p>
          <a:p>
            <a:r>
              <a:rPr lang="th-TH" sz="1600" dirty="0"/>
              <a:t>DB_PASSWORD=1234</a:t>
            </a:r>
          </a:p>
          <a:p>
            <a:endParaRPr lang="th-TH" sz="1600" dirty="0"/>
          </a:p>
          <a:p>
            <a:r>
              <a:rPr lang="th-TH" sz="1600" dirty="0"/>
              <a:t>CACHE_DRIVER=file</a:t>
            </a:r>
          </a:p>
          <a:p>
            <a:r>
              <a:rPr lang="th-TH" sz="1600" dirty="0"/>
              <a:t>SESSION_DRIVER=file</a:t>
            </a:r>
          </a:p>
          <a:p>
            <a:r>
              <a:rPr lang="th-TH" sz="1600" dirty="0"/>
              <a:t>QUEUE_DRIVER=sync</a:t>
            </a:r>
          </a:p>
          <a:p>
            <a:endParaRPr lang="th-TH" sz="1600" dirty="0"/>
          </a:p>
          <a:p>
            <a:r>
              <a:rPr lang="th-TH" sz="1600" dirty="0">
                <a:solidFill>
                  <a:srgbClr val="C00000"/>
                </a:solidFill>
              </a:rPr>
              <a:t>MAIL_DRIVER=smtp</a:t>
            </a:r>
          </a:p>
          <a:p>
            <a:r>
              <a:rPr lang="th-TH" sz="1600" dirty="0">
                <a:solidFill>
                  <a:srgbClr val="C00000"/>
                </a:solidFill>
              </a:rPr>
              <a:t>MAIL_HOST=mail.itgenius.in.th</a:t>
            </a:r>
          </a:p>
          <a:p>
            <a:r>
              <a:rPr lang="th-TH" sz="1600" dirty="0">
                <a:solidFill>
                  <a:srgbClr val="C00000"/>
                </a:solidFill>
              </a:rPr>
              <a:t>MAIL_PORT=587</a:t>
            </a:r>
          </a:p>
          <a:p>
            <a:r>
              <a:rPr lang="th-TH" sz="1600" dirty="0">
                <a:solidFill>
                  <a:srgbClr val="C00000"/>
                </a:solidFill>
              </a:rPr>
              <a:t>MAIL_USERNAME=training@itgenius.in.th</a:t>
            </a:r>
          </a:p>
          <a:p>
            <a:r>
              <a:rPr lang="th-TH" sz="1600" dirty="0">
                <a:solidFill>
                  <a:srgbClr val="C00000"/>
                </a:solidFill>
              </a:rPr>
              <a:t>MAIL_PASSWORD=k3yHYBbcqS</a:t>
            </a:r>
          </a:p>
        </p:txBody>
      </p:sp>
      <p:sp>
        <p:nvSpPr>
          <p:cNvPr id="13" name="Rectangle 12"/>
          <p:cNvSpPr/>
          <p:nvPr/>
        </p:nvSpPr>
        <p:spPr>
          <a:xfrm>
            <a:off x="5703586" y="965532"/>
            <a:ext cx="2523448" cy="461665"/>
          </a:xfrm>
          <a:prstGeom prst="rect">
            <a:avLst/>
          </a:prstGeom>
        </p:spPr>
        <p:txBody>
          <a:bodyPr wrap="none">
            <a:spAutoFit/>
          </a:bodyPr>
          <a:lstStyle/>
          <a:p>
            <a:r>
              <a:rPr lang="en-US" sz="2400" dirty="0" err="1" smtClean="0"/>
              <a:t>Config</a:t>
            </a:r>
            <a:r>
              <a:rPr lang="en-US" sz="2400" dirty="0" smtClean="0"/>
              <a:t> sender in </a:t>
            </a:r>
            <a:r>
              <a:rPr lang="en-US" sz="2400" dirty="0" err="1" smtClean="0"/>
              <a:t>mail.php</a:t>
            </a:r>
            <a:endParaRPr lang="th-TH" sz="2400" dirty="0"/>
          </a:p>
        </p:txBody>
      </p:sp>
      <p:sp>
        <p:nvSpPr>
          <p:cNvPr id="14" name="Rectangle 13"/>
          <p:cNvSpPr/>
          <p:nvPr/>
        </p:nvSpPr>
        <p:spPr>
          <a:xfrm>
            <a:off x="5787872" y="1562911"/>
            <a:ext cx="5997727" cy="338554"/>
          </a:xfrm>
          <a:prstGeom prst="rect">
            <a:avLst/>
          </a:prstGeom>
          <a:ln>
            <a:solidFill>
              <a:schemeClr val="bg1">
                <a:lumMod val="75000"/>
              </a:schemeClr>
            </a:solidFill>
          </a:ln>
        </p:spPr>
        <p:txBody>
          <a:bodyPr wrap="square">
            <a:spAutoFit/>
          </a:bodyPr>
          <a:lstStyle/>
          <a:p>
            <a:r>
              <a:rPr lang="en-US" sz="1600" dirty="0"/>
              <a:t>'from' =&gt; ['address' =&gt; 'training@itgenius.in.th', 'name' =&gt; 'IT Genius'],</a:t>
            </a:r>
            <a:endParaRPr lang="th-TH" sz="1600" dirty="0">
              <a:solidFill>
                <a:srgbClr val="C00000"/>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872" y="2150512"/>
            <a:ext cx="5926666" cy="1597422"/>
          </a:xfrm>
          <a:prstGeom prst="rect">
            <a:avLst/>
          </a:prstGeom>
        </p:spPr>
      </p:pic>
    </p:spTree>
    <p:extLst>
      <p:ext uri="{BB962C8B-B14F-4D97-AF65-F5344CB8AC3E}">
        <p14:creationId xmlns:p14="http://schemas.microsoft.com/office/powerpoint/2010/main" val="23356026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92</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872629" cy="461665"/>
          </a:xfrm>
          <a:prstGeom prst="rect">
            <a:avLst/>
          </a:prstGeom>
        </p:spPr>
        <p:txBody>
          <a:bodyPr wrap="none">
            <a:spAutoFit/>
          </a:bodyPr>
          <a:lstStyle/>
          <a:p>
            <a:r>
              <a:rPr lang="en-US" sz="2400" dirty="0" smtClean="0"/>
              <a:t>Setting </a:t>
            </a:r>
            <a:r>
              <a:rPr lang="en-US" sz="2400" dirty="0" err="1" smtClean="0"/>
              <a:t>routes.php</a:t>
            </a:r>
            <a:endParaRPr lang="th-TH" sz="2400" dirty="0"/>
          </a:p>
        </p:txBody>
      </p:sp>
      <p:sp>
        <p:nvSpPr>
          <p:cNvPr id="7" name="Rectangle 6"/>
          <p:cNvSpPr/>
          <p:nvPr/>
        </p:nvSpPr>
        <p:spPr>
          <a:xfrm>
            <a:off x="521607" y="1507022"/>
            <a:ext cx="11234584" cy="400110"/>
          </a:xfrm>
          <a:prstGeom prst="rect">
            <a:avLst/>
          </a:prstGeom>
          <a:ln>
            <a:solidFill>
              <a:schemeClr val="bg1">
                <a:lumMod val="75000"/>
              </a:schemeClr>
            </a:solidFill>
          </a:ln>
        </p:spPr>
        <p:txBody>
          <a:bodyPr wrap="square">
            <a:spAutoFit/>
          </a:bodyPr>
          <a:lstStyle/>
          <a:p>
            <a:r>
              <a:rPr lang="th-TH" sz="2000" dirty="0"/>
              <a:t>Route::post('contact', 'InterappController@contact_post');</a:t>
            </a:r>
          </a:p>
        </p:txBody>
      </p:sp>
      <p:sp>
        <p:nvSpPr>
          <p:cNvPr id="11" name="Rectangle 10"/>
          <p:cNvSpPr/>
          <p:nvPr/>
        </p:nvSpPr>
        <p:spPr>
          <a:xfrm>
            <a:off x="449415" y="2104402"/>
            <a:ext cx="4022255" cy="461665"/>
          </a:xfrm>
          <a:prstGeom prst="rect">
            <a:avLst/>
          </a:prstGeom>
        </p:spPr>
        <p:txBody>
          <a:bodyPr wrap="none">
            <a:spAutoFit/>
          </a:bodyPr>
          <a:lstStyle/>
          <a:p>
            <a:r>
              <a:rPr lang="en-US" sz="2400" dirty="0" smtClean="0"/>
              <a:t>Create method </a:t>
            </a:r>
            <a:r>
              <a:rPr lang="en-US" sz="2400" dirty="0" err="1" smtClean="0"/>
              <a:t>contact_post</a:t>
            </a:r>
            <a:r>
              <a:rPr lang="en-US" sz="2400" dirty="0" smtClean="0"/>
              <a:t>() in controller</a:t>
            </a:r>
            <a:endParaRPr lang="th-TH" sz="2400" dirty="0"/>
          </a:p>
        </p:txBody>
      </p:sp>
      <p:sp>
        <p:nvSpPr>
          <p:cNvPr id="12" name="Rectangle 11"/>
          <p:cNvSpPr/>
          <p:nvPr/>
        </p:nvSpPr>
        <p:spPr>
          <a:xfrm>
            <a:off x="521607" y="2733740"/>
            <a:ext cx="11234584" cy="1015663"/>
          </a:xfrm>
          <a:prstGeom prst="rect">
            <a:avLst/>
          </a:prstGeom>
          <a:ln>
            <a:solidFill>
              <a:schemeClr val="bg1">
                <a:lumMod val="75000"/>
              </a:schemeClr>
            </a:solidFill>
          </a:ln>
        </p:spPr>
        <p:txBody>
          <a:bodyPr wrap="square">
            <a:spAutoFit/>
          </a:bodyPr>
          <a:lstStyle/>
          <a:p>
            <a:r>
              <a:rPr lang="th-TH" sz="2000" dirty="0"/>
              <a:t>Mail::send(</a:t>
            </a:r>
            <a:r>
              <a:rPr lang="th-TH" sz="2000" dirty="0">
                <a:solidFill>
                  <a:srgbClr val="C00000"/>
                </a:solidFill>
              </a:rPr>
              <a:t>'emails.welcome</a:t>
            </a:r>
            <a:r>
              <a:rPr lang="th-TH" sz="2000" dirty="0"/>
              <a:t>',array('name'=&gt;'Jirapon'),function($message){</a:t>
            </a:r>
          </a:p>
          <a:p>
            <a:r>
              <a:rPr lang="th-TH" sz="2000" dirty="0" smtClean="0"/>
              <a:t>	$</a:t>
            </a:r>
            <a:r>
              <a:rPr lang="th-TH" sz="2000" dirty="0"/>
              <a:t>message-&gt;to('samitkoyom@gmail.com','Samit Koyom')-&gt;subject('Test my email');</a:t>
            </a:r>
          </a:p>
          <a:p>
            <a:r>
              <a:rPr lang="th-TH" sz="2000" dirty="0" smtClean="0"/>
              <a:t>});</a:t>
            </a:r>
            <a:endParaRPr lang="th-TH" sz="2000" dirty="0"/>
          </a:p>
        </p:txBody>
      </p:sp>
      <p:sp>
        <p:nvSpPr>
          <p:cNvPr id="14" name="Rectangle 13"/>
          <p:cNvSpPr/>
          <p:nvPr/>
        </p:nvSpPr>
        <p:spPr>
          <a:xfrm>
            <a:off x="449415" y="3966956"/>
            <a:ext cx="2730235" cy="461665"/>
          </a:xfrm>
          <a:prstGeom prst="rect">
            <a:avLst/>
          </a:prstGeom>
        </p:spPr>
        <p:txBody>
          <a:bodyPr wrap="none">
            <a:spAutoFit/>
          </a:bodyPr>
          <a:lstStyle/>
          <a:p>
            <a:r>
              <a:rPr lang="en-US" sz="2400" dirty="0" smtClean="0"/>
              <a:t>Create view for mail content</a:t>
            </a:r>
            <a:endParaRPr lang="th-TH" sz="24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4475733"/>
            <a:ext cx="8723993" cy="1766317"/>
          </a:xfrm>
          <a:prstGeom prst="rect">
            <a:avLst/>
          </a:prstGeom>
        </p:spPr>
      </p:pic>
    </p:spTree>
    <p:extLst>
      <p:ext uri="{BB962C8B-B14F-4D97-AF65-F5344CB8AC3E}">
        <p14:creationId xmlns:p14="http://schemas.microsoft.com/office/powerpoint/2010/main" val="23199498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93</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080745" cy="461665"/>
          </a:xfrm>
          <a:prstGeom prst="rect">
            <a:avLst/>
          </a:prstGeom>
        </p:spPr>
        <p:txBody>
          <a:bodyPr wrap="none">
            <a:spAutoFit/>
          </a:bodyPr>
          <a:lstStyle/>
          <a:p>
            <a:r>
              <a:rPr lang="en-US" sz="2400" dirty="0" smtClean="0"/>
              <a:t>Controller</a:t>
            </a:r>
            <a:endParaRPr lang="th-TH" sz="2400" dirty="0"/>
          </a:p>
        </p:txBody>
      </p:sp>
      <p:sp>
        <p:nvSpPr>
          <p:cNvPr id="7" name="Rectangle 6"/>
          <p:cNvSpPr/>
          <p:nvPr/>
        </p:nvSpPr>
        <p:spPr>
          <a:xfrm>
            <a:off x="521607" y="1507022"/>
            <a:ext cx="11234584" cy="2585323"/>
          </a:xfrm>
          <a:prstGeom prst="rect">
            <a:avLst/>
          </a:prstGeom>
          <a:ln>
            <a:solidFill>
              <a:schemeClr val="bg1">
                <a:lumMod val="75000"/>
              </a:schemeClr>
            </a:solidFill>
          </a:ln>
        </p:spPr>
        <p:txBody>
          <a:bodyPr wrap="square">
            <a:spAutoFit/>
          </a:bodyPr>
          <a:lstStyle/>
          <a:p>
            <a:r>
              <a:rPr lang="en-US" sz="1800" dirty="0"/>
              <a:t>&lt;?</a:t>
            </a:r>
            <a:r>
              <a:rPr lang="en-US" sz="1800" dirty="0" err="1"/>
              <a:t>php</a:t>
            </a:r>
            <a:r>
              <a:rPr lang="en-US" sz="1800" dirty="0"/>
              <a:t> namespace App\Http\Controllers;</a:t>
            </a:r>
          </a:p>
          <a:p>
            <a:r>
              <a:rPr lang="en-US" sz="1800" dirty="0" smtClean="0"/>
              <a:t>…</a:t>
            </a:r>
          </a:p>
          <a:p>
            <a:r>
              <a:rPr lang="en-US" sz="1800" dirty="0" smtClean="0"/>
              <a:t>…</a:t>
            </a:r>
            <a:endParaRPr lang="en-US" sz="1800" dirty="0"/>
          </a:p>
          <a:p>
            <a:r>
              <a:rPr lang="en-US" sz="1800" dirty="0" smtClean="0">
                <a:solidFill>
                  <a:srgbClr val="C00000"/>
                </a:solidFill>
              </a:rPr>
              <a:t>use </a:t>
            </a:r>
            <a:r>
              <a:rPr lang="en-US" sz="1800" dirty="0">
                <a:solidFill>
                  <a:srgbClr val="C00000"/>
                </a:solidFill>
              </a:rPr>
              <a:t>Illuminate\Support\Facades\Mail;</a:t>
            </a:r>
          </a:p>
          <a:p>
            <a:endParaRPr lang="en-US" sz="1800" dirty="0"/>
          </a:p>
          <a:p>
            <a:r>
              <a:rPr lang="en-US" sz="1800" dirty="0"/>
              <a:t>class </a:t>
            </a:r>
            <a:r>
              <a:rPr lang="en-US" sz="1800" dirty="0" err="1"/>
              <a:t>InterappController</a:t>
            </a:r>
            <a:r>
              <a:rPr lang="en-US" sz="1800" dirty="0"/>
              <a:t> extends Controller </a:t>
            </a:r>
            <a:r>
              <a:rPr lang="en-US" sz="1800" dirty="0" smtClean="0"/>
              <a:t>{</a:t>
            </a:r>
          </a:p>
          <a:p>
            <a:r>
              <a:rPr lang="en-US" sz="1800" dirty="0" smtClean="0"/>
              <a:t>…</a:t>
            </a:r>
          </a:p>
          <a:p>
            <a:r>
              <a:rPr lang="en-US" sz="1800" dirty="0" smtClean="0"/>
              <a:t>…</a:t>
            </a:r>
          </a:p>
          <a:p>
            <a:r>
              <a:rPr lang="en-US" sz="1800" dirty="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4380209"/>
            <a:ext cx="10891460" cy="1533779"/>
          </a:xfrm>
          <a:prstGeom prst="rect">
            <a:avLst/>
          </a:prstGeom>
        </p:spPr>
      </p:pic>
    </p:spTree>
    <p:extLst>
      <p:ext uri="{BB962C8B-B14F-4D97-AF65-F5344CB8AC3E}">
        <p14:creationId xmlns:p14="http://schemas.microsoft.com/office/powerpoint/2010/main" val="7716831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94</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1505540" cy="461665"/>
          </a:xfrm>
          <a:prstGeom prst="rect">
            <a:avLst/>
          </a:prstGeom>
        </p:spPr>
        <p:txBody>
          <a:bodyPr wrap="none">
            <a:spAutoFit/>
          </a:bodyPr>
          <a:lstStyle/>
          <a:p>
            <a:r>
              <a:rPr lang="en-US" sz="2400" dirty="0" smtClean="0"/>
              <a:t>Test send mail</a:t>
            </a:r>
            <a:endParaRPr lang="th-TH"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62" y="1579594"/>
            <a:ext cx="11039475" cy="2857500"/>
          </a:xfrm>
          <a:prstGeom prst="rect">
            <a:avLst/>
          </a:prstGeom>
        </p:spPr>
      </p:pic>
    </p:spTree>
    <p:extLst>
      <p:ext uri="{BB962C8B-B14F-4D97-AF65-F5344CB8AC3E}">
        <p14:creationId xmlns:p14="http://schemas.microsoft.com/office/powerpoint/2010/main" val="8327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95</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449415" y="965532"/>
            <a:ext cx="2250937" cy="461665"/>
          </a:xfrm>
          <a:prstGeom prst="rect">
            <a:avLst/>
          </a:prstGeom>
        </p:spPr>
        <p:txBody>
          <a:bodyPr wrap="none">
            <a:spAutoFit/>
          </a:bodyPr>
          <a:lstStyle/>
          <a:p>
            <a:r>
              <a:rPr lang="en-US" sz="2400" dirty="0" smtClean="0"/>
              <a:t>Sending multiple email</a:t>
            </a:r>
            <a:endParaRPr lang="th-TH" sz="2400" dirty="0"/>
          </a:p>
        </p:txBody>
      </p:sp>
      <p:sp>
        <p:nvSpPr>
          <p:cNvPr id="2" name="Rectangle 1"/>
          <p:cNvSpPr/>
          <p:nvPr/>
        </p:nvSpPr>
        <p:spPr>
          <a:xfrm>
            <a:off x="521607" y="1507022"/>
            <a:ext cx="10871200" cy="1938992"/>
          </a:xfrm>
          <a:prstGeom prst="rect">
            <a:avLst/>
          </a:prstGeom>
          <a:ln>
            <a:solidFill>
              <a:schemeClr val="bg1">
                <a:lumMod val="75000"/>
              </a:schemeClr>
            </a:solidFill>
          </a:ln>
        </p:spPr>
        <p:txBody>
          <a:bodyPr wrap="square">
            <a:spAutoFit/>
          </a:bodyPr>
          <a:lstStyle/>
          <a:p>
            <a:r>
              <a:rPr lang="th-TH" sz="2000" dirty="0" smtClean="0"/>
              <a:t>$</a:t>
            </a:r>
            <a:r>
              <a:rPr lang="th-TH" sz="2000" dirty="0"/>
              <a:t>emails = ['samitkoyom@gmail.com', 'contact@itgenius.co.th','itgenius2015@gmail.com'];</a:t>
            </a:r>
          </a:p>
          <a:p>
            <a:endParaRPr lang="th-TH" sz="2000" dirty="0"/>
          </a:p>
          <a:p>
            <a:r>
              <a:rPr lang="th-TH" sz="2000" dirty="0" smtClean="0"/>
              <a:t>Mail</a:t>
            </a:r>
            <a:r>
              <a:rPr lang="th-TH" sz="2000" dirty="0"/>
              <a:t>::send('emails.welcome', [], function($message) use ($emails)</a:t>
            </a:r>
          </a:p>
          <a:p>
            <a:r>
              <a:rPr lang="th-TH" sz="2000" dirty="0" smtClean="0"/>
              <a:t>{    </a:t>
            </a:r>
            <a:endParaRPr lang="th-TH" sz="2000" dirty="0"/>
          </a:p>
          <a:p>
            <a:r>
              <a:rPr lang="th-TH" sz="2000" dirty="0"/>
              <a:t>	</a:t>
            </a:r>
            <a:r>
              <a:rPr lang="th-TH" sz="2000" dirty="0" smtClean="0"/>
              <a:t>$</a:t>
            </a:r>
            <a:r>
              <a:rPr lang="th-TH" sz="2000" dirty="0"/>
              <a:t>message-&gt;to($emails)-&gt;subject('This is test send e-mail');    </a:t>
            </a:r>
          </a:p>
          <a:p>
            <a:r>
              <a:rPr lang="th-TH" sz="2000" dirty="0" smtClean="0"/>
              <a:t>});</a:t>
            </a:r>
            <a:endParaRPr lang="th-TH" sz="2000" dirty="0"/>
          </a:p>
        </p:txBody>
      </p:sp>
      <p:sp>
        <p:nvSpPr>
          <p:cNvPr id="11" name="Rectangle 10"/>
          <p:cNvSpPr/>
          <p:nvPr/>
        </p:nvSpPr>
        <p:spPr>
          <a:xfrm>
            <a:off x="449415" y="3650903"/>
            <a:ext cx="2406428" cy="461665"/>
          </a:xfrm>
          <a:prstGeom prst="rect">
            <a:avLst/>
          </a:prstGeom>
        </p:spPr>
        <p:txBody>
          <a:bodyPr wrap="none">
            <a:spAutoFit/>
          </a:bodyPr>
          <a:lstStyle/>
          <a:p>
            <a:r>
              <a:rPr lang="en-US" sz="2400" dirty="0" smtClean="0"/>
              <a:t>Sending use cc and bcc</a:t>
            </a:r>
            <a:endParaRPr lang="th-TH" sz="2400" dirty="0"/>
          </a:p>
        </p:txBody>
      </p:sp>
      <p:sp>
        <p:nvSpPr>
          <p:cNvPr id="7" name="Rectangle 6"/>
          <p:cNvSpPr/>
          <p:nvPr/>
        </p:nvSpPr>
        <p:spPr>
          <a:xfrm>
            <a:off x="521607" y="4317457"/>
            <a:ext cx="10871200" cy="1815882"/>
          </a:xfrm>
          <a:prstGeom prst="rect">
            <a:avLst/>
          </a:prstGeom>
          <a:ln>
            <a:solidFill>
              <a:schemeClr val="bg1">
                <a:lumMod val="75000"/>
              </a:schemeClr>
            </a:solidFill>
          </a:ln>
        </p:spPr>
        <p:txBody>
          <a:bodyPr wrap="square">
            <a:spAutoFit/>
          </a:bodyPr>
          <a:lstStyle/>
          <a:p>
            <a:r>
              <a:rPr lang="en-US" sz="1600" dirty="0"/>
              <a:t>Mail::send('</a:t>
            </a:r>
            <a:r>
              <a:rPr lang="en-US" sz="1600" dirty="0" err="1"/>
              <a:t>emails.welcome</a:t>
            </a:r>
            <a:r>
              <a:rPr lang="en-US" sz="1600" dirty="0"/>
              <a:t>',[],function($message){</a:t>
            </a:r>
          </a:p>
          <a:p>
            <a:r>
              <a:rPr lang="en-US" sz="1600" dirty="0" smtClean="0"/>
              <a:t>	$</a:t>
            </a:r>
            <a:r>
              <a:rPr lang="en-US" sz="1600" dirty="0"/>
              <a:t>message</a:t>
            </a:r>
          </a:p>
          <a:p>
            <a:r>
              <a:rPr lang="en-US" sz="1600" dirty="0"/>
              <a:t>	</a:t>
            </a:r>
            <a:r>
              <a:rPr lang="en-US" sz="1600" dirty="0" smtClean="0"/>
              <a:t>-&gt;</a:t>
            </a:r>
            <a:r>
              <a:rPr lang="en-US" sz="1600" dirty="0"/>
              <a:t>to('</a:t>
            </a:r>
            <a:r>
              <a:rPr lang="en-US" sz="1600" dirty="0" err="1"/>
              <a:t>samitkoyom@gmail.com','Samit</a:t>
            </a:r>
            <a:r>
              <a:rPr lang="en-US" sz="1600" dirty="0"/>
              <a:t> Koyom')</a:t>
            </a:r>
          </a:p>
          <a:p>
            <a:r>
              <a:rPr lang="en-US" sz="1600" dirty="0"/>
              <a:t>	</a:t>
            </a:r>
            <a:r>
              <a:rPr lang="en-US" sz="1600" dirty="0" smtClean="0"/>
              <a:t>-&gt;</a:t>
            </a:r>
            <a:r>
              <a:rPr lang="en-US" sz="1600" dirty="0"/>
              <a:t>cc('contact@itgenius.co.th')</a:t>
            </a:r>
          </a:p>
          <a:p>
            <a:r>
              <a:rPr lang="en-US" sz="1600" dirty="0"/>
              <a:t>	</a:t>
            </a:r>
            <a:r>
              <a:rPr lang="en-US" sz="1600" dirty="0" smtClean="0"/>
              <a:t>-&gt;</a:t>
            </a:r>
            <a:r>
              <a:rPr lang="en-US" sz="1600" dirty="0"/>
              <a:t>bcc('itgenius2015@gmail.com')</a:t>
            </a:r>
          </a:p>
          <a:p>
            <a:r>
              <a:rPr lang="en-US" sz="1600" dirty="0"/>
              <a:t>	</a:t>
            </a:r>
            <a:r>
              <a:rPr lang="en-US" sz="1600" dirty="0" smtClean="0"/>
              <a:t>-&gt;</a:t>
            </a:r>
            <a:r>
              <a:rPr lang="en-US" sz="1600" dirty="0"/>
              <a:t>subject('Test my send email');</a:t>
            </a:r>
          </a:p>
          <a:p>
            <a:r>
              <a:rPr lang="en-US" sz="1600" dirty="0" smtClean="0"/>
              <a:t>});</a:t>
            </a:r>
            <a:endParaRPr lang="th-TH" sz="1600" dirty="0"/>
          </a:p>
        </p:txBody>
      </p:sp>
    </p:spTree>
    <p:extLst>
      <p:ext uri="{BB962C8B-B14F-4D97-AF65-F5344CB8AC3E}">
        <p14:creationId xmlns:p14="http://schemas.microsoft.com/office/powerpoint/2010/main" val="358554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1" grpId="0"/>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96</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313948" y="982214"/>
            <a:ext cx="2699778" cy="461665"/>
          </a:xfrm>
          <a:prstGeom prst="rect">
            <a:avLst/>
          </a:prstGeom>
        </p:spPr>
        <p:txBody>
          <a:bodyPr wrap="none">
            <a:spAutoFit/>
          </a:bodyPr>
          <a:lstStyle/>
          <a:p>
            <a:r>
              <a:rPr lang="en-US" sz="2400" dirty="0" smtClean="0"/>
              <a:t>Sending use from database</a:t>
            </a:r>
            <a:endParaRPr lang="th-TH" sz="2400" dirty="0"/>
          </a:p>
        </p:txBody>
      </p:sp>
      <p:sp>
        <p:nvSpPr>
          <p:cNvPr id="7" name="Rectangle 6"/>
          <p:cNvSpPr/>
          <p:nvPr/>
        </p:nvSpPr>
        <p:spPr>
          <a:xfrm>
            <a:off x="386140" y="1648768"/>
            <a:ext cx="10871200" cy="1569660"/>
          </a:xfrm>
          <a:prstGeom prst="rect">
            <a:avLst/>
          </a:prstGeom>
          <a:ln>
            <a:solidFill>
              <a:schemeClr val="bg1">
                <a:lumMod val="75000"/>
              </a:schemeClr>
            </a:solidFill>
          </a:ln>
        </p:spPr>
        <p:txBody>
          <a:bodyPr wrap="square">
            <a:spAutoFit/>
          </a:bodyPr>
          <a:lstStyle/>
          <a:p>
            <a:r>
              <a:rPr lang="th-TH" sz="1600" dirty="0"/>
              <a:t>$customer = DB::table(</a:t>
            </a:r>
            <a:r>
              <a:rPr lang="th-TH" sz="1600" dirty="0" smtClean="0"/>
              <a:t>'customer')-&gt;</a:t>
            </a:r>
            <a:r>
              <a:rPr lang="th-TH" sz="1600" dirty="0"/>
              <a:t>where('customer_id',$orders-&gt;customer_id)-&gt;first</a:t>
            </a:r>
            <a:r>
              <a:rPr lang="th-TH" sz="1600" dirty="0" smtClean="0"/>
              <a:t>();</a:t>
            </a:r>
            <a:endParaRPr lang="th-TH" sz="1600" dirty="0"/>
          </a:p>
          <a:p>
            <a:r>
              <a:rPr lang="th-TH" sz="1600" dirty="0" smtClean="0"/>
              <a:t>$</a:t>
            </a:r>
            <a:r>
              <a:rPr lang="th-TH" sz="1600" dirty="0"/>
              <a:t>data = array( 'email' =&gt;$customer-&gt;email, 'fullname' =&gt; $customer-&gt;fullname, 'from' =&gt; 'nutritionsale@healthytastydelivery.com', 'from_name' =&gt; 'Healthy Tasty Delivery' );</a:t>
            </a:r>
          </a:p>
          <a:p>
            <a:endParaRPr lang="th-TH" sz="1600" dirty="0"/>
          </a:p>
          <a:p>
            <a:r>
              <a:rPr lang="th-TH" sz="1600" dirty="0" smtClean="0"/>
              <a:t>Mail</a:t>
            </a:r>
            <a:r>
              <a:rPr lang="th-TH" sz="1600" dirty="0"/>
              <a:t>::send( 'pages.manager-send-mail-customer', $data, function($message) use ($data){</a:t>
            </a:r>
          </a:p>
          <a:p>
            <a:r>
              <a:rPr lang="th-TH" sz="1600" dirty="0" smtClean="0"/>
              <a:t>	$</a:t>
            </a:r>
            <a:r>
              <a:rPr lang="th-TH" sz="1600" dirty="0"/>
              <a:t>message-&gt;to($data['email'],$data['fullname'])-&gt;from($data['from'], $data['from_name'])-&gt;subject(</a:t>
            </a:r>
            <a:r>
              <a:rPr lang="th-TH" sz="1600" dirty="0" smtClean="0"/>
              <a:t>'Purchased </a:t>
            </a:r>
            <a:r>
              <a:rPr lang="th-TH" sz="1600" dirty="0"/>
              <a:t>Order');</a:t>
            </a:r>
          </a:p>
          <a:p>
            <a:r>
              <a:rPr lang="th-TH" sz="1600" dirty="0" smtClean="0"/>
              <a:t>});</a:t>
            </a:r>
            <a:endParaRPr lang="th-TH" sz="1600" dirty="0"/>
          </a:p>
        </p:txBody>
      </p:sp>
      <p:sp>
        <p:nvSpPr>
          <p:cNvPr id="12" name="Rectangle 11"/>
          <p:cNvSpPr/>
          <p:nvPr/>
        </p:nvSpPr>
        <p:spPr>
          <a:xfrm>
            <a:off x="386140" y="3485998"/>
            <a:ext cx="2872902" cy="461665"/>
          </a:xfrm>
          <a:prstGeom prst="rect">
            <a:avLst/>
          </a:prstGeom>
        </p:spPr>
        <p:txBody>
          <a:bodyPr wrap="none">
            <a:spAutoFit/>
          </a:bodyPr>
          <a:lstStyle/>
          <a:p>
            <a:r>
              <a:rPr lang="en-US" sz="2400" dirty="0" smtClean="0"/>
              <a:t>Sending mail with attachment</a:t>
            </a:r>
            <a:endParaRPr lang="th-TH" sz="2400" dirty="0"/>
          </a:p>
        </p:txBody>
      </p:sp>
      <p:sp>
        <p:nvSpPr>
          <p:cNvPr id="13" name="Rectangle 12"/>
          <p:cNvSpPr/>
          <p:nvPr/>
        </p:nvSpPr>
        <p:spPr>
          <a:xfrm>
            <a:off x="449415" y="4021698"/>
            <a:ext cx="10871200" cy="1754326"/>
          </a:xfrm>
          <a:prstGeom prst="rect">
            <a:avLst/>
          </a:prstGeom>
          <a:ln>
            <a:solidFill>
              <a:schemeClr val="bg1">
                <a:lumMod val="75000"/>
              </a:schemeClr>
            </a:solidFill>
          </a:ln>
        </p:spPr>
        <p:txBody>
          <a:bodyPr wrap="square">
            <a:spAutoFit/>
          </a:bodyPr>
          <a:lstStyle/>
          <a:p>
            <a:r>
              <a:rPr lang="en-US" sz="1800" dirty="0" smtClean="0"/>
              <a:t>Mail</a:t>
            </a:r>
            <a:r>
              <a:rPr lang="en-US" sz="1800" dirty="0"/>
              <a:t>::send('</a:t>
            </a:r>
            <a:r>
              <a:rPr lang="en-US" sz="1800" dirty="0" err="1"/>
              <a:t>emails.welcome</a:t>
            </a:r>
            <a:r>
              <a:rPr lang="en-US" sz="1800" dirty="0"/>
              <a:t>',[],function($message){</a:t>
            </a:r>
          </a:p>
          <a:p>
            <a:r>
              <a:rPr lang="en-US" sz="1800" dirty="0"/>
              <a:t>	$file = </a:t>
            </a:r>
            <a:r>
              <a:rPr lang="en-US" sz="1800" dirty="0" err="1"/>
              <a:t>url</a:t>
            </a:r>
            <a:r>
              <a:rPr lang="en-US" sz="1800" dirty="0"/>
              <a:t>()."/resources/assets/upload/startup-1.jpg";</a:t>
            </a:r>
          </a:p>
          <a:p>
            <a:r>
              <a:rPr lang="en-US" sz="1800" dirty="0"/>
              <a:t>	$message-&gt;to('itgenius2015@gmail.com','IT Genius </a:t>
            </a:r>
            <a:r>
              <a:rPr lang="en-US" sz="1800" dirty="0" err="1"/>
              <a:t>Eng</a:t>
            </a:r>
            <a:r>
              <a:rPr lang="en-US" sz="1800" dirty="0"/>
              <a:t>');</a:t>
            </a:r>
          </a:p>
          <a:p>
            <a:r>
              <a:rPr lang="en-US" sz="1800" dirty="0"/>
              <a:t>	$message-&gt;attach($file);</a:t>
            </a:r>
          </a:p>
          <a:p>
            <a:r>
              <a:rPr lang="en-US" sz="1800" dirty="0"/>
              <a:t>	$message-&gt;subject('Test my email with </a:t>
            </a:r>
            <a:r>
              <a:rPr lang="en-US" sz="1800" dirty="0" err="1"/>
              <a:t>attchment</a:t>
            </a:r>
            <a:r>
              <a:rPr lang="en-US" sz="1800" dirty="0"/>
              <a:t>');</a:t>
            </a:r>
          </a:p>
          <a:p>
            <a:r>
              <a:rPr lang="en-US" sz="1800" dirty="0"/>
              <a:t>});</a:t>
            </a:r>
            <a:endParaRPr lang="th-TH" sz="1800" dirty="0"/>
          </a:p>
        </p:txBody>
      </p:sp>
    </p:spTree>
    <p:extLst>
      <p:ext uri="{BB962C8B-B14F-4D97-AF65-F5344CB8AC3E}">
        <p14:creationId xmlns:p14="http://schemas.microsoft.com/office/powerpoint/2010/main" val="321937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2" grpId="0"/>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97</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449415" y="912428"/>
            <a:ext cx="2872902" cy="461665"/>
          </a:xfrm>
          <a:prstGeom prst="rect">
            <a:avLst/>
          </a:prstGeom>
        </p:spPr>
        <p:txBody>
          <a:bodyPr wrap="none">
            <a:spAutoFit/>
          </a:bodyPr>
          <a:lstStyle/>
          <a:p>
            <a:r>
              <a:rPr lang="en-US" sz="2400" dirty="0" smtClean="0"/>
              <a:t>Sending mail with attachment</a:t>
            </a:r>
            <a:endParaRPr lang="th-TH"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7" y="1526490"/>
            <a:ext cx="8892790" cy="4309391"/>
          </a:xfrm>
          <a:prstGeom prst="rect">
            <a:avLst/>
          </a:prstGeom>
        </p:spPr>
      </p:pic>
    </p:spTree>
    <p:extLst>
      <p:ext uri="{BB962C8B-B14F-4D97-AF65-F5344CB8AC3E}">
        <p14:creationId xmlns:p14="http://schemas.microsoft.com/office/powerpoint/2010/main" val="55864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98</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86140" y="909642"/>
            <a:ext cx="3639138" cy="461665"/>
          </a:xfrm>
          <a:prstGeom prst="rect">
            <a:avLst/>
          </a:prstGeom>
        </p:spPr>
        <p:txBody>
          <a:bodyPr wrap="none">
            <a:spAutoFit/>
          </a:bodyPr>
          <a:lstStyle/>
          <a:p>
            <a:r>
              <a:rPr lang="en-US" sz="2400" dirty="0" smtClean="0"/>
              <a:t>Sending mail with multiple attachment</a:t>
            </a:r>
            <a:endParaRPr lang="th-TH" sz="2400" dirty="0"/>
          </a:p>
        </p:txBody>
      </p:sp>
      <p:sp>
        <p:nvSpPr>
          <p:cNvPr id="13" name="Rectangle 12"/>
          <p:cNvSpPr/>
          <p:nvPr/>
        </p:nvSpPr>
        <p:spPr>
          <a:xfrm>
            <a:off x="449415" y="1445342"/>
            <a:ext cx="10871200" cy="4524315"/>
          </a:xfrm>
          <a:prstGeom prst="rect">
            <a:avLst/>
          </a:prstGeom>
          <a:ln>
            <a:solidFill>
              <a:schemeClr val="bg1">
                <a:lumMod val="75000"/>
              </a:schemeClr>
            </a:solidFill>
          </a:ln>
        </p:spPr>
        <p:txBody>
          <a:bodyPr wrap="square">
            <a:spAutoFit/>
          </a:bodyPr>
          <a:lstStyle/>
          <a:p>
            <a:r>
              <a:rPr lang="en-US" sz="1600" dirty="0"/>
              <a:t>Mail::send('</a:t>
            </a:r>
            <a:r>
              <a:rPr lang="en-US" sz="1600" dirty="0" err="1"/>
              <a:t>emails.welcome</a:t>
            </a:r>
            <a:r>
              <a:rPr lang="en-US" sz="1600" dirty="0"/>
              <a:t>',[],function($message){</a:t>
            </a:r>
          </a:p>
          <a:p>
            <a:endParaRPr lang="en-US" sz="1600" dirty="0"/>
          </a:p>
          <a:p>
            <a:r>
              <a:rPr lang="en-US" sz="1600" dirty="0"/>
              <a:t>	$file = array(</a:t>
            </a:r>
          </a:p>
          <a:p>
            <a:r>
              <a:rPr lang="en-US" sz="1600" dirty="0"/>
              <a:t>	    "1" =&gt; </a:t>
            </a:r>
            <a:r>
              <a:rPr lang="en-US" sz="1600" dirty="0" err="1"/>
              <a:t>url</a:t>
            </a:r>
            <a:r>
              <a:rPr lang="en-US" sz="1600" dirty="0"/>
              <a:t>()."/resources/assets/upload/startup-1.jpg",</a:t>
            </a:r>
          </a:p>
          <a:p>
            <a:r>
              <a:rPr lang="en-US" sz="1600" dirty="0"/>
              <a:t>	    "2" =&gt; </a:t>
            </a:r>
            <a:r>
              <a:rPr lang="en-US" sz="1600" dirty="0" err="1"/>
              <a:t>url</a:t>
            </a:r>
            <a:r>
              <a:rPr lang="en-US" sz="1600" dirty="0"/>
              <a:t>()."/resources/assets/upload/android.pdf",</a:t>
            </a:r>
          </a:p>
          <a:p>
            <a:r>
              <a:rPr lang="en-US" sz="1600" dirty="0"/>
              <a:t>	    "3" =&gt; </a:t>
            </a:r>
            <a:r>
              <a:rPr lang="en-US" sz="1600" dirty="0" err="1"/>
              <a:t>url</a:t>
            </a:r>
            <a:r>
              <a:rPr lang="en-US" sz="1600" dirty="0"/>
              <a:t>()."/resources/assets/upload/dropdown.zip",</a:t>
            </a:r>
          </a:p>
          <a:p>
            <a:r>
              <a:rPr lang="en-US" sz="1600" dirty="0"/>
              <a:t>	    "4" =&gt; </a:t>
            </a:r>
            <a:r>
              <a:rPr lang="en-US" sz="1600" dirty="0" err="1"/>
              <a:t>url</a:t>
            </a:r>
            <a:r>
              <a:rPr lang="en-US" sz="1600" dirty="0"/>
              <a:t>()."/resources/assets/upload/</a:t>
            </a:r>
            <a:r>
              <a:rPr lang="en-US" sz="1600" dirty="0" err="1"/>
              <a:t>Presentations.rar</a:t>
            </a:r>
            <a:r>
              <a:rPr lang="en-US" sz="1600" dirty="0"/>
              <a:t>",</a:t>
            </a:r>
          </a:p>
          <a:p>
            <a:r>
              <a:rPr lang="en-US" sz="1600" dirty="0"/>
              <a:t>	);</a:t>
            </a:r>
          </a:p>
          <a:p>
            <a:endParaRPr lang="en-US" sz="1600" dirty="0"/>
          </a:p>
          <a:p>
            <a:r>
              <a:rPr lang="en-US" sz="1600" dirty="0"/>
              <a:t>	$message-&gt;to('itgenius2015@gmail.com','IT Genius </a:t>
            </a:r>
            <a:r>
              <a:rPr lang="en-US" sz="1600" dirty="0" err="1"/>
              <a:t>Eng</a:t>
            </a:r>
            <a:r>
              <a:rPr lang="en-US" sz="1600" dirty="0"/>
              <a:t>');</a:t>
            </a:r>
          </a:p>
          <a:p>
            <a:r>
              <a:rPr lang="en-US" sz="1600" dirty="0"/>
              <a:t>	</a:t>
            </a:r>
          </a:p>
          <a:p>
            <a:r>
              <a:rPr lang="en-US" sz="1600" dirty="0"/>
              <a:t>	</a:t>
            </a:r>
            <a:r>
              <a:rPr lang="en-US" sz="1600" dirty="0" err="1"/>
              <a:t>foreach</a:t>
            </a:r>
            <a:r>
              <a:rPr lang="en-US" sz="1600" dirty="0"/>
              <a:t> ($file as $k =&gt; $v) {</a:t>
            </a:r>
          </a:p>
          <a:p>
            <a:r>
              <a:rPr lang="en-US" sz="1600" dirty="0"/>
              <a:t>		$message-&gt;attach($v);</a:t>
            </a:r>
          </a:p>
          <a:p>
            <a:r>
              <a:rPr lang="en-US" sz="1600" dirty="0"/>
              <a:t>	}</a:t>
            </a:r>
          </a:p>
          <a:p>
            <a:endParaRPr lang="en-US" sz="1600" dirty="0"/>
          </a:p>
          <a:p>
            <a:r>
              <a:rPr lang="en-US" sz="1600" dirty="0"/>
              <a:t>	$message-&gt;subject('Test my email with multiple </a:t>
            </a:r>
            <a:r>
              <a:rPr lang="en-US" sz="1600" dirty="0" err="1"/>
              <a:t>attchment</a:t>
            </a:r>
            <a:r>
              <a:rPr lang="en-US" sz="1600" dirty="0"/>
              <a:t>');</a:t>
            </a:r>
          </a:p>
          <a:p>
            <a:endParaRPr lang="en-US" sz="1600" dirty="0"/>
          </a:p>
          <a:p>
            <a:r>
              <a:rPr lang="en-US" sz="1600" dirty="0"/>
              <a:t>});</a:t>
            </a:r>
            <a:endParaRPr lang="th-TH" sz="1600" dirty="0"/>
          </a:p>
        </p:txBody>
      </p:sp>
    </p:spTree>
    <p:extLst>
      <p:ext uri="{BB962C8B-B14F-4D97-AF65-F5344CB8AC3E}">
        <p14:creationId xmlns:p14="http://schemas.microsoft.com/office/powerpoint/2010/main" val="13116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9415" y="155690"/>
            <a:ext cx="5254171" cy="674127"/>
          </a:xfrm>
        </p:spPr>
        <p:txBody>
          <a:bodyPr>
            <a:noAutofit/>
          </a:bodyPr>
          <a:lstStyle/>
          <a:p>
            <a:pPr algn="l"/>
            <a:r>
              <a:rPr lang="en-US" sz="4000" dirty="0">
                <a:solidFill>
                  <a:schemeClr val="accent2"/>
                </a:solidFill>
                <a:latin typeface="DB Helvethaica X 45 Li" panose="02000506090000020004" pitchFamily="2" charset="-34"/>
                <a:cs typeface="DB Helvethaica X 45 Li" panose="02000506090000020004" pitchFamily="2" charset="-34"/>
              </a:rPr>
              <a:t>Custom Mailers</a:t>
            </a:r>
          </a:p>
        </p:txBody>
      </p:sp>
      <p:sp>
        <p:nvSpPr>
          <p:cNvPr id="4" name="Subtitle 2"/>
          <p:cNvSpPr txBox="1">
            <a:spLocks/>
          </p:cNvSpPr>
          <p:nvPr/>
        </p:nvSpPr>
        <p:spPr>
          <a:xfrm>
            <a:off x="3512457" y="6488672"/>
            <a:ext cx="5167086" cy="2967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solidFill>
                  <a:schemeClr val="accent3"/>
                </a:solidFill>
              </a:rPr>
              <a:t>IT GENIUS ENGINEERING</a:t>
            </a:r>
            <a:endParaRPr lang="th-TH" sz="2000" dirty="0">
              <a:solidFill>
                <a:schemeClr val="accent3"/>
              </a:solidFill>
            </a:endParaRPr>
          </a:p>
        </p:txBody>
      </p:sp>
      <p:cxnSp>
        <p:nvCxnSpPr>
          <p:cNvPr id="6" name="Straight Connector 5"/>
          <p:cNvCxnSpPr/>
          <p:nvPr/>
        </p:nvCxnSpPr>
        <p:spPr>
          <a:xfrm>
            <a:off x="0" y="6336274"/>
            <a:ext cx="12192000" cy="0"/>
          </a:xfrm>
          <a:prstGeom prst="line">
            <a:avLst/>
          </a:prstGeom>
          <a:ln>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9" name="Slide Number Placeholder 8"/>
          <p:cNvSpPr>
            <a:spLocks noGrp="1"/>
          </p:cNvSpPr>
          <p:nvPr>
            <p:ph type="sldNum" sz="quarter" idx="12"/>
          </p:nvPr>
        </p:nvSpPr>
        <p:spPr>
          <a:xfrm>
            <a:off x="11117943" y="6416100"/>
            <a:ext cx="566056" cy="365125"/>
          </a:xfrm>
          <a:ln/>
        </p:spPr>
        <p:style>
          <a:lnRef idx="3">
            <a:schemeClr val="lt1"/>
          </a:lnRef>
          <a:fillRef idx="1">
            <a:schemeClr val="accent3"/>
          </a:fillRef>
          <a:effectRef idx="1">
            <a:schemeClr val="accent3"/>
          </a:effectRef>
          <a:fontRef idx="minor">
            <a:schemeClr val="lt1"/>
          </a:fontRef>
        </p:style>
        <p:txBody>
          <a:bodyPr/>
          <a:lstStyle/>
          <a:p>
            <a:fld id="{6FB1B0A9-42A8-4503-909C-E117E8588235}" type="slidenum">
              <a:rPr lang="th-TH" sz="2400" smtClean="0">
                <a:solidFill>
                  <a:schemeClr val="bg1"/>
                </a:solidFill>
                <a:latin typeface="DB Helvethaica X 45 Li" panose="02000506090000020004" pitchFamily="2" charset="-34"/>
                <a:cs typeface="DB Helvethaica X 45 Li" panose="02000506090000020004" pitchFamily="2" charset="-34"/>
              </a:rPr>
              <a:t>99</a:t>
            </a:fld>
            <a:endParaRPr lang="th-TH" sz="2400" dirty="0">
              <a:solidFill>
                <a:schemeClr val="bg1"/>
              </a:solidFill>
              <a:latin typeface="DB Helvethaica X 45 Li" panose="02000506090000020004" pitchFamily="2" charset="-34"/>
              <a:cs typeface="DB Helvethaica X 45 Li" panose="02000506090000020004" pitchFamily="2" charset="-34"/>
            </a:endParaRPr>
          </a:p>
        </p:txBody>
      </p:sp>
      <p:cxnSp>
        <p:nvCxnSpPr>
          <p:cNvPr id="8" name="Straight Connector 7"/>
          <p:cNvCxnSpPr/>
          <p:nvPr/>
        </p:nvCxnSpPr>
        <p:spPr>
          <a:xfrm>
            <a:off x="521607" y="752475"/>
            <a:ext cx="11670393" cy="24833"/>
          </a:xfrm>
          <a:prstGeom prst="line">
            <a:avLst/>
          </a:prstGeom>
          <a:ln/>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386140" y="909642"/>
            <a:ext cx="3639138" cy="461665"/>
          </a:xfrm>
          <a:prstGeom prst="rect">
            <a:avLst/>
          </a:prstGeom>
        </p:spPr>
        <p:txBody>
          <a:bodyPr wrap="none">
            <a:spAutoFit/>
          </a:bodyPr>
          <a:lstStyle/>
          <a:p>
            <a:r>
              <a:rPr lang="en-US" sz="2400" dirty="0" smtClean="0"/>
              <a:t>Sending mail with multiple attachment</a:t>
            </a:r>
            <a:endParaRPr lang="th-TH"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15" y="1371307"/>
            <a:ext cx="8865261" cy="4812570"/>
          </a:xfrm>
          <a:prstGeom prst="rect">
            <a:avLst/>
          </a:prstGeom>
        </p:spPr>
      </p:pic>
    </p:spTree>
    <p:extLst>
      <p:ext uri="{BB962C8B-B14F-4D97-AF65-F5344CB8AC3E}">
        <p14:creationId xmlns:p14="http://schemas.microsoft.com/office/powerpoint/2010/main" val="171616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DB Helvethaica X 45 Li"/>
        <a:ea typeface=""/>
        <a:cs typeface="DB Helvethaica X 45 Li"/>
      </a:majorFont>
      <a:minorFont>
        <a:latin typeface="DB Helvethaica X 45 Li"/>
        <a:ea typeface=""/>
        <a:cs typeface="DB Helvethaica X 45 L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5593</TotalTime>
  <Words>18759</Words>
  <Application>Microsoft Office PowerPoint</Application>
  <PresentationFormat>Widescreen</PresentationFormat>
  <Paragraphs>3572</Paragraphs>
  <Slides>268</Slides>
  <Notes>238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268</vt:i4>
      </vt:variant>
    </vt:vector>
  </HeadingPairs>
  <TitlesOfParts>
    <vt:vector size="275" baseType="lpstr">
      <vt:lpstr>Arial</vt:lpstr>
      <vt:lpstr>Calibri</vt:lpstr>
      <vt:lpstr>Cordia New</vt:lpstr>
      <vt:lpstr>Courier New</vt:lpstr>
      <vt:lpstr>DB Helvethaica X 45 Li</vt:lpstr>
      <vt:lpstr>DB HelvethaicaMon X 55 Regular</vt:lpstr>
      <vt:lpstr>Office Theme</vt:lpstr>
      <vt:lpstr>Laravel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Sublime setting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Laravel 5</dc:title>
  <dc:creator>Samit Koyom</dc:creator>
  <cp:lastModifiedBy>Samit Koyom</cp:lastModifiedBy>
  <cp:revision>459</cp:revision>
  <dcterms:created xsi:type="dcterms:W3CDTF">2015-05-24T13:45:04Z</dcterms:created>
  <dcterms:modified xsi:type="dcterms:W3CDTF">2015-06-11T19:12:47Z</dcterms:modified>
</cp:coreProperties>
</file>